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7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4" r:id="rId11"/>
    <p:sldId id="272" r:id="rId12"/>
    <p:sldId id="277" r:id="rId13"/>
    <p:sldId id="273" r:id="rId14"/>
    <p:sldId id="280" r:id="rId15"/>
    <p:sldId id="275" r:id="rId16"/>
    <p:sldId id="276" r:id="rId17"/>
    <p:sldId id="278" r:id="rId18"/>
    <p:sldId id="267" r:id="rId19"/>
    <p:sldId id="284" r:id="rId20"/>
    <p:sldId id="285" r:id="rId21"/>
    <p:sldId id="287" r:id="rId22"/>
    <p:sldId id="288" r:id="rId23"/>
    <p:sldId id="289" r:id="rId24"/>
    <p:sldId id="316" r:id="rId25"/>
    <p:sldId id="297" r:id="rId26"/>
    <p:sldId id="298" r:id="rId27"/>
    <p:sldId id="314" r:id="rId28"/>
    <p:sldId id="315" r:id="rId29"/>
    <p:sldId id="309" r:id="rId30"/>
    <p:sldId id="310" r:id="rId31"/>
    <p:sldId id="305" r:id="rId32"/>
    <p:sldId id="308" r:id="rId33"/>
    <p:sldId id="306" r:id="rId34"/>
    <p:sldId id="317" r:id="rId35"/>
    <p:sldId id="319" r:id="rId36"/>
    <p:sldId id="263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AC092F-CC7E-435D-B53C-E88CA8BAF513}" type="datetimeFigureOut">
              <a:rPr lang="sk-SK" smtClean="0"/>
              <a:t>16. 12. 2015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2F9E793-B729-43C6-ABB1-DF7C25A4359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3200400"/>
            <a:ext cx="8784976" cy="3180928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alibri" panose="020F0502020204030204" pitchFamily="34" charset="0"/>
              </a:rPr>
              <a:t>Mária </a:t>
            </a:r>
            <a:r>
              <a:rPr lang="sk-SK" sz="2400" b="1" dirty="0" err="1" smtClean="0">
                <a:latin typeface="Calibri" panose="020F0502020204030204" pitchFamily="34" charset="0"/>
              </a:rPr>
              <a:t>Fáziková</a:t>
            </a:r>
            <a:r>
              <a:rPr lang="sk-SK" sz="2400" b="1" dirty="0">
                <a:latin typeface="Calibri" panose="020F0502020204030204" pitchFamily="34" charset="0"/>
              </a:rPr>
              <a:t> </a:t>
            </a:r>
            <a:r>
              <a:rPr lang="sk-SK" sz="2400" b="1" dirty="0" smtClean="0">
                <a:latin typeface="Calibri" panose="020F0502020204030204" pitchFamily="34" charset="0"/>
              </a:rPr>
              <a:t>– Marcela </a:t>
            </a:r>
            <a:r>
              <a:rPr lang="sk-SK" sz="2400" b="1" dirty="0" err="1" smtClean="0">
                <a:latin typeface="Calibri" panose="020F0502020204030204" pitchFamily="34" charset="0"/>
              </a:rPr>
              <a:t>Chreneková</a:t>
            </a:r>
            <a:r>
              <a:rPr lang="sk-SK" sz="2400" b="1" dirty="0" smtClean="0">
                <a:latin typeface="Calibri" panose="020F0502020204030204" pitchFamily="34" charset="0"/>
              </a:rPr>
              <a:t> – Katarína </a:t>
            </a:r>
            <a:r>
              <a:rPr lang="sk-SK" sz="2400" b="1" dirty="0" err="1" smtClean="0">
                <a:latin typeface="Calibri" panose="020F0502020204030204" pitchFamily="34" charset="0"/>
              </a:rPr>
              <a:t>Melichová</a:t>
            </a:r>
            <a:endParaRPr lang="sk-SK" b="1" dirty="0" smtClean="0">
              <a:latin typeface="Calibri" panose="020F0502020204030204" pitchFamily="34" charset="0"/>
            </a:endParaRPr>
          </a:p>
          <a:p>
            <a:endParaRPr lang="sk-SK" b="1" dirty="0" smtClean="0">
              <a:latin typeface="Calibri" panose="020F0502020204030204" pitchFamily="34" charset="0"/>
            </a:endParaRPr>
          </a:p>
          <a:p>
            <a:r>
              <a:rPr lang="sk-SK" sz="2000" dirty="0" smtClean="0">
                <a:latin typeface="Calibri" panose="020F0502020204030204" pitchFamily="34" charset="0"/>
              </a:rPr>
              <a:t>Fakulta európskych štúdií a regionálneho rozvoja</a:t>
            </a:r>
          </a:p>
          <a:p>
            <a:r>
              <a:rPr lang="sk-SK" sz="2000" dirty="0" smtClean="0">
                <a:latin typeface="Calibri" panose="020F0502020204030204" pitchFamily="34" charset="0"/>
              </a:rPr>
              <a:t>Slovenská poľnohospodárska univerzita v Nitre</a:t>
            </a:r>
          </a:p>
          <a:p>
            <a:r>
              <a:rPr lang="sk-SK" sz="2000" dirty="0" smtClean="0">
                <a:latin typeface="Calibri" panose="020F0502020204030204" pitchFamily="34" charset="0"/>
              </a:rPr>
              <a:t>Slovenská republika</a:t>
            </a:r>
          </a:p>
          <a:p>
            <a:endParaRPr lang="sk-SK" sz="2400" dirty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29600" cy="1275147"/>
          </a:xfrm>
        </p:spPr>
        <p:txBody>
          <a:bodyPr>
            <a:noAutofit/>
          </a:bodyPr>
          <a:lstStyle/>
          <a:p>
            <a:r>
              <a:rPr lang="sk-SK" sz="3200" b="1" dirty="0"/>
              <a:t>Skúsenosti s uplatňovaním kvalitatívnych metód výskumu v ekonomickom </a:t>
            </a:r>
            <a:br>
              <a:rPr lang="sk-SK" sz="3200" b="1" dirty="0"/>
            </a:br>
            <a:r>
              <a:rPr lang="sk-SK" sz="3200" b="1" dirty="0"/>
              <a:t>prostredí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94" y="3830502"/>
            <a:ext cx="1350095" cy="134784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1382399" cy="13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4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43000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Priestorový prístup:</a:t>
            </a:r>
            <a:r>
              <a:rPr lang="sk-SK" sz="2800" b="1" dirty="0" smtClean="0"/>
              <a:t> </a:t>
            </a:r>
            <a:r>
              <a:rPr lang="sk-SK" sz="2800" b="1" dirty="0"/>
              <a:t>Prípadová štúdia </a:t>
            </a:r>
            <a:r>
              <a:rPr lang="sk-SK" sz="2800" b="1" dirty="0" smtClean="0"/>
              <a:t>kreatívneho klastra v mikroregióne Slovenská Ľupča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363272" cy="48245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k-SK" sz="1800" b="1" dirty="0" smtClean="0"/>
              <a:t>Q1:</a:t>
            </a:r>
            <a:r>
              <a:rPr lang="sk-SK" sz="1800" dirty="0" smtClean="0"/>
              <a:t> Ktoré kreatívne odvetvia dominujú v jednotlivých regiónoch Slovenska?</a:t>
            </a:r>
          </a:p>
          <a:p>
            <a:r>
              <a:rPr lang="sk-SK" sz="1800" b="1" dirty="0" smtClean="0"/>
              <a:t>Q2:</a:t>
            </a:r>
            <a:r>
              <a:rPr lang="sk-SK" sz="1800" dirty="0" smtClean="0"/>
              <a:t> Ktoré </a:t>
            </a:r>
            <a:r>
              <a:rPr lang="sk-SK" sz="1800" dirty="0"/>
              <a:t>faktory podmieňujú lokalizáciu, resp. koncentráciu kreatívnych odvetví v priestore</a:t>
            </a:r>
            <a:r>
              <a:rPr lang="sk-SK" sz="1800" dirty="0" smtClean="0"/>
              <a:t>?</a:t>
            </a:r>
          </a:p>
          <a:p>
            <a:r>
              <a:rPr lang="sk-SK" sz="1800" b="1" dirty="0"/>
              <a:t>Q3:</a:t>
            </a:r>
            <a:r>
              <a:rPr lang="sk-SK" sz="1800" dirty="0"/>
              <a:t> Existujú a kde potenciálne klastre kreatívnych subjektov</a:t>
            </a:r>
            <a:r>
              <a:rPr lang="sk-SK" sz="1800" dirty="0" smtClean="0"/>
              <a:t>?</a:t>
            </a:r>
            <a:endParaRPr lang="sk-SK" sz="1800" dirty="0"/>
          </a:p>
          <a:p>
            <a:r>
              <a:rPr lang="sk-SK" sz="1800" b="1" dirty="0" smtClean="0"/>
              <a:t>Q4: </a:t>
            </a:r>
            <a:r>
              <a:rPr lang="sk-SK" sz="1800" dirty="0" smtClean="0"/>
              <a:t>Aký </a:t>
            </a:r>
            <a:r>
              <a:rPr lang="sk-SK" sz="1800" dirty="0"/>
              <a:t>je charakter a intenzita väzieb medzi segmentmi kreatívnych klastrov?</a:t>
            </a:r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Použité kvantitatívne metódy:</a:t>
            </a:r>
          </a:p>
          <a:p>
            <a:r>
              <a:rPr lang="sk-SK" dirty="0" smtClean="0"/>
              <a:t>lokalizačná analýza (Q1 a Q3)</a:t>
            </a:r>
          </a:p>
          <a:p>
            <a:r>
              <a:rPr lang="sk-SK" dirty="0" smtClean="0"/>
              <a:t>regresná a korelačná analýza (Q2)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Použité kvalitatívne metódy/techniky:</a:t>
            </a:r>
          </a:p>
          <a:p>
            <a:r>
              <a:rPr lang="sk-SK" dirty="0"/>
              <a:t>i</a:t>
            </a:r>
            <a:r>
              <a:rPr lang="sk-SK" dirty="0" smtClean="0"/>
              <a:t>nterview – riadený štruktúrovaný rozhovor (Q2 a Q4)</a:t>
            </a:r>
          </a:p>
          <a:p>
            <a:r>
              <a:rPr lang="sk-SK" dirty="0" smtClean="0"/>
              <a:t>sieťová analýza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50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Výber vzorky a priebeh výskumu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496944" cy="4174976"/>
          </a:xfrm>
        </p:spPr>
        <p:txBody>
          <a:bodyPr/>
          <a:lstStyle/>
          <a:p>
            <a:r>
              <a:rPr lang="sk-SK" b="1" dirty="0" smtClean="0"/>
              <a:t>Výber územnej jednotky: </a:t>
            </a:r>
            <a:r>
              <a:rPr lang="sk-SK" dirty="0" smtClean="0"/>
              <a:t>vidiecky región s vysokou koncentráciou kreatívnych firiem</a:t>
            </a:r>
            <a:endParaRPr lang="sk-SK" b="1" dirty="0" smtClean="0"/>
          </a:p>
          <a:p>
            <a:r>
              <a:rPr lang="sk-SK" b="1" dirty="0" smtClean="0"/>
              <a:t>Výber respondentov:</a:t>
            </a:r>
            <a:r>
              <a:rPr lang="sk-SK" dirty="0" smtClean="0"/>
              <a:t> /</a:t>
            </a:r>
          </a:p>
          <a:p>
            <a:r>
              <a:rPr lang="sk-SK" b="1" dirty="0" smtClean="0"/>
              <a:t>Veľkosť vzorky: </a:t>
            </a:r>
            <a:r>
              <a:rPr lang="sk-SK" dirty="0" smtClean="0"/>
              <a:t>saturačný prieskum</a:t>
            </a:r>
          </a:p>
          <a:p>
            <a:r>
              <a:rPr lang="sk-SK" b="1" dirty="0"/>
              <a:t>Respondenti:</a:t>
            </a:r>
            <a:r>
              <a:rPr lang="sk-SK" dirty="0"/>
              <a:t> jednotlivci </a:t>
            </a:r>
            <a:r>
              <a:rPr lang="sk-SK"/>
              <a:t>a </a:t>
            </a:r>
            <a:r>
              <a:rPr lang="sk-SK" smtClean="0"/>
              <a:t>organizácie</a:t>
            </a:r>
            <a:endParaRPr lang="sk-SK" dirty="0"/>
          </a:p>
          <a:p>
            <a:r>
              <a:rPr lang="sk-SK" b="1" dirty="0" smtClean="0"/>
              <a:t>Reprezentatívnosť:</a:t>
            </a:r>
            <a:r>
              <a:rPr lang="sk-SK" dirty="0" smtClean="0"/>
              <a:t> /</a:t>
            </a:r>
          </a:p>
          <a:p>
            <a:r>
              <a:rPr lang="sk-SK" b="1" dirty="0" smtClean="0"/>
              <a:t>Počet respondentov: </a:t>
            </a:r>
            <a:r>
              <a:rPr lang="sk-SK" dirty="0" smtClean="0"/>
              <a:t>33</a:t>
            </a:r>
          </a:p>
          <a:p>
            <a:r>
              <a:rPr lang="sk-SK" b="1" dirty="0" smtClean="0"/>
              <a:t>Administrácia interview:</a:t>
            </a:r>
            <a:r>
              <a:rPr lang="sk-SK" dirty="0" smtClean="0"/>
              <a:t> tím výskumníkov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223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5" name="Obrázok 343" descr="LQ vybranych vidieckych mikroregion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8" y="836712"/>
            <a:ext cx="8886384" cy="47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9502" y="6093296"/>
            <a:ext cx="8784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[Lokalizačný kvocient kreatívnych subjektov v mikroregiónoch SR po vyradení mikroregiónov prislúchajúcich Bratislavskému kraju (2013)]</a:t>
            </a:r>
            <a:endParaRPr kumimoji="0" lang="sk-SK" alt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Obrázok 16" descr="vsetky vztahy spring embedd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2" y="0"/>
            <a:ext cx="835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ok 17" descr="legenda ob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" y="-4544"/>
            <a:ext cx="1476742" cy="27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ok 18" descr="legenda odvetv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" y="4005064"/>
            <a:ext cx="197738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07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F:\Slovenska Lupca SOCIALNY KAPITAL\vysledky\dodavatelsko odberatelske spring embedding.emf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F:\Slovenska Lupca SOCIALNY KAPITAL\legenda obc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16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F:\Slovenska Lupca SOCIALNY KAPITAL\legenda odvetvia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r="12705"/>
          <a:stretch/>
        </p:blipFill>
        <p:spPr bwMode="auto">
          <a:xfrm>
            <a:off x="7631832" y="4149080"/>
            <a:ext cx="1512168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9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8140" y="-1137858"/>
            <a:ext cx="6847718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Príklad projektu: REDIPE (2008-2010)</a:t>
            </a:r>
            <a:br>
              <a:rPr lang="sk-SK" b="1" dirty="0" smtClean="0"/>
            </a:br>
            <a:r>
              <a:rPr lang="sk-SK" sz="2200" b="1" dirty="0"/>
              <a:t>Regionálne dimenzie poznatkovej ekonomiky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>
                <a:solidFill>
                  <a:srgbClr val="FF0000"/>
                </a:solidFill>
              </a:rPr>
              <a:t>Cieľ:</a:t>
            </a:r>
          </a:p>
          <a:p>
            <a:pPr marL="0" indent="0">
              <a:buNone/>
            </a:pPr>
            <a:r>
              <a:rPr lang="sk-SK" dirty="0" smtClean="0"/>
              <a:t>Formulovať </a:t>
            </a:r>
            <a:r>
              <a:rPr lang="sk-SK" dirty="0"/>
              <a:t>odporúčania pre efektívnu politiku rozvoja znalostných procesov v regióne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Partneri </a:t>
            </a:r>
            <a:r>
              <a:rPr lang="sk-SK" sz="2800" b="1" dirty="0">
                <a:solidFill>
                  <a:srgbClr val="FF0000"/>
                </a:solidFill>
              </a:rPr>
              <a:t>projektu:</a:t>
            </a:r>
          </a:p>
          <a:p>
            <a:r>
              <a:rPr lang="sk-SK" dirty="0"/>
              <a:t>Ekonomická univerzita v Bratislave</a:t>
            </a:r>
          </a:p>
          <a:p>
            <a:r>
              <a:rPr lang="sk-SK" dirty="0"/>
              <a:t>Technická univerzita v Košiciach</a:t>
            </a:r>
          </a:p>
          <a:p>
            <a:r>
              <a:rPr lang="sk-SK" dirty="0">
                <a:solidFill>
                  <a:srgbClr val="00B050"/>
                </a:solidFill>
              </a:rPr>
              <a:t>Slovenská poľnohospodárska univerzita v Nitre</a:t>
            </a:r>
          </a:p>
          <a:p>
            <a:r>
              <a:rPr lang="sk-SK" dirty="0"/>
              <a:t>Žilinská univerzita v Žiline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21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Charakteristika projektu </a:t>
            </a:r>
            <a:br>
              <a:rPr lang="sk-SK" b="1" dirty="0" smtClean="0"/>
            </a:br>
            <a:r>
              <a:rPr lang="sk-SK" b="1" dirty="0" smtClean="0"/>
              <a:t>–  pracovné balíky/fázy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Identifikácia sektorov, formulácia výskumných otázok 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Regionálna a sektorová analýza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     (Kvalitatívny výskum)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Biografia znalostí - prípadové štúdie subjektov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     (Kvalitatívny výskum)</a:t>
            </a:r>
          </a:p>
          <a:p>
            <a:r>
              <a:rPr lang="sk-SK" sz="2800" dirty="0" smtClean="0"/>
              <a:t>Analýza systému vzdelávania</a:t>
            </a:r>
          </a:p>
          <a:p>
            <a:r>
              <a:rPr lang="sk-SK" sz="2800" dirty="0" smtClean="0"/>
              <a:t>Formulácia odporúčaní pre politiku</a:t>
            </a:r>
          </a:p>
          <a:p>
            <a:pPr marL="0" indent="0">
              <a:buNone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6785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Obsah prednášky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246984"/>
          </a:xfrm>
        </p:spPr>
        <p:txBody>
          <a:bodyPr/>
          <a:lstStyle/>
          <a:p>
            <a:r>
              <a:rPr lang="sk-SK" dirty="0">
                <a:latin typeface="Calibri" panose="020F0502020204030204" pitchFamily="34" charset="0"/>
                <a:cs typeface="Arial" panose="020B0604020202020204" pitchFamily="34" charset="0"/>
              </a:rPr>
              <a:t>Východiská aplikácie kvalitatívnych metód v ekonomických </a:t>
            </a:r>
            <a:r>
              <a:rPr lang="sk-SK" dirty="0" smtClean="0">
                <a:latin typeface="Calibri" panose="020F0502020204030204" pitchFamily="34" charset="0"/>
                <a:cs typeface="Arial" panose="020B0604020202020204" pitchFamily="34" charset="0"/>
              </a:rPr>
              <a:t>vedách</a:t>
            </a:r>
            <a:r>
              <a:rPr lang="sk-SK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k-SK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dirty="0" smtClean="0">
                <a:latin typeface="Calibri" panose="020F0502020204030204" pitchFamily="34" charset="0"/>
                <a:cs typeface="Arial" panose="020B0604020202020204" pitchFamily="34" charset="0"/>
              </a:rPr>
              <a:t>Príklady uplatňovania kvalitatívnych metód vo výskumných úlohách </a:t>
            </a:r>
            <a:r>
              <a:rPr lang="sk-SK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KRaRV</a:t>
            </a:r>
            <a:r>
              <a:rPr lang="sk-SK" dirty="0" smtClean="0">
                <a:latin typeface="Calibri" panose="020F0502020204030204" pitchFamily="34" charset="0"/>
                <a:cs typeface="Arial" panose="020B0604020202020204" pitchFamily="34" charset="0"/>
              </a:rPr>
              <a:t> (SPU):</a:t>
            </a:r>
          </a:p>
          <a:p>
            <a:pPr marL="2060575" indent="0">
              <a:buNone/>
            </a:pPr>
            <a:r>
              <a:rPr lang="sk-SK" dirty="0" smtClean="0">
                <a:latin typeface="Calibri" panose="020F0502020204030204" pitchFamily="34" charset="0"/>
                <a:cs typeface="Arial" panose="020B0604020202020204" pitchFamily="34" charset="0"/>
              </a:rPr>
              <a:t>Projekt KRENAR </a:t>
            </a:r>
            <a:r>
              <a:rPr lang="sk-SK" dirty="0">
                <a:latin typeface="Calibri" panose="020F0502020204030204" pitchFamily="34" charset="0"/>
                <a:cs typeface="Arial" panose="020B0604020202020204" pitchFamily="34" charset="0"/>
              </a:rPr>
              <a:t>(2011-2014)</a:t>
            </a:r>
          </a:p>
          <a:p>
            <a:pPr marL="2060575" indent="0">
              <a:buNone/>
            </a:pPr>
            <a:r>
              <a:rPr lang="sk-SK" dirty="0" smtClean="0">
                <a:latin typeface="Calibri" panose="020F0502020204030204" pitchFamily="34" charset="0"/>
                <a:cs typeface="Arial" panose="020B0604020202020204" pitchFamily="34" charset="0"/>
              </a:rPr>
              <a:t>Projekt REDIPE </a:t>
            </a:r>
            <a:r>
              <a:rPr lang="sk-SK" dirty="0">
                <a:latin typeface="Calibri" panose="020F0502020204030204" pitchFamily="34" charset="0"/>
                <a:cs typeface="Arial" panose="020B0604020202020204" pitchFamily="34" charset="0"/>
              </a:rPr>
              <a:t>(2008-2010)</a:t>
            </a:r>
            <a:endParaRPr lang="sk-SK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dirty="0" smtClean="0">
                <a:latin typeface="Calibri" panose="020F0502020204030204" pitchFamily="34" charset="0"/>
                <a:cs typeface="Arial" panose="020B0604020202020204" pitchFamily="34" charset="0"/>
              </a:rPr>
              <a:t>Skúsenosti, výhody a problémy</a:t>
            </a:r>
            <a:endParaRPr lang="sk-SK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sk-SK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sk-SK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sk-SK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Regionálna a sektorová analýza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3000" b="1" dirty="0" smtClean="0">
                <a:solidFill>
                  <a:srgbClr val="FF0000"/>
                </a:solidFill>
              </a:rPr>
              <a:t>Cieľ</a:t>
            </a:r>
          </a:p>
          <a:p>
            <a:pPr marL="0" indent="0">
              <a:buNone/>
            </a:pPr>
            <a:r>
              <a:rPr lang="sk-SK" dirty="0" smtClean="0"/>
              <a:t>zachytiť </a:t>
            </a:r>
            <a:r>
              <a:rPr lang="sk-SK" dirty="0"/>
              <a:t>špecifiká vývoja nových poznatkových (technologických) trajektórií v dvoch vybraných sektoroch v každom skúmanom </a:t>
            </a:r>
            <a:r>
              <a:rPr lang="sk-SK" dirty="0" smtClean="0"/>
              <a:t>regióne (sektor -  systém</a:t>
            </a:r>
            <a:r>
              <a:rPr lang="sk-SK" dirty="0"/>
              <a:t>, </a:t>
            </a:r>
            <a:r>
              <a:rPr lang="sk-SK" dirty="0" smtClean="0"/>
              <a:t>v ktorom </a:t>
            </a:r>
            <a:r>
              <a:rPr lang="sk-SK" dirty="0"/>
              <a:t>prebieha </a:t>
            </a:r>
            <a:r>
              <a:rPr lang="sk-SK" dirty="0" err="1"/>
              <a:t>hodnototvorný</a:t>
            </a:r>
            <a:r>
              <a:rPr lang="sk-SK" dirty="0"/>
              <a:t> </a:t>
            </a:r>
            <a:r>
              <a:rPr lang="sk-SK" dirty="0" smtClean="0"/>
              <a:t>reťazec)</a:t>
            </a:r>
          </a:p>
          <a:p>
            <a:pPr marL="0" indent="0">
              <a:buNone/>
            </a:pPr>
            <a:r>
              <a:rPr lang="sk-SK" sz="3000" b="1" dirty="0">
                <a:solidFill>
                  <a:srgbClr val="FF0000"/>
                </a:solidFill>
              </a:rPr>
              <a:t>Skúmané územie a </a:t>
            </a:r>
            <a:r>
              <a:rPr lang="sk-SK" sz="3000" b="1" dirty="0" smtClean="0">
                <a:solidFill>
                  <a:srgbClr val="FF0000"/>
                </a:solidFill>
              </a:rPr>
              <a:t>sektory</a:t>
            </a:r>
          </a:p>
          <a:p>
            <a:r>
              <a:rPr lang="sk-SK" dirty="0"/>
              <a:t>Bratislavský kraj – IKT, cestovný ruch</a:t>
            </a:r>
          </a:p>
          <a:p>
            <a:r>
              <a:rPr lang="sk-SK" dirty="0">
                <a:solidFill>
                  <a:srgbClr val="00B050"/>
                </a:solidFill>
              </a:rPr>
              <a:t>Nitriansky kraj – IKT, poľnohospodárstvo</a:t>
            </a:r>
          </a:p>
          <a:p>
            <a:r>
              <a:rPr lang="sk-SK" dirty="0"/>
              <a:t>Žilinský kraj – IKT, doprava a logistika</a:t>
            </a:r>
          </a:p>
          <a:p>
            <a:r>
              <a:rPr lang="sk-SK" dirty="0"/>
              <a:t>Košický kraj – IKT, energetický priemysel</a:t>
            </a:r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3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</a:t>
            </a:r>
            <a:r>
              <a:rPr lang="sk-SK" b="1" dirty="0" smtClean="0"/>
              <a:t>imenzie skúmania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b="1" dirty="0"/>
              <a:t>T</a:t>
            </a:r>
            <a:r>
              <a:rPr lang="sk-SK" b="1" dirty="0" smtClean="0"/>
              <a:t>echnologická</a:t>
            </a:r>
            <a:r>
              <a:rPr lang="sk-SK" dirty="0" smtClean="0"/>
              <a:t> </a:t>
            </a:r>
            <a:r>
              <a:rPr lang="sk-SK" sz="2600" dirty="0"/>
              <a:t>(kľúčové sektory, trhy, </a:t>
            </a:r>
            <a:r>
              <a:rPr lang="sk-SK" sz="2600" dirty="0" err="1"/>
              <a:t>klastre</a:t>
            </a:r>
            <a:r>
              <a:rPr lang="sk-SK" sz="2600" dirty="0"/>
              <a:t>, inovácie, patenty, technologická úroveň a pod.), </a:t>
            </a:r>
          </a:p>
          <a:p>
            <a:pPr lvl="0"/>
            <a:r>
              <a:rPr lang="sk-SK" b="1" dirty="0" smtClean="0"/>
              <a:t>Ekonomická</a:t>
            </a:r>
            <a:r>
              <a:rPr lang="sk-SK" dirty="0" smtClean="0"/>
              <a:t> </a:t>
            </a:r>
            <a:r>
              <a:rPr lang="sk-SK" sz="2600" dirty="0"/>
              <a:t>(ekonomická základňa, kompaktnosť systému, ekonomická vyspelosť a pod.), </a:t>
            </a:r>
          </a:p>
          <a:p>
            <a:pPr lvl="0"/>
            <a:r>
              <a:rPr lang="sk-SK" b="1" dirty="0" smtClean="0"/>
              <a:t>Sociálna</a:t>
            </a:r>
            <a:r>
              <a:rPr lang="sk-SK" dirty="0" smtClean="0"/>
              <a:t> </a:t>
            </a:r>
            <a:r>
              <a:rPr lang="sk-SK" sz="2600" dirty="0"/>
              <a:t>(úloha rôznych hráčov - jednotlivcov, firiem, komunít, verejných inštitúcií, profesijných asociácií a pod.) a ich koordinovanie a manažovanie spoločných aktivít) </a:t>
            </a:r>
          </a:p>
          <a:p>
            <a:pPr lvl="0"/>
            <a:r>
              <a:rPr lang="sk-SK" b="1" dirty="0" smtClean="0"/>
              <a:t>Politická</a:t>
            </a:r>
            <a:r>
              <a:rPr lang="sk-SK" dirty="0" smtClean="0"/>
              <a:t> </a:t>
            </a:r>
            <a:r>
              <a:rPr lang="sk-SK" sz="2800" dirty="0"/>
              <a:t>(úloha podporných politík, ktorých cieľom sú firmy a inštitúcie v regióne</a:t>
            </a:r>
            <a:r>
              <a:rPr lang="sk-SK" sz="2800" dirty="0" smtClean="0"/>
              <a:t>)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+ časová os - úloha poznatkov v procese reštrukturalizácie, zmeny technologických trajektórií (po roku 1989)</a:t>
            </a:r>
            <a:endParaRPr lang="sk-SK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Hlavné výskumné otázky/Výstupy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00B050"/>
                </a:solidFill>
              </a:rPr>
              <a:t>(</a:t>
            </a:r>
            <a:r>
              <a:rPr lang="sk-SK" sz="2400" dirty="0" smtClean="0">
                <a:solidFill>
                  <a:srgbClr val="00B050"/>
                </a:solidFill>
              </a:rPr>
              <a:t>smerované </a:t>
            </a:r>
            <a:r>
              <a:rPr lang="sk-SK" sz="2400" dirty="0">
                <a:solidFill>
                  <a:srgbClr val="00B050"/>
                </a:solidFill>
              </a:rPr>
              <a:t>na skúmanie úlohy priestorovej blízkosti v procese tvorby, šírenia a využívania </a:t>
            </a:r>
            <a:r>
              <a:rPr lang="sk-SK" sz="2400" dirty="0" smtClean="0">
                <a:solidFill>
                  <a:srgbClr val="00B050"/>
                </a:solidFill>
              </a:rPr>
              <a:t>poznatkov)</a:t>
            </a:r>
            <a:endParaRPr lang="sk-SK" sz="2400" dirty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Aké sú </a:t>
            </a:r>
            <a:r>
              <a:rPr lang="sk-SK" dirty="0">
                <a:solidFill>
                  <a:srgbClr val="FF0000"/>
                </a:solidFill>
              </a:rPr>
              <a:t>prirodzené trendy vývoja regiónu </a:t>
            </a:r>
            <a:r>
              <a:rPr lang="sk-SK" dirty="0"/>
              <a:t>a jeho začlenenia do globálnych systémov (nové odvetvia, inovácie, toky kapitálu, dynamika tvorby MSP, vývoj </a:t>
            </a:r>
            <a:r>
              <a:rPr lang="sk-SK" dirty="0" err="1"/>
              <a:t>klastrov</a:t>
            </a:r>
            <a:r>
              <a:rPr lang="sk-SK" dirty="0"/>
              <a:t>)?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Aká je </a:t>
            </a:r>
            <a:r>
              <a:rPr lang="sk-SK" dirty="0">
                <a:solidFill>
                  <a:srgbClr val="FF0000"/>
                </a:solidFill>
              </a:rPr>
              <a:t>úloha</a:t>
            </a:r>
            <a:r>
              <a:rPr lang="sk-SK" dirty="0"/>
              <a:t> </a:t>
            </a:r>
            <a:r>
              <a:rPr lang="sk-SK" dirty="0" smtClean="0"/>
              <a:t>a aké </a:t>
            </a:r>
            <a:r>
              <a:rPr lang="sk-SK" dirty="0"/>
              <a:t>sú možnosti regionálnych a </a:t>
            </a:r>
            <a:r>
              <a:rPr lang="sk-SK" dirty="0">
                <a:solidFill>
                  <a:srgbClr val="FF0000"/>
                </a:solidFill>
              </a:rPr>
              <a:t>miestnych samospráv </a:t>
            </a:r>
            <a:r>
              <a:rPr lang="sk-SK" dirty="0"/>
              <a:t>pri podpore rozvoja poznatkovej ekonomiky v jednotlivých regiónoch?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Aké </a:t>
            </a:r>
            <a:r>
              <a:rPr lang="sk-SK" dirty="0">
                <a:solidFill>
                  <a:srgbClr val="FF0000"/>
                </a:solidFill>
              </a:rPr>
              <a:t>zmeny</a:t>
            </a:r>
            <a:r>
              <a:rPr lang="sk-SK" dirty="0"/>
              <a:t> sú potrebné </a:t>
            </a:r>
            <a:r>
              <a:rPr lang="sk-SK" dirty="0">
                <a:solidFill>
                  <a:srgbClr val="FF0000"/>
                </a:solidFill>
              </a:rPr>
              <a:t>v systéme vzdelávania </a:t>
            </a:r>
            <a:r>
              <a:rPr lang="sk-SK" dirty="0"/>
              <a:t>a </a:t>
            </a:r>
            <a:r>
              <a:rPr lang="sk-SK" dirty="0" smtClean="0"/>
              <a:t>na trhu </a:t>
            </a:r>
            <a:r>
              <a:rPr lang="sk-SK" dirty="0"/>
              <a:t>práce (kvalifikovanosti pracovnej sily)?</a:t>
            </a:r>
          </a:p>
        </p:txBody>
      </p:sp>
    </p:spTree>
    <p:extLst>
      <p:ext uri="{BB962C8B-B14F-4D97-AF65-F5344CB8AC3E}">
        <p14:creationId xmlns:p14="http://schemas.microsoft.com/office/powerpoint/2010/main" val="30508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Špecifické výskumné 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b="1" cap="all" dirty="0" smtClean="0">
                <a:solidFill>
                  <a:srgbClr val="FF0000"/>
                </a:solidFill>
              </a:rPr>
              <a:t>A1 -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TYPY znalostí </a:t>
            </a:r>
            <a:r>
              <a:rPr lang="sk-SK" sz="1800" cap="all" dirty="0" smtClean="0">
                <a:solidFill>
                  <a:srgbClr val="FF0000"/>
                </a:solidFill>
              </a:rPr>
              <a:t>(</a:t>
            </a:r>
            <a:r>
              <a:rPr lang="sk-SK" sz="1800" dirty="0" smtClean="0">
                <a:solidFill>
                  <a:srgbClr val="FF0000"/>
                </a:solidFill>
              </a:rPr>
              <a:t>Aké typy </a:t>
            </a:r>
            <a:r>
              <a:rPr lang="sk-SK" sz="1800" dirty="0">
                <a:solidFill>
                  <a:srgbClr val="FF0000"/>
                </a:solidFill>
              </a:rPr>
              <a:t>znalostí sú rozhodujúce</a:t>
            </a:r>
            <a:r>
              <a:rPr lang="sk-SK" sz="1800" dirty="0" smtClean="0">
                <a:solidFill>
                  <a:srgbClr val="FF0000"/>
                </a:solidFill>
              </a:rPr>
              <a:t>?) </a:t>
            </a:r>
            <a:endParaRPr lang="sk-SK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800" b="1" cap="all" dirty="0" smtClean="0">
                <a:solidFill>
                  <a:srgbClr val="FF0000"/>
                </a:solidFill>
              </a:rPr>
              <a:t>A2 -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PROCESY </a:t>
            </a:r>
            <a:r>
              <a:rPr lang="sk-SK" sz="2000" b="1" cap="all" dirty="0">
                <a:solidFill>
                  <a:schemeClr val="tx2">
                    <a:lumMod val="75000"/>
                  </a:schemeClr>
                </a:solidFill>
              </a:rPr>
              <a:t>kumulatívne a 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kompozitné</a:t>
            </a:r>
            <a:r>
              <a:rPr lang="sk-SK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1800" dirty="0" smtClean="0">
                <a:solidFill>
                  <a:srgbClr val="FF0000"/>
                </a:solidFill>
              </a:rPr>
              <a:t>(Je </a:t>
            </a:r>
            <a:r>
              <a:rPr lang="sk-SK" sz="1800" dirty="0">
                <a:solidFill>
                  <a:srgbClr val="FF0000"/>
                </a:solidFill>
              </a:rPr>
              <a:t>dynamika znalostí charakteristická kumulatívnymi procesmi alebo dominujú kompozitné procesy</a:t>
            </a:r>
            <a:r>
              <a:rPr lang="sk-SK" sz="1800" dirty="0" smtClean="0">
                <a:solidFill>
                  <a:srgbClr val="FF0000"/>
                </a:solidFill>
              </a:rPr>
              <a:t>?) </a:t>
            </a:r>
            <a:endParaRPr lang="sk-SK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800" b="1" cap="all" dirty="0" smtClean="0">
                <a:solidFill>
                  <a:srgbClr val="FF0000"/>
                </a:solidFill>
              </a:rPr>
              <a:t>A3 -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Špecializácia </a:t>
            </a:r>
            <a:r>
              <a:rPr lang="sk-SK" sz="2000" b="1" cap="all" dirty="0" err="1">
                <a:solidFill>
                  <a:schemeClr val="tx2">
                    <a:lumMod val="75000"/>
                  </a:schemeClr>
                </a:solidFill>
              </a:rPr>
              <a:t>versus</a:t>
            </a:r>
            <a:r>
              <a:rPr lang="sk-SK" sz="2000" b="1" cap="al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diverzifikácia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1800" dirty="0" smtClean="0">
                <a:solidFill>
                  <a:srgbClr val="FF0000"/>
                </a:solidFill>
              </a:rPr>
              <a:t>(Pozorujeme </a:t>
            </a:r>
            <a:r>
              <a:rPr lang="sk-SK" sz="1800" dirty="0">
                <a:solidFill>
                  <a:srgbClr val="FF0000"/>
                </a:solidFill>
              </a:rPr>
              <a:t>skôr zvyšujúcu sa sektorovú špecializáciu alebo diverzifikáciu</a:t>
            </a:r>
            <a:r>
              <a:rPr lang="sk-SK" sz="1800" dirty="0" smtClean="0">
                <a:solidFill>
                  <a:srgbClr val="FF0000"/>
                </a:solidFill>
              </a:rPr>
              <a:t>?)</a:t>
            </a:r>
            <a:endParaRPr lang="sk-SK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A4 - </a:t>
            </a:r>
            <a:r>
              <a:rPr lang="sk-SK" sz="2000" b="1" dirty="0" smtClean="0">
                <a:solidFill>
                  <a:schemeClr val="tx2">
                    <a:lumMod val="75000"/>
                  </a:schemeClr>
                </a:solidFill>
              </a:rPr>
              <a:t>ÚLOHA FINANCIÍ </a:t>
            </a:r>
            <a:r>
              <a:rPr lang="sk-SK" sz="1800" dirty="0" smtClean="0">
                <a:solidFill>
                  <a:srgbClr val="FF0000"/>
                </a:solidFill>
              </a:rPr>
              <a:t>(Aká </a:t>
            </a:r>
            <a:r>
              <a:rPr lang="sk-SK" sz="1800" dirty="0">
                <a:solidFill>
                  <a:srgbClr val="FF0000"/>
                </a:solidFill>
              </a:rPr>
              <a:t>je úloha dostatku finančných zdrojov pre procesy tvorby, získavania a distribúcie znalostí</a:t>
            </a:r>
            <a:r>
              <a:rPr lang="sk-SK" sz="1800" dirty="0" smtClean="0">
                <a:solidFill>
                  <a:srgbClr val="FF0000"/>
                </a:solidFill>
              </a:rPr>
              <a:t>?)</a:t>
            </a:r>
            <a:endParaRPr lang="sk-SK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B1 - </a:t>
            </a:r>
            <a:r>
              <a:rPr lang="sk-SK" sz="2000" b="1" cap="all" dirty="0" err="1" smtClean="0">
                <a:solidFill>
                  <a:schemeClr val="tx2">
                    <a:lumMod val="75000"/>
                  </a:schemeClr>
                </a:solidFill>
              </a:rPr>
              <a:t>Inter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b="1" cap="all" dirty="0" err="1">
                <a:solidFill>
                  <a:schemeClr val="tx2">
                    <a:lumMod val="75000"/>
                  </a:schemeClr>
                </a:solidFill>
              </a:rPr>
              <a:t>versus</a:t>
            </a:r>
            <a:r>
              <a:rPr lang="sk-SK" sz="2000" b="1" cap="al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b="1" cap="all" dirty="0" err="1">
                <a:solidFill>
                  <a:schemeClr val="tx2">
                    <a:lumMod val="75000"/>
                  </a:schemeClr>
                </a:solidFill>
              </a:rPr>
              <a:t>intra</a:t>
            </a:r>
            <a:r>
              <a:rPr lang="sk-SK" sz="2000" b="1" cap="all" dirty="0">
                <a:solidFill>
                  <a:schemeClr val="tx2">
                    <a:lumMod val="75000"/>
                  </a:schemeClr>
                </a:solidFill>
              </a:rPr>
              <a:t> procesy v tvorbe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znalostí</a:t>
            </a:r>
            <a:r>
              <a:rPr lang="sk-SK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1800" dirty="0" smtClean="0">
                <a:solidFill>
                  <a:srgbClr val="FF0000"/>
                </a:solidFill>
              </a:rPr>
              <a:t>(Prevládajú </a:t>
            </a:r>
            <a:r>
              <a:rPr lang="sk-SK" sz="1800" dirty="0" err="1">
                <a:solidFill>
                  <a:srgbClr val="FF0000"/>
                </a:solidFill>
              </a:rPr>
              <a:t>vnútrofiremné</a:t>
            </a:r>
            <a:r>
              <a:rPr lang="sk-SK" sz="1800" dirty="0">
                <a:solidFill>
                  <a:srgbClr val="FF0000"/>
                </a:solidFill>
              </a:rPr>
              <a:t> procesy tvorby znalostí alebo pozorujeme interakcie aktérov</a:t>
            </a:r>
            <a:r>
              <a:rPr lang="sk-SK" sz="1800" dirty="0" smtClean="0">
                <a:solidFill>
                  <a:srgbClr val="FF0000"/>
                </a:solidFill>
              </a:rPr>
              <a:t>?) </a:t>
            </a:r>
            <a:endParaRPr lang="sk-SK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B2 -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Lokálne </a:t>
            </a:r>
            <a:r>
              <a:rPr lang="sk-SK" sz="2000" b="1" cap="all" dirty="0">
                <a:solidFill>
                  <a:schemeClr val="tx2">
                    <a:lumMod val="75000"/>
                  </a:schemeClr>
                </a:solidFill>
              </a:rPr>
              <a:t>a </a:t>
            </a:r>
            <a:r>
              <a:rPr lang="sk-SK" sz="2000" b="1" cap="all" dirty="0" err="1">
                <a:solidFill>
                  <a:schemeClr val="tx2">
                    <a:lumMod val="75000"/>
                  </a:schemeClr>
                </a:solidFill>
              </a:rPr>
              <a:t>multilokálne</a:t>
            </a:r>
            <a:r>
              <a:rPr lang="sk-SK" sz="2000" b="1" cap="all" dirty="0">
                <a:solidFill>
                  <a:schemeClr val="tx2">
                    <a:lumMod val="75000"/>
                  </a:schemeClr>
                </a:solidFill>
              </a:rPr>
              <a:t> podhubie pre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inovácie</a:t>
            </a:r>
            <a:r>
              <a:rPr lang="sk-SK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1800" dirty="0" smtClean="0">
                <a:solidFill>
                  <a:srgbClr val="FF0000"/>
                </a:solidFill>
              </a:rPr>
              <a:t>(Interakcia </a:t>
            </a:r>
            <a:r>
              <a:rPr lang="sk-SK" sz="1800" dirty="0">
                <a:solidFill>
                  <a:srgbClr val="FF0000"/>
                </a:solidFill>
              </a:rPr>
              <a:t>lokálnych aktérov, alebo </a:t>
            </a:r>
            <a:r>
              <a:rPr lang="sk-SK" sz="1800" dirty="0" smtClean="0">
                <a:solidFill>
                  <a:srgbClr val="FF0000"/>
                </a:solidFill>
              </a:rPr>
              <a:t>interakcia </a:t>
            </a:r>
            <a:r>
              <a:rPr lang="sk-SK" sz="1800" dirty="0">
                <a:solidFill>
                  <a:srgbClr val="FF0000"/>
                </a:solidFill>
              </a:rPr>
              <a:t>na diaľku? </a:t>
            </a:r>
            <a:r>
              <a:rPr lang="sk-SK" sz="1800" dirty="0" smtClean="0">
                <a:solidFill>
                  <a:srgbClr val="FF0000"/>
                </a:solidFill>
              </a:rPr>
              <a:t>Aká je relatívna </a:t>
            </a:r>
            <a:r>
              <a:rPr lang="sk-SK" sz="1800" dirty="0">
                <a:solidFill>
                  <a:srgbClr val="FF0000"/>
                </a:solidFill>
              </a:rPr>
              <a:t>dôležitosť externých </a:t>
            </a:r>
            <a:r>
              <a:rPr lang="sk-SK" sz="1800" dirty="0" smtClean="0">
                <a:solidFill>
                  <a:srgbClr val="FF0000"/>
                </a:solidFill>
              </a:rPr>
              <a:t>zdrojov?)</a:t>
            </a:r>
            <a:endParaRPr lang="sk-SK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C -  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Inštitúcie</a:t>
            </a:r>
            <a:r>
              <a:rPr lang="sk-SK" sz="1800" cap="all" dirty="0" smtClean="0">
                <a:solidFill>
                  <a:srgbClr val="FF0000"/>
                </a:solidFill>
              </a:rPr>
              <a:t> (</a:t>
            </a:r>
            <a:r>
              <a:rPr lang="sk-SK" sz="1800" dirty="0" smtClean="0">
                <a:solidFill>
                  <a:srgbClr val="FF0000"/>
                </a:solidFill>
              </a:rPr>
              <a:t>Ako charakterizovať inštitucionálny </a:t>
            </a:r>
            <a:r>
              <a:rPr lang="sk-SK" sz="1800" dirty="0">
                <a:solidFill>
                  <a:srgbClr val="FF0000"/>
                </a:solidFill>
              </a:rPr>
              <a:t>kontext, ktorý determinoval dynamiku znalostí? Ktoré inštitúcie, </a:t>
            </a:r>
            <a:r>
              <a:rPr lang="sk-SK" sz="1800" dirty="0" smtClean="0">
                <a:solidFill>
                  <a:srgbClr val="FF0000"/>
                </a:solidFill>
              </a:rPr>
              <a:t>zoskupenia</a:t>
            </a:r>
            <a:r>
              <a:rPr lang="sk-SK" sz="1800" dirty="0">
                <a:solidFill>
                  <a:srgbClr val="FF0000"/>
                </a:solidFill>
              </a:rPr>
              <a:t>, </a:t>
            </a:r>
            <a:r>
              <a:rPr lang="sk-SK" sz="1800" dirty="0" smtClean="0">
                <a:solidFill>
                  <a:srgbClr val="FF0000"/>
                </a:solidFill>
              </a:rPr>
              <a:t>typy </a:t>
            </a:r>
            <a:r>
              <a:rPr lang="sk-SK" sz="1800" dirty="0">
                <a:solidFill>
                  <a:srgbClr val="FF0000"/>
                </a:solidFill>
              </a:rPr>
              <a:t>firiem </a:t>
            </a:r>
            <a:r>
              <a:rPr lang="sk-SK" sz="1800" dirty="0" smtClean="0">
                <a:solidFill>
                  <a:srgbClr val="FF0000"/>
                </a:solidFill>
              </a:rPr>
              <a:t>boli </a:t>
            </a:r>
            <a:r>
              <a:rPr lang="sk-SK" sz="1800" dirty="0">
                <a:solidFill>
                  <a:srgbClr val="FF0000"/>
                </a:solidFill>
              </a:rPr>
              <a:t>zapojené</a:t>
            </a:r>
            <a:r>
              <a:rPr lang="sk-SK" sz="1800" dirty="0" smtClean="0">
                <a:solidFill>
                  <a:srgbClr val="FF0000"/>
                </a:solidFill>
              </a:rPr>
              <a:t>?)</a:t>
            </a:r>
            <a:endParaRPr lang="sk-SK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D1 -</a:t>
            </a:r>
            <a:r>
              <a:rPr lang="sk-SK" sz="1800" b="1" cap="all" dirty="0" smtClean="0">
                <a:solidFill>
                  <a:srgbClr val="FF0000"/>
                </a:solidFill>
              </a:rPr>
              <a:t>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Politika</a:t>
            </a:r>
            <a:r>
              <a:rPr lang="sk-SK" sz="1800" b="1" cap="all" dirty="0" smtClean="0">
                <a:solidFill>
                  <a:srgbClr val="FF0000"/>
                </a:solidFill>
              </a:rPr>
              <a:t> </a:t>
            </a:r>
            <a:r>
              <a:rPr lang="sk-SK" sz="1800" cap="all" dirty="0" smtClean="0">
                <a:solidFill>
                  <a:srgbClr val="FF0000"/>
                </a:solidFill>
              </a:rPr>
              <a:t>(</a:t>
            </a:r>
            <a:r>
              <a:rPr lang="sk-SK" sz="1800" dirty="0" smtClean="0">
                <a:solidFill>
                  <a:srgbClr val="FF0000"/>
                </a:solidFill>
              </a:rPr>
              <a:t>Akú </a:t>
            </a:r>
            <a:r>
              <a:rPr lang="sk-SK" sz="1800" dirty="0">
                <a:solidFill>
                  <a:srgbClr val="FF0000"/>
                </a:solidFill>
              </a:rPr>
              <a:t>úlohu mala politika v </a:t>
            </a:r>
            <a:r>
              <a:rPr lang="sk-SK" sz="1800" dirty="0" smtClean="0">
                <a:solidFill>
                  <a:srgbClr val="FF0000"/>
                </a:solidFill>
              </a:rPr>
              <a:t>zmenách v</a:t>
            </a:r>
            <a:r>
              <a:rPr lang="sk-SK" sz="1800" dirty="0">
                <a:solidFill>
                  <a:srgbClr val="FF0000"/>
                </a:solidFill>
              </a:rPr>
              <a:t> regiónoch</a:t>
            </a:r>
            <a:r>
              <a:rPr lang="sk-SK" sz="1800" dirty="0" smtClean="0">
                <a:solidFill>
                  <a:srgbClr val="FF0000"/>
                </a:solidFill>
              </a:rPr>
              <a:t>?) </a:t>
            </a:r>
          </a:p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D2 -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Úroveň </a:t>
            </a:r>
            <a:r>
              <a:rPr lang="sk-SK" sz="2000" b="1" cap="all" dirty="0">
                <a:solidFill>
                  <a:schemeClr val="tx2">
                    <a:lumMod val="75000"/>
                  </a:schemeClr>
                </a:solidFill>
              </a:rPr>
              <a:t>správy v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politike</a:t>
            </a:r>
            <a:r>
              <a:rPr lang="sk-SK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1800" dirty="0">
                <a:solidFill>
                  <a:srgbClr val="FF0000"/>
                </a:solidFill>
              </a:rPr>
              <a:t>(</a:t>
            </a:r>
            <a:r>
              <a:rPr lang="sk-SK" sz="1800" dirty="0" smtClean="0">
                <a:solidFill>
                  <a:srgbClr val="FF0000"/>
                </a:solidFill>
              </a:rPr>
              <a:t>Ktorá </a:t>
            </a:r>
            <a:r>
              <a:rPr lang="sk-SK" sz="1800" dirty="0">
                <a:solidFill>
                  <a:srgbClr val="FF0000"/>
                </a:solidFill>
              </a:rPr>
              <a:t>úroveň vlády mala rozhodujúci vplyv</a:t>
            </a:r>
            <a:r>
              <a:rPr lang="sk-SK" sz="1800" dirty="0" smtClean="0">
                <a:solidFill>
                  <a:srgbClr val="FF0000"/>
                </a:solidFill>
              </a:rPr>
              <a:t>?) </a:t>
            </a:r>
            <a:endParaRPr lang="sk-SK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800" b="1" dirty="0" smtClean="0">
                <a:solidFill>
                  <a:srgbClr val="FF0000"/>
                </a:solidFill>
              </a:rPr>
              <a:t>D3 - </a:t>
            </a:r>
            <a:r>
              <a:rPr lang="sk-SK" sz="2000" b="1" cap="all" dirty="0" smtClean="0">
                <a:solidFill>
                  <a:schemeClr val="tx2">
                    <a:lumMod val="75000"/>
                  </a:schemeClr>
                </a:solidFill>
              </a:rPr>
              <a:t>Nástroje politiky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1800" dirty="0">
                <a:solidFill>
                  <a:srgbClr val="FF0000"/>
                </a:solidFill>
              </a:rPr>
              <a:t>(</a:t>
            </a:r>
            <a:r>
              <a:rPr lang="sk-SK" sz="1800" dirty="0" smtClean="0">
                <a:solidFill>
                  <a:srgbClr val="FF0000"/>
                </a:solidFill>
              </a:rPr>
              <a:t>Aké </a:t>
            </a:r>
            <a:r>
              <a:rPr lang="sk-SK" sz="1800" dirty="0">
                <a:solidFill>
                  <a:srgbClr val="FF0000"/>
                </a:solidFill>
              </a:rPr>
              <a:t>typy nástrojov môžeme identifikovať</a:t>
            </a:r>
            <a:r>
              <a:rPr lang="sk-SK" sz="1800" dirty="0" smtClean="0">
                <a:solidFill>
                  <a:srgbClr val="FF0000"/>
                </a:solidFill>
              </a:rPr>
              <a:t>?)</a:t>
            </a:r>
            <a:endParaRPr lang="sk-SK" sz="1800" dirty="0">
              <a:solidFill>
                <a:srgbClr val="FF0000"/>
              </a:solidFill>
            </a:endParaRPr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71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Metodológia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3800" b="1" dirty="0" smtClean="0">
                <a:solidFill>
                  <a:srgbClr val="FF0000"/>
                </a:solidFill>
              </a:rPr>
              <a:t>Sekundárny </a:t>
            </a:r>
            <a:r>
              <a:rPr lang="sk-SK" sz="3800" b="1" dirty="0">
                <a:solidFill>
                  <a:srgbClr val="FF0000"/>
                </a:solidFill>
              </a:rPr>
              <a:t>výskum</a:t>
            </a:r>
            <a:r>
              <a:rPr lang="sk-SK" sz="3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V</a:t>
            </a:r>
            <a:r>
              <a:rPr lang="sk-SK" dirty="0" smtClean="0"/>
              <a:t>ý</a:t>
            </a:r>
            <a:r>
              <a:rPr lang="en-US" dirty="0" smtClean="0"/>
              <a:t>s</a:t>
            </a:r>
            <a:r>
              <a:rPr lang="sk-SK" dirty="0" smtClean="0"/>
              <a:t>l</a:t>
            </a:r>
            <a:r>
              <a:rPr lang="en-US" dirty="0" err="1" smtClean="0"/>
              <a:t>edok</a:t>
            </a:r>
            <a:r>
              <a:rPr lang="sk-SK" dirty="0" smtClean="0"/>
              <a:t>: vývoj </a:t>
            </a:r>
            <a:r>
              <a:rPr lang="sk-SK" dirty="0"/>
              <a:t>a </a:t>
            </a:r>
            <a:r>
              <a:rPr lang="sk-SK" dirty="0" smtClean="0"/>
              <a:t>stav </a:t>
            </a:r>
            <a:r>
              <a:rPr lang="sk-SK" dirty="0"/>
              <a:t>regionálnej ekonomiky o obidvoch skúmaných </a:t>
            </a:r>
            <a:r>
              <a:rPr lang="sk-SK" dirty="0" smtClean="0"/>
              <a:t>odvetví, najvýznamnejšie </a:t>
            </a:r>
            <a:r>
              <a:rPr lang="sk-SK" dirty="0"/>
              <a:t>vplyvy, faktory, míľniky, zmeny, zlomy, udalosti (technologické, ekonomické, sociálne, politické), </a:t>
            </a:r>
            <a:r>
              <a:rPr lang="sk-SK" dirty="0" smtClean="0"/>
              <a:t>ktoré </a:t>
            </a:r>
            <a:r>
              <a:rPr lang="sk-SK" dirty="0"/>
              <a:t>poznamenali </a:t>
            </a:r>
            <a:r>
              <a:rPr lang="sk-SK" dirty="0" smtClean="0"/>
              <a:t>alebo  </a:t>
            </a:r>
            <a:r>
              <a:rPr lang="sk-SK" dirty="0"/>
              <a:t>predznamenali vývoj v regiónoch a </a:t>
            </a:r>
            <a:r>
              <a:rPr lang="sk-SK" dirty="0" smtClean="0"/>
              <a:t>odvetviach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00B050"/>
                </a:solidFill>
              </a:rPr>
              <a:t>Zdroje informácií: </a:t>
            </a:r>
            <a:r>
              <a:rPr lang="sk-SK" sz="2800" dirty="0">
                <a:solidFill>
                  <a:srgbClr val="00B050"/>
                </a:solidFill>
              </a:rPr>
              <a:t>štatistické údaje, recenzované zdroje, </a:t>
            </a:r>
            <a:r>
              <a:rPr lang="sk-SK" sz="2800" dirty="0" smtClean="0">
                <a:solidFill>
                  <a:srgbClr val="00B050"/>
                </a:solidFill>
              </a:rPr>
              <a:t>ročenky, </a:t>
            </a:r>
            <a:r>
              <a:rPr lang="sk-SK" sz="2800" dirty="0">
                <a:solidFill>
                  <a:srgbClr val="00B050"/>
                </a:solidFill>
              </a:rPr>
              <a:t>štúdie, správy, </a:t>
            </a:r>
            <a:r>
              <a:rPr lang="sk-SK" sz="2800" dirty="0" smtClean="0">
                <a:solidFill>
                  <a:srgbClr val="00B050"/>
                </a:solidFill>
              </a:rPr>
              <a:t>analýzy atd.</a:t>
            </a:r>
            <a:endParaRPr lang="sk-SK" sz="2800" dirty="0">
              <a:solidFill>
                <a:srgbClr val="00B050"/>
              </a:solidFill>
            </a:endParaRPr>
          </a:p>
          <a:p>
            <a:pPr lvl="0"/>
            <a:r>
              <a:rPr lang="sk-SK" sz="3800" b="1" dirty="0" smtClean="0">
                <a:solidFill>
                  <a:srgbClr val="FF0000"/>
                </a:solidFill>
              </a:rPr>
              <a:t>Primárny </a:t>
            </a:r>
            <a:r>
              <a:rPr lang="sk-SK" sz="3800" b="1" dirty="0">
                <a:solidFill>
                  <a:srgbClr val="FF0000"/>
                </a:solidFill>
              </a:rPr>
              <a:t>výskum</a:t>
            </a:r>
            <a:r>
              <a:rPr lang="sk-SK" sz="3800" dirty="0">
                <a:solidFill>
                  <a:srgbClr val="FF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dirty="0"/>
              <a:t>V</a:t>
            </a:r>
            <a:r>
              <a:rPr lang="sk-SK" dirty="0"/>
              <a:t>ý</a:t>
            </a:r>
            <a:r>
              <a:rPr lang="en-US" dirty="0"/>
              <a:t>s</a:t>
            </a:r>
            <a:r>
              <a:rPr lang="sk-SK" dirty="0"/>
              <a:t>l</a:t>
            </a:r>
            <a:r>
              <a:rPr lang="en-US" dirty="0" err="1"/>
              <a:t>edok</a:t>
            </a:r>
            <a:r>
              <a:rPr lang="sk-SK" dirty="0"/>
              <a:t>: primárne </a:t>
            </a:r>
            <a:r>
              <a:rPr lang="sk-SK" dirty="0" smtClean="0"/>
              <a:t>informácie </a:t>
            </a:r>
            <a:r>
              <a:rPr lang="sk-SK" dirty="0"/>
              <a:t>a </a:t>
            </a:r>
            <a:r>
              <a:rPr lang="sk-SK" dirty="0" smtClean="0"/>
              <a:t>údaje </a:t>
            </a:r>
            <a:r>
              <a:rPr lang="sk-SK" dirty="0"/>
              <a:t>o kvalitatívnych aspektoch vývoja poznatkových </a:t>
            </a:r>
            <a:r>
              <a:rPr lang="sk-SK" dirty="0" smtClean="0"/>
              <a:t>trajektórií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00B050"/>
                </a:solidFill>
              </a:rPr>
              <a:t>Zdroj informácií: štruktúrované interview</a:t>
            </a:r>
            <a:endParaRPr lang="sk-SK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Výber vzorky a priebeh výskumu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k-SK" sz="8600" b="1" dirty="0" smtClean="0">
                <a:solidFill>
                  <a:schemeClr val="bg2">
                    <a:lumMod val="25000"/>
                  </a:schemeClr>
                </a:solidFill>
              </a:rPr>
              <a:t>Zámerný výber</a:t>
            </a:r>
          </a:p>
          <a:p>
            <a:pPr marL="0" indent="0">
              <a:buNone/>
            </a:pPr>
            <a:r>
              <a:rPr lang="sk-SK" sz="8600" b="1" dirty="0" smtClean="0">
                <a:solidFill>
                  <a:schemeClr val="bg2">
                    <a:lumMod val="25000"/>
                  </a:schemeClr>
                </a:solidFill>
              </a:rPr>
              <a:t>Počet respondentov</a:t>
            </a:r>
          </a:p>
          <a:p>
            <a:pPr marL="0" indent="0">
              <a:buNone/>
            </a:pPr>
            <a:r>
              <a:rPr lang="sk-SK" sz="5500" dirty="0" smtClean="0"/>
              <a:t>10 firiem a 5 inštitúcií pre </a:t>
            </a:r>
            <a:r>
              <a:rPr lang="sk-SK" sz="5500" dirty="0"/>
              <a:t>každý sektor v každom z </a:t>
            </a:r>
            <a:r>
              <a:rPr lang="sk-SK" sz="5500" dirty="0" smtClean="0"/>
              <a:t>regiónov (spolu 120 rozhovorov) </a:t>
            </a:r>
            <a:endParaRPr lang="sk-SK" sz="5500" dirty="0"/>
          </a:p>
          <a:p>
            <a:pPr marL="0" indent="0">
              <a:buNone/>
            </a:pPr>
            <a:r>
              <a:rPr lang="sk-SK" sz="8600" b="1" dirty="0" smtClean="0">
                <a:solidFill>
                  <a:schemeClr val="bg2">
                    <a:lumMod val="25000"/>
                  </a:schemeClr>
                </a:solidFill>
              </a:rPr>
              <a:t>Kritériá </a:t>
            </a:r>
            <a:r>
              <a:rPr lang="sk-SK" sz="8600" b="1" dirty="0">
                <a:solidFill>
                  <a:schemeClr val="bg2">
                    <a:lumMod val="25000"/>
                  </a:schemeClr>
                </a:solidFill>
              </a:rPr>
              <a:t>pre výber </a:t>
            </a:r>
            <a:r>
              <a:rPr lang="sk-SK" sz="8600" b="1" dirty="0" smtClean="0">
                <a:solidFill>
                  <a:schemeClr val="bg2">
                    <a:lumMod val="25000"/>
                  </a:schemeClr>
                </a:solidFill>
              </a:rPr>
              <a:t>vzorky firiem</a:t>
            </a:r>
            <a:endParaRPr lang="sk-SK" sz="8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k-SK" sz="5500" dirty="0" smtClean="0"/>
              <a:t>veľkosť, </a:t>
            </a:r>
          </a:p>
          <a:p>
            <a:r>
              <a:rPr lang="sk-SK" sz="5500" dirty="0" smtClean="0"/>
              <a:t>dĺžka pôsobenia, </a:t>
            </a:r>
          </a:p>
          <a:p>
            <a:r>
              <a:rPr lang="sk-SK" sz="5500" dirty="0" smtClean="0"/>
              <a:t>segment </a:t>
            </a:r>
            <a:r>
              <a:rPr lang="sk-SK" sz="5500" dirty="0"/>
              <a:t>sektora (napr. v IKT – telekomunikácie, výrobcovia softvéru, bezpečnosť, IT </a:t>
            </a:r>
            <a:r>
              <a:rPr lang="sk-SK" sz="5500" dirty="0" smtClean="0"/>
              <a:t>služby atd.),  </a:t>
            </a:r>
          </a:p>
          <a:p>
            <a:r>
              <a:rPr lang="sk-SK" sz="5500" dirty="0" smtClean="0"/>
              <a:t>zameranie </a:t>
            </a:r>
            <a:r>
              <a:rPr lang="sk-SK" sz="5500" dirty="0"/>
              <a:t>ponuky (</a:t>
            </a:r>
            <a:r>
              <a:rPr lang="sk-SK" sz="5500" dirty="0" smtClean="0"/>
              <a:t>výroba</a:t>
            </a:r>
            <a:r>
              <a:rPr lang="sk-SK" sz="5500" dirty="0"/>
              <a:t>, dodávateľské služby, sprostredkovanie, </a:t>
            </a:r>
            <a:r>
              <a:rPr lang="sk-SK" sz="5500" dirty="0" smtClean="0"/>
              <a:t>poradenstvo atd.), </a:t>
            </a:r>
          </a:p>
          <a:p>
            <a:r>
              <a:rPr lang="sk-SK" sz="5500" dirty="0" smtClean="0"/>
              <a:t>vlastníctvo (zahraničné, domáce), </a:t>
            </a:r>
          </a:p>
          <a:p>
            <a:r>
              <a:rPr lang="sk-SK" sz="5500" dirty="0" smtClean="0"/>
              <a:t>geografické pokrytie (krajské centrum, mimo </a:t>
            </a:r>
            <a:r>
              <a:rPr lang="sk-SK" sz="5500" dirty="0"/>
              <a:t>krajského </a:t>
            </a:r>
            <a:r>
              <a:rPr lang="sk-SK" sz="5500" dirty="0" smtClean="0"/>
              <a:t>centra)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4500" b="1" dirty="0" smtClean="0">
                <a:solidFill>
                  <a:srgbClr val="00B050"/>
                </a:solidFill>
              </a:rPr>
              <a:t>Výber vzorky v prípade firiem zohľadňuje aj charakter a špecifiká sektora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4500" b="1" dirty="0" smtClean="0">
                <a:solidFill>
                  <a:srgbClr val="00B050"/>
                </a:solidFill>
              </a:rPr>
              <a:t>Výber v prípade poľnohospodárstva bol orientovaný na stabilné firmy s pozitívnym hospodárskym výsledkom, ktoré boli známe ako inovatívne</a:t>
            </a:r>
            <a:endParaRPr lang="sk-SK" sz="3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Kritériá pre výber vzorky nefiremných inštitúcií</a:t>
            </a:r>
            <a:r>
              <a:rPr lang="en-US" b="1" dirty="0" smtClean="0"/>
              <a:t>/</a:t>
            </a:r>
            <a:r>
              <a:rPr lang="en-US" b="1" dirty="0" err="1" smtClean="0"/>
              <a:t>subjektu</a:t>
            </a:r>
            <a:endParaRPr lang="sk-SK" dirty="0" smtClean="0"/>
          </a:p>
          <a:p>
            <a:r>
              <a:rPr lang="sk-SK" dirty="0" smtClean="0"/>
              <a:t>Typ</a:t>
            </a:r>
            <a:r>
              <a:rPr lang="en-US" dirty="0" smtClean="0"/>
              <a:t> - </a:t>
            </a:r>
            <a:r>
              <a:rPr lang="sk-SK" dirty="0" smtClean="0"/>
              <a:t>univerzity</a:t>
            </a:r>
            <a:r>
              <a:rPr lang="sk-SK" dirty="0"/>
              <a:t>, záujmové združenia, tvorcovia politiky a podporné </a:t>
            </a:r>
            <a:r>
              <a:rPr lang="sk-SK" dirty="0" smtClean="0"/>
              <a:t>organizácie</a:t>
            </a:r>
            <a:endParaRPr lang="sk-SK" dirty="0"/>
          </a:p>
          <a:p>
            <a:r>
              <a:rPr lang="sk-SK" dirty="0"/>
              <a:t>Každá oslovená inštitúcia </a:t>
            </a:r>
            <a:r>
              <a:rPr lang="sk-SK" dirty="0" smtClean="0"/>
              <a:t>bola reprezentovaná </a:t>
            </a:r>
            <a:r>
              <a:rPr lang="sk-SK" dirty="0"/>
              <a:t>zrelou, skúsenou osobou, ktorá </a:t>
            </a:r>
            <a:r>
              <a:rPr lang="sk-SK" dirty="0" smtClean="0"/>
              <a:t>bola schopná </a:t>
            </a:r>
            <a:r>
              <a:rPr lang="sk-SK" dirty="0"/>
              <a:t>odpovedať na otázky </a:t>
            </a:r>
            <a:r>
              <a:rPr lang="sk-SK" dirty="0" smtClean="0"/>
              <a:t>týkajúce </a:t>
            </a:r>
            <a:r>
              <a:rPr lang="sk-SK" dirty="0"/>
              <a:t>sa poznatkovej dynamiky, vývoja odvetvia a </a:t>
            </a:r>
            <a:r>
              <a:rPr lang="sk-SK" dirty="0" smtClean="0"/>
              <a:t>regiónu</a:t>
            </a:r>
          </a:p>
          <a:p>
            <a:pPr marL="0" indent="0">
              <a:buNone/>
            </a:pPr>
            <a:endParaRPr lang="sk-SK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45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k-SK" b="1" dirty="0">
                <a:solidFill>
                  <a:srgbClr val="00B050"/>
                </a:solidFill>
              </a:rPr>
              <a:t>Prípadové </a:t>
            </a:r>
            <a:r>
              <a:rPr lang="sk-SK" b="1" dirty="0" smtClean="0">
                <a:solidFill>
                  <a:srgbClr val="00B050"/>
                </a:solidFill>
              </a:rPr>
              <a:t>štúdie firiem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Cieľ: spracovanie biografie znalostí 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sz="2600" dirty="0" smtClean="0"/>
              <a:t>Z firiem </a:t>
            </a:r>
            <a:r>
              <a:rPr lang="sk-SK" sz="2600" dirty="0" err="1" smtClean="0"/>
              <a:t>respondovaných</a:t>
            </a:r>
            <a:r>
              <a:rPr lang="sk-SK" sz="2600" dirty="0" smtClean="0"/>
              <a:t> </a:t>
            </a:r>
            <a:r>
              <a:rPr lang="sk-SK" dirty="0"/>
              <a:t> </a:t>
            </a:r>
            <a:r>
              <a:rPr lang="sk-SK" dirty="0" smtClean="0"/>
              <a:t>v predošlej fáze</a:t>
            </a:r>
            <a:r>
              <a:rPr lang="sk-SK" sz="2600" dirty="0" smtClean="0"/>
              <a:t> boli vybrané po tri príklady z každého sektora pre spracovanie prípadových štúdií (spolu 24), ktoré boli použité  na spracovanie </a:t>
            </a:r>
            <a:r>
              <a:rPr lang="sk-SK" sz="2600" dirty="0" smtClean="0">
                <a:solidFill>
                  <a:srgbClr val="FF0000"/>
                </a:solidFill>
              </a:rPr>
              <a:t>biografie znalostí </a:t>
            </a:r>
          </a:p>
          <a:p>
            <a:pPr marL="0" indent="0" algn="ctr">
              <a:buNone/>
            </a:pPr>
            <a:endParaRPr lang="sk-SK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/>
            </a:r>
            <a:br>
              <a:rPr lang="sk-SK" b="1" dirty="0" smtClean="0">
                <a:solidFill>
                  <a:schemeClr val="tx1"/>
                </a:solidFill>
              </a:rPr>
            </a:b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Výstupy projektu</a:t>
            </a:r>
            <a:r>
              <a:rPr lang="sk-SK" b="1" dirty="0" smtClean="0">
                <a:solidFill>
                  <a:schemeClr val="tx1"/>
                </a:solidFill>
              </a:rPr>
              <a:t/>
            </a:r>
            <a:br>
              <a:rPr lang="sk-SK" b="1" dirty="0" smtClean="0">
                <a:solidFill>
                  <a:schemeClr val="tx1"/>
                </a:solidFill>
              </a:rPr>
            </a:b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Biografia znalostí inovačného procesu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bg2">
                    <a:lumMod val="25000"/>
                  </a:schemeClr>
                </a:solidFill>
              </a:rPr>
              <a:t>Dôvody/impulzy inovácie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Časový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</a:rPr>
              <a:t>vývoj/fázy </a:t>
            </a:r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inovačného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</a:rPr>
              <a:t>procesu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bg2">
                    <a:lumMod val="25000"/>
                  </a:schemeClr>
                </a:solidFill>
              </a:rPr>
              <a:t>Aktéri inovačného procesu (interní a externí)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bg2">
                    <a:lumMod val="25000"/>
                  </a:schemeClr>
                </a:solidFill>
              </a:rPr>
              <a:t>Faktory inovačného procesu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„Mapa“ </a:t>
            </a:r>
            <a:r>
              <a:rPr lang="sk-SK" b="1" dirty="0">
                <a:solidFill>
                  <a:srgbClr val="FF0000"/>
                </a:solidFill>
              </a:rPr>
              <a:t>aktérov inovačného procesu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„Mapa“ </a:t>
            </a:r>
            <a:r>
              <a:rPr lang="sk-SK" b="1" dirty="0">
                <a:solidFill>
                  <a:srgbClr val="FF0000"/>
                </a:solidFill>
              </a:rPr>
              <a:t>znalostného procesu – </a:t>
            </a:r>
            <a:r>
              <a:rPr lang="sk-SK" b="1" dirty="0" smtClean="0">
                <a:solidFill>
                  <a:srgbClr val="FF0000"/>
                </a:solidFill>
              </a:rPr>
              <a:t>impulzy, míľniky, dôsledky</a:t>
            </a:r>
            <a:endParaRPr lang="sk-SK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Tvorba poznatku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Spracovanie poznatku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Využitie poznatku a tvorba inovácie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Transfer a difúzia inovácie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1056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" b="3023"/>
          <a:stretch/>
        </p:blipFill>
        <p:spPr bwMode="auto">
          <a:xfrm>
            <a:off x="677734" y="520534"/>
            <a:ext cx="7494666" cy="622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619672" y="15350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„Mapa</a:t>
            </a:r>
            <a:r>
              <a:rPr lang="sk-SK" b="1" dirty="0">
                <a:solidFill>
                  <a:srgbClr val="FF0000"/>
                </a:solidFill>
              </a:rPr>
              <a:t>“ aktérov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49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Východiská aplikácie kvalitatívnych metód v ekonomických vedách (1/2)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>
                <a:latin typeface="Calibri" panose="020F0502020204030204" pitchFamily="34" charset="0"/>
              </a:rPr>
              <a:t>Ekonómia ako vedná disciplína:</a:t>
            </a:r>
          </a:p>
          <a:p>
            <a:pPr marL="1165225" indent="-273050"/>
            <a:r>
              <a:rPr lang="sk-SK" dirty="0" smtClean="0">
                <a:latin typeface="Calibri" panose="020F0502020204030204" pitchFamily="34" charset="0"/>
              </a:rPr>
              <a:t>štruktúrovaná</a:t>
            </a:r>
          </a:p>
          <a:p>
            <a:pPr marL="1165225" indent="-273050"/>
            <a:r>
              <a:rPr lang="sk-SK" dirty="0" smtClean="0">
                <a:latin typeface="Calibri" panose="020F0502020204030204" pitchFamily="34" charset="0"/>
              </a:rPr>
              <a:t>normatívny charakter</a:t>
            </a:r>
          </a:p>
          <a:p>
            <a:pPr marL="0" indent="0">
              <a:buNone/>
            </a:pPr>
            <a:endParaRPr lang="sk-SK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Calibri" panose="020F0502020204030204" pitchFamily="34" charset="0"/>
              </a:rPr>
              <a:t>Skúma a vysvetľuje ekonomické javy a procesy s cieľom, na základe konštrukcie ekonomických teórií, formulovať nástroje pre riešenie reálnych problémov.</a:t>
            </a:r>
          </a:p>
          <a:p>
            <a:pPr marL="0" indent="0">
              <a:buNone/>
            </a:pPr>
            <a:endParaRPr lang="sk-SK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k-SK" sz="2800" dirty="0" smtClean="0">
                <a:latin typeface="Calibri" panose="020F0502020204030204" pitchFamily="34" charset="0"/>
              </a:rPr>
              <a:t>Ekonomická teória </a:t>
            </a:r>
            <a:r>
              <a:rPr lang="sk-SK" sz="3600" dirty="0" smtClean="0">
                <a:latin typeface="Calibri" panose="020F0502020204030204" pitchFamily="34" charset="0"/>
              </a:rPr>
              <a:t>≠</a:t>
            </a:r>
            <a:r>
              <a:rPr lang="sk-SK" sz="2800" dirty="0" smtClean="0">
                <a:latin typeface="Calibri" panose="020F0502020204030204" pitchFamily="34" charset="0"/>
              </a:rPr>
              <a:t> realita</a:t>
            </a:r>
          </a:p>
          <a:p>
            <a:pPr marL="0" indent="0" algn="ctr">
              <a:buNone/>
            </a:pPr>
            <a:r>
              <a:rPr lang="sk-SK" sz="2800" dirty="0" smtClean="0">
                <a:latin typeface="Calibri" panose="020F0502020204030204" pitchFamily="34" charset="0"/>
              </a:rPr>
              <a:t>Ekonomická teória </a:t>
            </a:r>
            <a:r>
              <a:rPr lang="sk-SK" sz="2800" b="1" dirty="0" smtClean="0">
                <a:latin typeface="Calibri" panose="020F0502020204030204" pitchFamily="34" charset="0"/>
              </a:rPr>
              <a:t>=</a:t>
            </a:r>
            <a:r>
              <a:rPr lang="sk-SK" sz="2800" dirty="0" smtClean="0">
                <a:latin typeface="Calibri" panose="020F0502020204030204" pitchFamily="34" charset="0"/>
              </a:rPr>
              <a:t> abstrakcia reality</a:t>
            </a:r>
          </a:p>
          <a:p>
            <a:pPr marL="0" indent="0">
              <a:buNone/>
            </a:pPr>
            <a:endParaRPr lang="sk-SK" sz="28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k-SK" sz="2800" b="1" dirty="0" smtClean="0">
                <a:latin typeface="Calibri" panose="020F0502020204030204" pitchFamily="34" charset="0"/>
              </a:rPr>
              <a:t>Michael </a:t>
            </a:r>
            <a:r>
              <a:rPr lang="sk-SK" sz="2800" b="1" dirty="0">
                <a:latin typeface="Calibri" panose="020F0502020204030204" pitchFamily="34" charset="0"/>
              </a:rPr>
              <a:t>J. </a:t>
            </a:r>
            <a:r>
              <a:rPr lang="sk-SK" sz="2800" b="1" dirty="0" err="1">
                <a:latin typeface="Calibri" panose="020F0502020204030204" pitchFamily="34" charset="0"/>
              </a:rPr>
              <a:t>Piore</a:t>
            </a:r>
            <a:r>
              <a:rPr lang="sk-SK" sz="2800" b="1" dirty="0">
                <a:latin typeface="Calibri" panose="020F0502020204030204" pitchFamily="34" charset="0"/>
              </a:rPr>
              <a:t> </a:t>
            </a:r>
            <a:r>
              <a:rPr lang="sk-SK" sz="2800" dirty="0" smtClean="0">
                <a:latin typeface="Calibri" panose="020F0502020204030204" pitchFamily="34" charset="0"/>
              </a:rPr>
              <a:t>(Massachusetts </a:t>
            </a:r>
            <a:r>
              <a:rPr lang="sk-SK" sz="2800" dirty="0" err="1">
                <a:latin typeface="Calibri" panose="020F0502020204030204" pitchFamily="34" charset="0"/>
              </a:rPr>
              <a:t>Institute</a:t>
            </a:r>
            <a:r>
              <a:rPr lang="sk-SK" sz="2800" dirty="0">
                <a:latin typeface="Calibri" panose="020F0502020204030204" pitchFamily="34" charset="0"/>
              </a:rPr>
              <a:t> of </a:t>
            </a:r>
            <a:r>
              <a:rPr lang="sk-SK" sz="2800" dirty="0" err="1" smtClean="0">
                <a:latin typeface="Calibri" panose="020F0502020204030204" pitchFamily="34" charset="0"/>
              </a:rPr>
              <a:t>Technology</a:t>
            </a:r>
            <a:r>
              <a:rPr lang="sk-SK" sz="2800" dirty="0" smtClean="0">
                <a:latin typeface="Calibri" panose="020F0502020204030204" pitchFamily="34" charset="0"/>
              </a:rPr>
              <a:t>):</a:t>
            </a:r>
          </a:p>
          <a:p>
            <a:pPr marL="0" indent="0" algn="ctr">
              <a:buNone/>
            </a:pPr>
            <a:r>
              <a:rPr lang="sk-SK" sz="2800" dirty="0" err="1" smtClean="0">
                <a:latin typeface="Calibri" panose="020F0502020204030204" pitchFamily="34" charset="0"/>
              </a:rPr>
              <a:t>The</a:t>
            </a:r>
            <a:r>
              <a:rPr lang="sk-SK" sz="2800" dirty="0" smtClean="0">
                <a:latin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</a:rPr>
              <a:t>Second</a:t>
            </a:r>
            <a:r>
              <a:rPr lang="sk-SK" sz="2800" dirty="0">
                <a:latin typeface="Calibri" panose="020F0502020204030204" pitchFamily="34" charset="0"/>
              </a:rPr>
              <a:t> Industrial </a:t>
            </a:r>
            <a:r>
              <a:rPr lang="sk-SK" sz="2800" dirty="0" err="1" smtClean="0">
                <a:latin typeface="Calibri" panose="020F0502020204030204" pitchFamily="34" charset="0"/>
              </a:rPr>
              <a:t>Divide</a:t>
            </a:r>
            <a:r>
              <a:rPr lang="sk-SK" sz="2800" dirty="0" smtClean="0">
                <a:latin typeface="Calibri" panose="020F0502020204030204" pitchFamily="34" charset="0"/>
              </a:rPr>
              <a:t> (1984): priemyselné okrsky v Taliansku </a:t>
            </a:r>
          </a:p>
        </p:txBody>
      </p:sp>
    </p:spTree>
    <p:extLst>
      <p:ext uri="{BB962C8B-B14F-4D97-AF65-F5344CB8AC3E}">
        <p14:creationId xmlns:p14="http://schemas.microsoft.com/office/powerpoint/2010/main" val="5568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8883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ĺžnik 1"/>
          <p:cNvSpPr/>
          <p:nvPr/>
        </p:nvSpPr>
        <p:spPr>
          <a:xfrm>
            <a:off x="3602854" y="179348"/>
            <a:ext cx="1794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„Mapa</a:t>
            </a:r>
            <a:r>
              <a:rPr lang="sk-SK" b="1" dirty="0">
                <a:solidFill>
                  <a:srgbClr val="FF0000"/>
                </a:solidFill>
              </a:rPr>
              <a:t>“ </a:t>
            </a:r>
            <a:r>
              <a:rPr lang="sk-SK" b="1" dirty="0" smtClean="0">
                <a:solidFill>
                  <a:srgbClr val="FF0000"/>
                </a:solidFill>
              </a:rPr>
              <a:t>procesu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31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sk-SK" b="1" dirty="0" smtClean="0"/>
              <a:t>Výhody, skúsenosti a úskalia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47800"/>
            <a:ext cx="8219256" cy="4933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Výhody </a:t>
            </a:r>
            <a:r>
              <a:rPr lang="sk-SK" b="1" dirty="0" smtClean="0">
                <a:solidFill>
                  <a:srgbClr val="FF0000"/>
                </a:solidFill>
              </a:rPr>
              <a:t>použitia techniky štruktúrovaného interview</a:t>
            </a:r>
          </a:p>
          <a:p>
            <a:r>
              <a:rPr lang="sk-SK" b="1" dirty="0" smtClean="0"/>
              <a:t>Získanie  informácie o postojoch, motívoch, hodnotách a</a:t>
            </a:r>
            <a:r>
              <a:rPr lang="sk-SK" b="1" dirty="0"/>
              <a:t> </a:t>
            </a:r>
            <a:r>
              <a:rPr lang="sk-SK" b="1" dirty="0" smtClean="0"/>
              <a:t>názoroch</a:t>
            </a:r>
            <a:r>
              <a:rPr lang="sk-SK" dirty="0" smtClean="0"/>
              <a:t>  manažérov a iných aktérov inovačného procesu</a:t>
            </a:r>
          </a:p>
          <a:p>
            <a:r>
              <a:rPr lang="sk-SK" b="1" dirty="0" smtClean="0"/>
              <a:t>Odhalenie skrytých problémov </a:t>
            </a:r>
            <a:r>
              <a:rPr lang="sk-SK" dirty="0" smtClean="0"/>
              <a:t>(napr. politický kontext, dôvody typu sieťovania alebo </a:t>
            </a:r>
            <a:r>
              <a:rPr lang="sk-SK" dirty="0" err="1" smtClean="0"/>
              <a:t>nespolupráce</a:t>
            </a:r>
            <a:r>
              <a:rPr lang="sk-SK" dirty="0" smtClean="0"/>
              <a:t> v poľnohospodárstve)</a:t>
            </a:r>
          </a:p>
          <a:p>
            <a:r>
              <a:rPr lang="sk-SK" b="1" dirty="0" smtClean="0"/>
              <a:t>Odhalenie špecifík</a:t>
            </a:r>
          </a:p>
          <a:p>
            <a:r>
              <a:rPr lang="sk-SK" b="1" dirty="0" smtClean="0"/>
              <a:t>Scenár šitý na mieru </a:t>
            </a:r>
            <a:r>
              <a:rPr lang="sk-SK" dirty="0" smtClean="0"/>
              <a:t>podľa výskumných otázok (vyžaduje starostlivú </a:t>
            </a:r>
            <a:r>
              <a:rPr lang="sk-SK" dirty="0"/>
              <a:t>prípravu </a:t>
            </a:r>
            <a:r>
              <a:rPr lang="sk-SK" dirty="0" smtClean="0"/>
              <a:t> a  dokonalý záznam)</a:t>
            </a:r>
            <a:endParaRPr lang="sk-SK" dirty="0"/>
          </a:p>
          <a:p>
            <a:r>
              <a:rPr lang="sk-SK" b="1" dirty="0" smtClean="0"/>
              <a:t>Pružnosť a flexibilita </a:t>
            </a:r>
            <a:r>
              <a:rPr lang="sk-SK" dirty="0" smtClean="0"/>
              <a:t>(otázky </a:t>
            </a:r>
            <a:r>
              <a:rPr lang="sk-SK" dirty="0"/>
              <a:t>smerujúce do hĺbky skúmanej </a:t>
            </a:r>
            <a:r>
              <a:rPr lang="sk-SK" dirty="0" smtClean="0"/>
              <a:t>problematiky môžu byť vytvorené v priebehu rozhovoru, vyplývajúc z povedaného) </a:t>
            </a:r>
          </a:p>
        </p:txBody>
      </p:sp>
    </p:spTree>
    <p:extLst>
      <p:ext uri="{BB962C8B-B14F-4D97-AF65-F5344CB8AC3E}">
        <p14:creationId xmlns:p14="http://schemas.microsoft.com/office/powerpoint/2010/main" val="42167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95536" y="985590"/>
            <a:ext cx="8136904" cy="56117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3800" b="1" dirty="0" smtClean="0">
                <a:solidFill>
                  <a:srgbClr val="FF0000"/>
                </a:solidFill>
              </a:rPr>
              <a:t>Skúsenosti</a:t>
            </a:r>
          </a:p>
          <a:p>
            <a:r>
              <a:rPr lang="sk-SK" sz="3800" dirty="0"/>
              <a:t>R</a:t>
            </a:r>
            <a:r>
              <a:rPr lang="sk-SK" sz="3800" dirty="0" smtClean="0"/>
              <a:t>espondenti boli </a:t>
            </a:r>
            <a:r>
              <a:rPr lang="sk-SK" sz="3800" b="1" dirty="0" smtClean="0"/>
              <a:t>ochotnejší</a:t>
            </a:r>
            <a:r>
              <a:rPr lang="sk-SK" sz="3800" dirty="0" smtClean="0"/>
              <a:t> odpovedať na otvorené otázky ako na uzavreté (umožnilo im to „rozpovedať svoj príbeh“)</a:t>
            </a:r>
          </a:p>
          <a:p>
            <a:r>
              <a:rPr lang="sk-SK" sz="3800" dirty="0"/>
              <a:t>C</a:t>
            </a:r>
            <a:r>
              <a:rPr lang="sk-SK" sz="3800" dirty="0" smtClean="0"/>
              <a:t>enné poznatky aj v rámci </a:t>
            </a:r>
            <a:r>
              <a:rPr lang="sk-SK" sz="3800" b="1" dirty="0" smtClean="0"/>
              <a:t>neformálnej konverzácie </a:t>
            </a:r>
            <a:r>
              <a:rPr lang="sk-SK" sz="3800" dirty="0" smtClean="0"/>
              <a:t>s respondentom</a:t>
            </a:r>
          </a:p>
          <a:p>
            <a:r>
              <a:rPr lang="sk-SK" sz="3800" dirty="0"/>
              <a:t>N</a:t>
            </a:r>
            <a:r>
              <a:rPr lang="sk-SK" sz="3800" dirty="0" smtClean="0"/>
              <a:t>ielen kvalita procesu získania informácií ale aj ich vyhodnotenie/interpretácia závisí od </a:t>
            </a:r>
            <a:r>
              <a:rPr lang="sk-SK" sz="3800" b="1" dirty="0" smtClean="0"/>
              <a:t>odbornej úrovne výskumníka</a:t>
            </a:r>
          </a:p>
          <a:p>
            <a:r>
              <a:rPr lang="sk-SK" sz="3800" b="1" dirty="0"/>
              <a:t>T</a:t>
            </a:r>
            <a:r>
              <a:rPr lang="sk-SK" sz="3800" b="1" dirty="0" smtClean="0"/>
              <a:t>ímová práca</a:t>
            </a:r>
            <a:r>
              <a:rPr lang="sk-SK" sz="3800" dirty="0" smtClean="0"/>
              <a:t> zvyšuje kvalitu (diskusia, iná perspektíva)</a:t>
            </a:r>
          </a:p>
          <a:p>
            <a:r>
              <a:rPr lang="sk-SK" sz="3800" dirty="0" smtClean="0"/>
              <a:t>Pri dotazníkovom prieskume výsledky môže ovplyvniť formulácia otázok, pri otvorenom riadenom rozhovore </a:t>
            </a:r>
            <a:r>
              <a:rPr lang="sk-SK" sz="3800" b="1" dirty="0" smtClean="0"/>
              <a:t>formulácia odpovedí</a:t>
            </a:r>
          </a:p>
          <a:p>
            <a:r>
              <a:rPr lang="sk-SK" sz="3800" dirty="0"/>
              <a:t>V</a:t>
            </a:r>
            <a:r>
              <a:rPr lang="sk-SK" sz="3800" dirty="0" smtClean="0"/>
              <a:t>ýsledky ovplyvňuje schopnosť výskumníka </a:t>
            </a:r>
            <a:r>
              <a:rPr lang="sk-SK" sz="3800" b="1" dirty="0" smtClean="0"/>
              <a:t>identifikovať „</a:t>
            </a:r>
            <a:r>
              <a:rPr lang="sk-SK" sz="3800" b="1" dirty="0" err="1" smtClean="0"/>
              <a:t>patterns</a:t>
            </a:r>
            <a:r>
              <a:rPr lang="sk-SK" sz="3800" b="1" dirty="0" smtClean="0"/>
              <a:t>“ </a:t>
            </a:r>
            <a:r>
              <a:rPr lang="sk-SK" sz="3800" dirty="0" smtClean="0"/>
              <a:t>a následne správne abstrahovať</a:t>
            </a:r>
          </a:p>
          <a:p>
            <a:r>
              <a:rPr lang="sk-SK" sz="3800" b="1" dirty="0"/>
              <a:t>P</a:t>
            </a:r>
            <a:r>
              <a:rPr lang="sk-SK" sz="3800" b="1" dirty="0" smtClean="0"/>
              <a:t>ísať či nahrávať??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40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47800"/>
            <a:ext cx="8219256" cy="4572000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Úspech závisí od voľby otázok, prípravy scenára, pripravenosti a skúsenosti </a:t>
            </a:r>
            <a:r>
              <a:rPr lang="sk-SK" b="1" dirty="0" err="1" smtClean="0">
                <a:solidFill>
                  <a:schemeClr val="bg2">
                    <a:lumMod val="25000"/>
                  </a:schemeClr>
                </a:solidFill>
              </a:rPr>
              <a:t>dotazujúceho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</a:rPr>
              <a:t>(znalosť sektora)</a:t>
            </a:r>
          </a:p>
          <a:p>
            <a:r>
              <a:rPr lang="sk-SK" b="1" dirty="0">
                <a:solidFill>
                  <a:schemeClr val="bg2">
                    <a:lumMod val="25000"/>
                  </a:schemeClr>
                </a:solidFill>
              </a:rPr>
              <a:t>Pri prvom kontakte s respondentom 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treba vysvetliť cieľ, hypotézy a </a:t>
            </a:r>
            <a:r>
              <a:rPr lang="sk-SK" b="1" dirty="0">
                <a:solidFill>
                  <a:schemeClr val="bg2">
                    <a:lumMod val="25000"/>
                  </a:schemeClr>
                </a:solidFill>
              </a:rPr>
              <a:t>predmet projektu a 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dôvod výberu respondenta</a:t>
            </a:r>
          </a:p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Pri </a:t>
            </a:r>
            <a:r>
              <a:rPr lang="sk-SK" b="1" dirty="0">
                <a:solidFill>
                  <a:schemeClr val="bg2">
                    <a:lumMod val="25000"/>
                  </a:schemeClr>
                </a:solidFill>
              </a:rPr>
              <a:t>žiadosti o poskytnutie interview 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treba respondenta  oboznámiť </a:t>
            </a:r>
            <a:r>
              <a:rPr lang="sk-SK" b="1" dirty="0">
                <a:solidFill>
                  <a:schemeClr val="bg2">
                    <a:lumMod val="25000"/>
                  </a:schemeClr>
                </a:solidFill>
              </a:rPr>
              <a:t>s reálne predpokladanou dĺžkou jeho trvania 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Je vhodné </a:t>
            </a:r>
            <a:r>
              <a:rPr lang="sk-SK" b="1" dirty="0" err="1" smtClean="0">
                <a:solidFill>
                  <a:schemeClr val="bg2">
                    <a:lumMod val="25000"/>
                  </a:schemeClr>
                </a:solidFill>
              </a:rPr>
              <a:t>predvyplniť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 známe údaje</a:t>
            </a:r>
          </a:p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Treba </a:t>
            </a:r>
            <a:r>
              <a:rPr lang="sk-SK" b="1" dirty="0">
                <a:solidFill>
                  <a:schemeClr val="bg2">
                    <a:lumMod val="25000"/>
                  </a:schemeClr>
                </a:solidFill>
              </a:rPr>
              <a:t>vziať do 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úvahy pozíciu respondenta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</a:rPr>
              <a:t>(expert alebo manažér)</a:t>
            </a:r>
          </a:p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Potreba  pilotného overenia interview</a:t>
            </a:r>
          </a:p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Lepšie </a:t>
            </a:r>
            <a:r>
              <a:rPr lang="sk-SK" b="1" dirty="0">
                <a:solidFill>
                  <a:schemeClr val="bg2">
                    <a:lumMod val="25000"/>
                  </a:schemeClr>
                </a:solidFill>
              </a:rPr>
              <a:t>je 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začať </a:t>
            </a:r>
            <a:r>
              <a:rPr lang="sk-SK" b="1" dirty="0">
                <a:solidFill>
                  <a:schemeClr val="bg2">
                    <a:lumMod val="25000"/>
                  </a:schemeClr>
                </a:solidFill>
              </a:rPr>
              <a:t>s relatívne „ľahšími“ 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respondentmi</a:t>
            </a:r>
          </a:p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Dôležitosť usmerňovania rozhovoru</a:t>
            </a:r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54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19256" cy="5688632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Úskalia</a:t>
            </a:r>
          </a:p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Formulácia výskumných otázok, predpoklady, hypotézy</a:t>
            </a:r>
          </a:p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Metodológia kvalitatívneho výskumu v ekonomických vedách – neexistuje konsenzus</a:t>
            </a:r>
          </a:p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Znalosť základného súboru (príklad – kreatívne odvetvia), výber vzorky</a:t>
            </a:r>
          </a:p>
          <a:p>
            <a:r>
              <a:rPr lang="sk-SK" b="1" dirty="0" err="1" smtClean="0">
                <a:solidFill>
                  <a:schemeClr val="bg2">
                    <a:lumMod val="25000"/>
                  </a:schemeClr>
                </a:solidFill>
              </a:rPr>
              <a:t>Extrapolácia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, zovšeobecnenie</a:t>
            </a:r>
          </a:p>
        </p:txBody>
      </p:sp>
    </p:spTree>
    <p:extLst>
      <p:ext uri="{BB962C8B-B14F-4D97-AF65-F5344CB8AC3E}">
        <p14:creationId xmlns:p14="http://schemas.microsoft.com/office/powerpoint/2010/main" val="14436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informácií: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2400" b="1" dirty="0">
                <a:latin typeface="Calibri" panose="020F0502020204030204" pitchFamily="34" charset="0"/>
              </a:rPr>
              <a:t>Michael J. </a:t>
            </a:r>
            <a:r>
              <a:rPr lang="sk-SK" sz="2400" b="1" dirty="0" err="1">
                <a:latin typeface="Calibri" panose="020F0502020204030204" pitchFamily="34" charset="0"/>
              </a:rPr>
              <a:t>Piore</a:t>
            </a:r>
            <a:r>
              <a:rPr lang="sk-SK" sz="2400" b="1" dirty="0">
                <a:latin typeface="Calibri" panose="020F0502020204030204" pitchFamily="34" charset="0"/>
              </a:rPr>
              <a:t> </a:t>
            </a:r>
            <a:r>
              <a:rPr lang="sk-SK" sz="2400" b="1" dirty="0" smtClean="0">
                <a:latin typeface="Calibri" panose="020F0502020204030204" pitchFamily="34" charset="0"/>
              </a:rPr>
              <a:t>1984:</a:t>
            </a:r>
            <a:r>
              <a:rPr lang="sk-SK" sz="2400" dirty="0" smtClean="0">
                <a:latin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</a:rPr>
              <a:t>The</a:t>
            </a:r>
            <a:r>
              <a:rPr lang="sk-SK" sz="2400" dirty="0">
                <a:latin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</a:rPr>
              <a:t>Second</a:t>
            </a:r>
            <a:r>
              <a:rPr lang="sk-SK" sz="2400" dirty="0">
                <a:latin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</a:rPr>
              <a:t>Industrial</a:t>
            </a:r>
            <a:r>
              <a:rPr lang="sk-SK" sz="2400" dirty="0">
                <a:latin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</a:rPr>
              <a:t>Divide</a:t>
            </a:r>
            <a:r>
              <a:rPr lang="sk-SK" sz="2400" dirty="0">
                <a:latin typeface="Calibri" panose="020F0502020204030204" pitchFamily="34" charset="0"/>
              </a:rPr>
              <a:t> priemyselné okrsky v </a:t>
            </a:r>
            <a:r>
              <a:rPr lang="sk-SK" sz="2400" dirty="0" smtClean="0">
                <a:latin typeface="Calibri" panose="020F0502020204030204" pitchFamily="34" charset="0"/>
              </a:rPr>
              <a:t>Taliansku (</a:t>
            </a:r>
            <a:r>
              <a:rPr lang="sk-SK" sz="2400" dirty="0">
                <a:latin typeface="Calibri" panose="020F0502020204030204" pitchFamily="34" charset="0"/>
              </a:rPr>
              <a:t>Massachusetts </a:t>
            </a:r>
            <a:r>
              <a:rPr lang="sk-SK" sz="2400" dirty="0" err="1">
                <a:latin typeface="Calibri" panose="020F0502020204030204" pitchFamily="34" charset="0"/>
              </a:rPr>
              <a:t>Institute</a:t>
            </a:r>
            <a:r>
              <a:rPr lang="sk-SK" sz="2400" dirty="0">
                <a:latin typeface="Calibri" panose="020F0502020204030204" pitchFamily="34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</a:rPr>
              <a:t>Technology</a:t>
            </a:r>
            <a:r>
              <a:rPr lang="sk-SK" sz="2400" dirty="0" smtClean="0">
                <a:latin typeface="Calibri" panose="020F0502020204030204" pitchFamily="34" charset="0"/>
              </a:rPr>
              <a:t>) </a:t>
            </a:r>
          </a:p>
          <a:p>
            <a:pPr marL="0" indent="0">
              <a:buNone/>
            </a:pPr>
            <a:r>
              <a:rPr lang="sk-SK" sz="2400" b="1" dirty="0" err="1" smtClean="0">
                <a:latin typeface="Calibri" panose="020F0502020204030204" pitchFamily="34" charset="0"/>
              </a:rPr>
              <a:t>Buček</a:t>
            </a:r>
            <a:r>
              <a:rPr lang="sk-SK" sz="2400" b="1" dirty="0" smtClean="0">
                <a:latin typeface="Calibri" panose="020F0502020204030204" pitchFamily="34" charset="0"/>
              </a:rPr>
              <a:t>, M. a kol. 2015: </a:t>
            </a:r>
            <a:r>
              <a:rPr lang="sk-SK" sz="2400" dirty="0" smtClean="0">
                <a:latin typeface="Calibri" panose="020F0502020204030204" pitchFamily="34" charset="0"/>
              </a:rPr>
              <a:t>Kreatívna ekonomika – národohospodárske a regionálne podmienky a stimuly, vydavateľstvo Ekonóm, 334 s.</a:t>
            </a:r>
          </a:p>
          <a:p>
            <a:pPr marL="0" indent="0">
              <a:buNone/>
            </a:pPr>
            <a:r>
              <a:rPr lang="sk-SK" sz="2400" b="1" dirty="0" err="1" smtClean="0">
                <a:latin typeface="Calibri" panose="020F0502020204030204" pitchFamily="34" charset="0"/>
              </a:rPr>
              <a:t>Melichová</a:t>
            </a:r>
            <a:r>
              <a:rPr lang="sk-SK" sz="2400" b="1" dirty="0" smtClean="0">
                <a:latin typeface="Calibri" panose="020F0502020204030204" pitchFamily="34" charset="0"/>
              </a:rPr>
              <a:t>, K. 2014: </a:t>
            </a:r>
            <a:r>
              <a:rPr lang="en-US" sz="2400" dirty="0" err="1"/>
              <a:t>Priestorová</a:t>
            </a:r>
            <a:r>
              <a:rPr lang="en-US" sz="2400" dirty="0"/>
              <a:t> </a:t>
            </a:r>
            <a:r>
              <a:rPr lang="en-US" sz="2400" dirty="0" err="1"/>
              <a:t>dimenzia</a:t>
            </a:r>
            <a:r>
              <a:rPr lang="en-US" sz="2400" dirty="0"/>
              <a:t> </a:t>
            </a:r>
            <a:r>
              <a:rPr lang="en-US" sz="2400" dirty="0" err="1"/>
              <a:t>kreatívnej</a:t>
            </a:r>
            <a:r>
              <a:rPr lang="en-US" sz="2400" dirty="0"/>
              <a:t> </a:t>
            </a:r>
            <a:r>
              <a:rPr lang="en-US" sz="2400" dirty="0" err="1"/>
              <a:t>ekonomiky</a:t>
            </a:r>
            <a:r>
              <a:rPr lang="en-US" sz="2400" dirty="0"/>
              <a:t> a </a:t>
            </a:r>
            <a:r>
              <a:rPr lang="en-US" sz="2400" dirty="0" err="1"/>
              <a:t>jej</a:t>
            </a:r>
            <a:r>
              <a:rPr lang="en-US" sz="2400" dirty="0"/>
              <a:t> </a:t>
            </a:r>
            <a:r>
              <a:rPr lang="en-US" sz="2400" dirty="0" err="1"/>
              <a:t>aspekty</a:t>
            </a:r>
            <a:r>
              <a:rPr lang="en-US" sz="2400" dirty="0"/>
              <a:t> </a:t>
            </a:r>
            <a:r>
              <a:rPr lang="en-US" sz="2400" dirty="0" err="1"/>
              <a:t>vo</a:t>
            </a:r>
            <a:r>
              <a:rPr lang="en-US" sz="2400" dirty="0"/>
              <a:t> </a:t>
            </a:r>
            <a:r>
              <a:rPr lang="en-US" sz="2400" dirty="0" err="1"/>
              <a:t>vidieckych</a:t>
            </a:r>
            <a:r>
              <a:rPr lang="en-US" sz="2400" dirty="0"/>
              <a:t> a </a:t>
            </a:r>
            <a:r>
              <a:rPr lang="en-US" sz="2400" dirty="0" err="1"/>
              <a:t>periférnych</a:t>
            </a:r>
            <a:r>
              <a:rPr lang="en-US" sz="2400" dirty="0"/>
              <a:t> </a:t>
            </a:r>
            <a:r>
              <a:rPr lang="en-US" sz="2400" dirty="0" err="1"/>
              <a:t>regiónoch</a:t>
            </a:r>
            <a:r>
              <a:rPr lang="en-US" sz="2400" dirty="0"/>
              <a:t> </a:t>
            </a:r>
            <a:r>
              <a:rPr lang="en-US" sz="2400" dirty="0" smtClean="0"/>
              <a:t>SR</a:t>
            </a:r>
            <a:r>
              <a:rPr lang="sk-SK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/>
              <a:t>Doktorandská</a:t>
            </a:r>
            <a:r>
              <a:rPr lang="en-US" sz="2400" dirty="0"/>
              <a:t> </a:t>
            </a:r>
            <a:r>
              <a:rPr lang="en-US" sz="2400" dirty="0" err="1"/>
              <a:t>dizertačná</a:t>
            </a:r>
            <a:r>
              <a:rPr lang="en-US" sz="2400" dirty="0"/>
              <a:t> </a:t>
            </a:r>
            <a:r>
              <a:rPr lang="en-US" sz="2400" dirty="0" err="1"/>
              <a:t>práca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193 s. </a:t>
            </a:r>
            <a:r>
              <a:rPr lang="en-US" sz="2400" dirty="0" smtClean="0"/>
              <a:t>SPU </a:t>
            </a:r>
            <a:r>
              <a:rPr lang="en-US" sz="2400" dirty="0"/>
              <a:t>v </a:t>
            </a:r>
            <a:r>
              <a:rPr lang="en-US" sz="2400" dirty="0" err="1"/>
              <a:t>Nitre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sk-SK" sz="2400" b="1" smtClean="0">
                <a:latin typeface="Calibri" panose="020F0502020204030204" pitchFamily="34" charset="0"/>
              </a:rPr>
              <a:t>Fáziková</a:t>
            </a:r>
            <a:r>
              <a:rPr lang="sk-SK" sz="2400" b="1" dirty="0" smtClean="0">
                <a:latin typeface="Calibri" panose="020F0502020204030204" pitchFamily="34" charset="0"/>
              </a:rPr>
              <a:t>, M. a kol. 2011: </a:t>
            </a:r>
            <a:r>
              <a:rPr lang="sk-SK" sz="2400" dirty="0" smtClean="0">
                <a:latin typeface="Calibri" panose="020F0502020204030204" pitchFamily="34" charset="0"/>
              </a:rPr>
              <a:t>Dimenzie znalostnej ekonomiky v Nitrianskom kraji, Slovenská poľnohospodárska univerzita, 225 s. </a:t>
            </a:r>
          </a:p>
          <a:p>
            <a:pPr marL="0" indent="0" algn="ctr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835696" y="2564904"/>
            <a:ext cx="5472608" cy="1143000"/>
          </a:xfrm>
        </p:spPr>
        <p:txBody>
          <a:bodyPr/>
          <a:lstStyle/>
          <a:p>
            <a:r>
              <a:rPr lang="sk-SK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Ďakujeme za pozornosť!</a:t>
            </a:r>
            <a:endParaRPr lang="sk-SK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0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Východiská aplikácie kvalitatívnych metód v ekonomických </a:t>
            </a:r>
            <a:r>
              <a:rPr lang="sk-SK" b="1" dirty="0" smtClean="0"/>
              <a:t>vedách (2/2)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3958952"/>
          </a:xfrm>
        </p:spPr>
        <p:txBody>
          <a:bodyPr/>
          <a:lstStyle/>
          <a:p>
            <a:r>
              <a:rPr lang="sk-SK" dirty="0"/>
              <a:t>Obmedzená dostupnosť a vypovedacia schopnosť štatistických dát</a:t>
            </a:r>
          </a:p>
          <a:p>
            <a:r>
              <a:rPr lang="sk-SK" dirty="0"/>
              <a:t>Nekvantifikovateľné aspekty ekonomických </a:t>
            </a:r>
            <a:r>
              <a:rPr lang="sk-SK" dirty="0" smtClean="0"/>
              <a:t>procesov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Najčastejší prístup:</a:t>
            </a:r>
          </a:p>
          <a:p>
            <a:r>
              <a:rPr lang="sk-SK" dirty="0" smtClean="0"/>
              <a:t>Prípadové štúdie (</a:t>
            </a:r>
            <a:r>
              <a:rPr lang="sk-SK" dirty="0" err="1" smtClean="0"/>
              <a:t>case</a:t>
            </a:r>
            <a:r>
              <a:rPr lang="sk-SK" dirty="0" smtClean="0"/>
              <a:t> </a:t>
            </a:r>
            <a:r>
              <a:rPr lang="sk-SK" dirty="0" err="1" smtClean="0"/>
              <a:t>studies</a:t>
            </a:r>
            <a:r>
              <a:rPr lang="sk-SK" dirty="0" smtClean="0"/>
              <a:t>)</a:t>
            </a:r>
          </a:p>
          <a:p>
            <a:r>
              <a:rPr lang="sk-SK" dirty="0" smtClean="0"/>
              <a:t>Riadený rozhovor (interview)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72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Príklad projektu: KRENAR (2011-2014)</a:t>
            </a:r>
            <a:br>
              <a:rPr lang="sk-SK" b="1" dirty="0" smtClean="0"/>
            </a:br>
            <a:r>
              <a:rPr lang="sk-SK" sz="2200" b="1" dirty="0"/>
              <a:t>Kreatívna ekonomika - národohospodárske a regionálne podmienky a stimuly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547664"/>
            <a:ext cx="7772400" cy="497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Cieľ:</a:t>
            </a:r>
          </a:p>
          <a:p>
            <a:pPr marL="0" indent="0">
              <a:buNone/>
            </a:pPr>
            <a:r>
              <a:rPr lang="sk-SK" dirty="0"/>
              <a:t>P</a:t>
            </a:r>
            <a:r>
              <a:rPr lang="sk-SK" dirty="0" smtClean="0"/>
              <a:t>reskúmať </a:t>
            </a:r>
            <a:r>
              <a:rPr lang="sk-SK" dirty="0"/>
              <a:t>národohospodárske a regionálne aspekty kreatívnej ekonomiky so </a:t>
            </a:r>
            <a:r>
              <a:rPr lang="sk-SK" dirty="0" smtClean="0"/>
              <a:t>zameraním </a:t>
            </a:r>
            <a:r>
              <a:rPr lang="sk-SK" dirty="0"/>
              <a:t>na úlohu kreativity v ekonomickom raste </a:t>
            </a:r>
            <a:r>
              <a:rPr lang="sk-SK" dirty="0" smtClean="0"/>
              <a:t>SR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Partneri projektu:</a:t>
            </a:r>
          </a:p>
          <a:p>
            <a:r>
              <a:rPr lang="sk-SK" dirty="0"/>
              <a:t>Ekonomická univerzita v Bratislave</a:t>
            </a:r>
          </a:p>
          <a:p>
            <a:r>
              <a:rPr lang="sk-SK" dirty="0"/>
              <a:t>Technická univerzita v Košiciach</a:t>
            </a:r>
          </a:p>
          <a:p>
            <a:r>
              <a:rPr lang="sk-SK" dirty="0">
                <a:solidFill>
                  <a:srgbClr val="00B050"/>
                </a:solidFill>
              </a:rPr>
              <a:t>Slovenská poľnohospodárska univerzita v Nitre</a:t>
            </a:r>
          </a:p>
          <a:p>
            <a:r>
              <a:rPr lang="sk-SK" dirty="0"/>
              <a:t>Žilinská univerzita v Žiline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32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/>
              <a:t>Charakteristika projektu </a:t>
            </a:r>
            <a:br>
              <a:rPr lang="sk-SK" b="1" dirty="0"/>
            </a:br>
            <a:r>
              <a:rPr lang="sk-SK" b="1" dirty="0"/>
              <a:t>–  pracovné balíky/fázy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Analýza teoretických východísk</a:t>
            </a:r>
          </a:p>
          <a:p>
            <a:r>
              <a:rPr lang="sk-SK" dirty="0" smtClean="0"/>
              <a:t>Metodologické </a:t>
            </a:r>
            <a:r>
              <a:rPr lang="sk-SK" dirty="0"/>
              <a:t>prístupy skúmania kreatívnej </a:t>
            </a:r>
            <a:r>
              <a:rPr lang="sk-SK" dirty="0" smtClean="0"/>
              <a:t>ekonomiky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Rozvoj </a:t>
            </a:r>
            <a:r>
              <a:rPr lang="sk-SK" dirty="0">
                <a:solidFill>
                  <a:srgbClr val="FF0000"/>
                </a:solidFill>
              </a:rPr>
              <a:t>kreatívnych odvetví v regiónoch </a:t>
            </a:r>
            <a:r>
              <a:rPr lang="sk-SK" dirty="0" smtClean="0">
                <a:solidFill>
                  <a:srgbClr val="FF0000"/>
                </a:solidFill>
              </a:rPr>
              <a:t>SR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Ekonomický </a:t>
            </a:r>
            <a:r>
              <a:rPr lang="sk-SK" dirty="0">
                <a:solidFill>
                  <a:srgbClr val="FF0000"/>
                </a:solidFill>
              </a:rPr>
              <a:t>rast a </a:t>
            </a:r>
            <a:r>
              <a:rPr lang="sk-SK" dirty="0" smtClean="0">
                <a:solidFill>
                  <a:srgbClr val="FF0000"/>
                </a:solidFill>
              </a:rPr>
              <a:t>kreativita*</a:t>
            </a:r>
            <a:endParaRPr lang="sk-SK" dirty="0">
              <a:solidFill>
                <a:srgbClr val="FF0000"/>
              </a:solidFill>
            </a:endParaRPr>
          </a:p>
          <a:p>
            <a:pPr marL="1257300" lvl="1" indent="-274638"/>
            <a:r>
              <a:rPr lang="sk-SK" sz="2000" dirty="0" smtClean="0"/>
              <a:t>Euro </a:t>
            </a:r>
            <a:r>
              <a:rPr lang="sk-SK" sz="2000" dirty="0"/>
              <a:t>- Index kreativity, prípadne jeho </a:t>
            </a:r>
            <a:r>
              <a:rPr lang="sk-SK" sz="2000" dirty="0" smtClean="0"/>
              <a:t>modifikácia</a:t>
            </a:r>
          </a:p>
          <a:p>
            <a:pPr marL="1257300" lvl="1" indent="-274638"/>
            <a:r>
              <a:rPr lang="sk-SK" sz="2000" dirty="0" err="1" smtClean="0"/>
              <a:t>Ekonometrický</a:t>
            </a:r>
            <a:r>
              <a:rPr lang="sk-SK" sz="2000" dirty="0" smtClean="0"/>
              <a:t> model</a:t>
            </a:r>
          </a:p>
          <a:p>
            <a:pPr marL="228600" lvl="1"/>
            <a:r>
              <a:rPr lang="sk-SK" sz="2600" dirty="0" smtClean="0">
                <a:solidFill>
                  <a:srgbClr val="FF0000"/>
                </a:solidFill>
              </a:rPr>
              <a:t>Podporná </a:t>
            </a:r>
            <a:r>
              <a:rPr lang="sk-SK" sz="2600" dirty="0">
                <a:solidFill>
                  <a:srgbClr val="FF0000"/>
                </a:solidFill>
              </a:rPr>
              <a:t>politika rozvoja kreatívnej ekonomiky v </a:t>
            </a:r>
            <a:r>
              <a:rPr lang="sk-SK" sz="2600" dirty="0" smtClean="0">
                <a:solidFill>
                  <a:srgbClr val="FF0000"/>
                </a:solidFill>
              </a:rPr>
              <a:t>SR*</a:t>
            </a:r>
            <a:endParaRPr lang="sk-SK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868958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/>
              <a:t>Rozvoj kreatívnych odvetví v regiónoch </a:t>
            </a:r>
            <a:r>
              <a:rPr lang="sk-SK" sz="3200" b="1" dirty="0" smtClean="0"/>
              <a:t>SR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496944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3400" b="1" dirty="0" smtClean="0">
                <a:solidFill>
                  <a:srgbClr val="FF0000"/>
                </a:solidFill>
              </a:rPr>
              <a:t>Cieľ:</a:t>
            </a:r>
          </a:p>
          <a:p>
            <a:pPr marL="0" indent="0">
              <a:buNone/>
            </a:pPr>
            <a:r>
              <a:rPr lang="sk-SK" sz="3100" dirty="0" smtClean="0"/>
              <a:t>Analyzovať priestorové rozmiestnenie jednotlivých kreatívnych odvetví v regiónoch SR, zmapovať ich </a:t>
            </a:r>
            <a:r>
              <a:rPr lang="sk-SK" sz="3100" dirty="0"/>
              <a:t>lokalizačné </a:t>
            </a:r>
            <a:r>
              <a:rPr lang="sk-SK" sz="3100" dirty="0" smtClean="0"/>
              <a:t>tendencie a </a:t>
            </a:r>
            <a:r>
              <a:rPr lang="sk-SK" sz="3100" dirty="0" err="1" smtClean="0"/>
              <a:t>vnútroodvetvovú</a:t>
            </a:r>
            <a:r>
              <a:rPr lang="sk-SK" sz="3100" dirty="0" smtClean="0"/>
              <a:t> organizáciu (</a:t>
            </a:r>
            <a:r>
              <a:rPr lang="sk-SK" sz="3100" dirty="0" err="1" smtClean="0"/>
              <a:t>value</a:t>
            </a:r>
            <a:r>
              <a:rPr lang="sk-SK" sz="3100" dirty="0" smtClean="0"/>
              <a:t> </a:t>
            </a:r>
            <a:r>
              <a:rPr lang="sk-SK" sz="3100" dirty="0" err="1" smtClean="0"/>
              <a:t>chain</a:t>
            </a:r>
            <a:r>
              <a:rPr lang="sk-SK" sz="3100" dirty="0" smtClean="0"/>
              <a:t>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3400" b="1" dirty="0" smtClean="0">
                <a:solidFill>
                  <a:srgbClr val="FF0000"/>
                </a:solidFill>
              </a:rPr>
              <a:t>Výskumné otázky a hypotézy</a:t>
            </a:r>
            <a:r>
              <a:rPr lang="sk-SK" sz="3100" b="1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sk-SK" b="1" dirty="0" smtClean="0"/>
              <a:t>Q1:</a:t>
            </a:r>
            <a:r>
              <a:rPr lang="sk-SK" dirty="0" smtClean="0"/>
              <a:t> Ktoré </a:t>
            </a:r>
            <a:r>
              <a:rPr lang="sk-SK" dirty="0"/>
              <a:t>kreatívne odvetvia dominujú </a:t>
            </a:r>
            <a:r>
              <a:rPr lang="sk-SK" dirty="0" smtClean="0"/>
              <a:t>v jednotlivých</a:t>
            </a:r>
            <a:r>
              <a:rPr lang="sk-SK" dirty="0"/>
              <a:t> </a:t>
            </a:r>
            <a:r>
              <a:rPr lang="sk-SK" dirty="0" smtClean="0"/>
              <a:t>regiónoch </a:t>
            </a:r>
            <a:r>
              <a:rPr lang="sk-SK" dirty="0"/>
              <a:t>Slovenska?</a:t>
            </a:r>
          </a:p>
          <a:p>
            <a:r>
              <a:rPr lang="sk-SK" b="1" dirty="0" smtClean="0"/>
              <a:t>Q2: </a:t>
            </a:r>
            <a:r>
              <a:rPr lang="sk-SK" dirty="0" smtClean="0"/>
              <a:t>Ktoré </a:t>
            </a:r>
            <a:r>
              <a:rPr lang="sk-SK" dirty="0"/>
              <a:t>faktory podmieňujú lokalizáciu, resp. </a:t>
            </a:r>
            <a:r>
              <a:rPr lang="sk-SK" dirty="0" smtClean="0"/>
              <a:t>koncentráciu </a:t>
            </a:r>
            <a:r>
              <a:rPr lang="sk-SK" dirty="0"/>
              <a:t>kreatívnych odvetví v priestore</a:t>
            </a:r>
            <a:r>
              <a:rPr lang="sk-SK" dirty="0" smtClean="0"/>
              <a:t>?</a:t>
            </a:r>
          </a:p>
          <a:p>
            <a:r>
              <a:rPr lang="sk-SK" b="1" dirty="0" smtClean="0"/>
              <a:t>Q3:</a:t>
            </a:r>
            <a:r>
              <a:rPr lang="sk-SK" dirty="0" smtClean="0"/>
              <a:t> Existujú </a:t>
            </a:r>
            <a:r>
              <a:rPr lang="sk-SK" dirty="0"/>
              <a:t>a kde potenciálne klastre kreatívnych subjektov?</a:t>
            </a:r>
          </a:p>
          <a:p>
            <a:r>
              <a:rPr lang="sk-SK" b="1" dirty="0" smtClean="0"/>
              <a:t>Q4:</a:t>
            </a:r>
            <a:r>
              <a:rPr lang="sk-SK" dirty="0" smtClean="0"/>
              <a:t> Aký </a:t>
            </a:r>
            <a:r>
              <a:rPr lang="sk-SK" dirty="0"/>
              <a:t>je charakter a intenzita väzieb medzi segmentmi kreatívnych klastrov?</a:t>
            </a:r>
            <a:endParaRPr lang="sk-SK" dirty="0" smtClean="0"/>
          </a:p>
          <a:p>
            <a:pPr lvl="0"/>
            <a:r>
              <a:rPr lang="sk-SK" b="1" dirty="0" smtClean="0"/>
              <a:t>Q5: </a:t>
            </a:r>
            <a:r>
              <a:rPr lang="sk-SK" dirty="0" smtClean="0"/>
              <a:t>Aký </a:t>
            </a:r>
            <a:r>
              <a:rPr lang="sk-SK" dirty="0"/>
              <a:t>dopad majú kreatívne odvetvia a subjekty na miestnu a regionálnu úroveň </a:t>
            </a:r>
            <a:r>
              <a:rPr lang="sk-SK" dirty="0" smtClean="0"/>
              <a:t>  ekonomického </a:t>
            </a:r>
            <a:r>
              <a:rPr lang="sk-SK" dirty="0"/>
              <a:t>a sociálneho rozvoja?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sz="3400" b="1" dirty="0" smtClean="0">
                <a:solidFill>
                  <a:srgbClr val="FF0000"/>
                </a:solidFill>
              </a:rPr>
              <a:t>2 prístupy:</a:t>
            </a:r>
          </a:p>
          <a:p>
            <a:r>
              <a:rPr lang="sk-SK" sz="3100" dirty="0" smtClean="0"/>
              <a:t>odvetvový</a:t>
            </a:r>
          </a:p>
          <a:p>
            <a:r>
              <a:rPr lang="sk-SK" sz="3100" dirty="0" smtClean="0"/>
              <a:t>priestorový (zameraný na vidiecke regióny)</a:t>
            </a:r>
          </a:p>
        </p:txBody>
      </p:sp>
    </p:spTree>
    <p:extLst>
      <p:ext uri="{BB962C8B-B14F-4D97-AF65-F5344CB8AC3E}">
        <p14:creationId xmlns:p14="http://schemas.microsoft.com/office/powerpoint/2010/main" val="38320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Odvetvový prístup: </a:t>
            </a:r>
            <a:r>
              <a:rPr lang="sk-SK" sz="2800" b="1" dirty="0"/>
              <a:t>Prípadová štúdia odvetvia hudby, vizuálneho a scénického umenia v mikroregióne Nitra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363272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sk-SK" sz="1800" b="1" dirty="0" smtClean="0"/>
              <a:t>Q1:</a:t>
            </a:r>
            <a:r>
              <a:rPr lang="sk-SK" sz="1800" dirty="0" smtClean="0"/>
              <a:t> Ktoré </a:t>
            </a:r>
            <a:r>
              <a:rPr lang="sk-SK" sz="1800" dirty="0"/>
              <a:t>kreatívne odvetvia dominujú v jednotlivých regiónoch Slovenska?</a:t>
            </a:r>
          </a:p>
          <a:p>
            <a:r>
              <a:rPr lang="sk-SK" sz="1800" b="1" dirty="0" smtClean="0"/>
              <a:t>Q2:</a:t>
            </a:r>
            <a:r>
              <a:rPr lang="sk-SK" sz="1800" dirty="0" smtClean="0"/>
              <a:t> Ktoré </a:t>
            </a:r>
            <a:r>
              <a:rPr lang="sk-SK" sz="1800" dirty="0"/>
              <a:t>faktory podmieňujú lokalizáciu, resp. koncentráciu kreatívnych odvetví v priestore</a:t>
            </a:r>
            <a:r>
              <a:rPr lang="sk-SK" sz="1800" dirty="0" smtClean="0"/>
              <a:t>?</a:t>
            </a:r>
          </a:p>
          <a:p>
            <a:r>
              <a:rPr lang="sk-SK" sz="1800" b="1" dirty="0"/>
              <a:t>Q3:</a:t>
            </a:r>
            <a:r>
              <a:rPr lang="sk-SK" sz="1800" dirty="0"/>
              <a:t> Existujú a kde potenciálne klastre kreatívnych subjektov</a:t>
            </a:r>
            <a:r>
              <a:rPr lang="sk-SK" sz="1800" dirty="0" smtClean="0"/>
              <a:t>?</a:t>
            </a:r>
            <a:endParaRPr lang="sk-SK" sz="1800" dirty="0"/>
          </a:p>
          <a:p>
            <a:r>
              <a:rPr lang="sk-SK" sz="1800" b="1" dirty="0" smtClean="0"/>
              <a:t>Q4: </a:t>
            </a:r>
            <a:r>
              <a:rPr lang="sk-SK" sz="1800" dirty="0" smtClean="0"/>
              <a:t>Aký </a:t>
            </a:r>
            <a:r>
              <a:rPr lang="sk-SK" sz="1800" dirty="0"/>
              <a:t>je charakter a intenzita väzieb medzi segmentmi kreatívnych klastrov?</a:t>
            </a:r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Použité kvantitatívne metódy:</a:t>
            </a:r>
          </a:p>
          <a:p>
            <a:r>
              <a:rPr lang="sk-SK" dirty="0" smtClean="0"/>
              <a:t>lokalizačná analýza (Q1 a Q3)</a:t>
            </a:r>
          </a:p>
          <a:p>
            <a:r>
              <a:rPr lang="sk-SK" dirty="0" smtClean="0"/>
              <a:t>regresná a korelačná analýza (Q2)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Použité kvalitatívne metódy/techniky:</a:t>
            </a:r>
          </a:p>
          <a:p>
            <a:r>
              <a:rPr lang="sk-SK" dirty="0" smtClean="0"/>
              <a:t>interview - riadený štruktúrovaný rozhovor (Q2 a Q4)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60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Výber vzorky a priebeh výskumu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19256" cy="4536504"/>
          </a:xfrm>
        </p:spPr>
        <p:txBody>
          <a:bodyPr>
            <a:normAutofit/>
          </a:bodyPr>
          <a:lstStyle/>
          <a:p>
            <a:r>
              <a:rPr lang="sk-SK" b="1" dirty="0" smtClean="0"/>
              <a:t>Výber odvetvia: </a:t>
            </a:r>
            <a:r>
              <a:rPr lang="sk-SK" dirty="0" smtClean="0"/>
              <a:t>kreatívne odvetvie dominantné v Nitrianskom kraji</a:t>
            </a:r>
            <a:endParaRPr lang="sk-SK" b="1" dirty="0" smtClean="0"/>
          </a:p>
          <a:p>
            <a:r>
              <a:rPr lang="sk-SK" b="1" dirty="0" smtClean="0"/>
              <a:t>Výber respondentov:</a:t>
            </a:r>
            <a:r>
              <a:rPr lang="sk-SK" dirty="0" smtClean="0"/>
              <a:t> zámerný a </a:t>
            </a:r>
            <a:r>
              <a:rPr lang="sk-SK" dirty="0" err="1" smtClean="0"/>
              <a:t>snowball</a:t>
            </a:r>
            <a:r>
              <a:rPr lang="sk-SK" dirty="0" smtClean="0"/>
              <a:t> </a:t>
            </a:r>
            <a:r>
              <a:rPr lang="sk-SK" dirty="0" err="1" smtClean="0"/>
              <a:t>sampling</a:t>
            </a:r>
            <a:r>
              <a:rPr lang="sk-SK" dirty="0" smtClean="0"/>
              <a:t> (</a:t>
            </a:r>
            <a:r>
              <a:rPr lang="sk-SK" dirty="0" err="1" smtClean="0"/>
              <a:t>chain</a:t>
            </a:r>
            <a:r>
              <a:rPr lang="sk-SK" dirty="0" smtClean="0"/>
              <a:t> </a:t>
            </a:r>
            <a:r>
              <a:rPr lang="sk-SK" dirty="0" err="1" smtClean="0"/>
              <a:t>sampling</a:t>
            </a:r>
            <a:r>
              <a:rPr lang="sk-SK" dirty="0" smtClean="0"/>
              <a:t>, </a:t>
            </a:r>
            <a:r>
              <a:rPr lang="sk-SK" dirty="0" err="1" smtClean="0"/>
              <a:t>refferal</a:t>
            </a:r>
            <a:r>
              <a:rPr lang="sk-SK" dirty="0" smtClean="0"/>
              <a:t> </a:t>
            </a:r>
            <a:r>
              <a:rPr lang="sk-SK" dirty="0" err="1" smtClean="0"/>
              <a:t>sampling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Veľkosť vzorky: </a:t>
            </a:r>
            <a:r>
              <a:rPr lang="sk-SK" dirty="0" smtClean="0"/>
              <a:t>metóda nasýtenia informácií</a:t>
            </a:r>
          </a:p>
          <a:p>
            <a:r>
              <a:rPr lang="sk-SK" b="1" dirty="0"/>
              <a:t>Respondenti:</a:t>
            </a:r>
            <a:r>
              <a:rPr lang="sk-SK" dirty="0"/>
              <a:t> jednotlivci a </a:t>
            </a:r>
            <a:r>
              <a:rPr lang="sk-SK" dirty="0" smtClean="0"/>
              <a:t>organizácie</a:t>
            </a:r>
            <a:r>
              <a:rPr lang="sk-SK" sz="2400" dirty="0" smtClean="0"/>
              <a:t>*</a:t>
            </a:r>
            <a:endParaRPr lang="sk-SK" dirty="0"/>
          </a:p>
          <a:p>
            <a:r>
              <a:rPr lang="sk-SK" b="1" dirty="0" smtClean="0"/>
              <a:t>Reprezentatívnosť:</a:t>
            </a:r>
            <a:r>
              <a:rPr lang="sk-SK" dirty="0" smtClean="0"/>
              <a:t> najmä z pohľadu sektorovej príslušnosti</a:t>
            </a:r>
          </a:p>
          <a:p>
            <a:r>
              <a:rPr lang="sk-SK" b="1" dirty="0" smtClean="0"/>
              <a:t>Počet respondentov: </a:t>
            </a:r>
            <a:r>
              <a:rPr lang="sk-SK" dirty="0" smtClean="0"/>
              <a:t>27</a:t>
            </a:r>
          </a:p>
          <a:p>
            <a:r>
              <a:rPr lang="sk-SK" b="1" dirty="0" smtClean="0"/>
              <a:t>Administrácia interview:</a:t>
            </a:r>
            <a:r>
              <a:rPr lang="sk-SK" dirty="0" smtClean="0"/>
              <a:t> tím výskumníkov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9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Vlastná 3">
      <a:dk1>
        <a:sysClr val="windowText" lastClr="000000"/>
      </a:dk1>
      <a:lt1>
        <a:sysClr val="window" lastClr="FFFFFF"/>
      </a:lt1>
      <a:dk2>
        <a:srgbClr val="3E3D2D"/>
      </a:dk2>
      <a:lt2>
        <a:srgbClr val="D8D8D8"/>
      </a:lt2>
      <a:accent1>
        <a:srgbClr val="7F7F7F"/>
      </a:accent1>
      <a:accent2>
        <a:srgbClr val="71685A"/>
      </a:accent2>
      <a:accent3>
        <a:srgbClr val="FF6700"/>
      </a:accent3>
      <a:accent4>
        <a:srgbClr val="909465"/>
      </a:accent4>
      <a:accent5>
        <a:srgbClr val="D8D8D8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1335</TotalTime>
  <Words>1049</Words>
  <Application>Microsoft Office PowerPoint</Application>
  <PresentationFormat>Prezentácia na obrazovke (4:3)</PresentationFormat>
  <Paragraphs>226</Paragraphs>
  <Slides>36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37" baseType="lpstr">
      <vt:lpstr>Majetok</vt:lpstr>
      <vt:lpstr>Skúsenosti s uplatňovaním kvalitatívnych metód výskumu v ekonomickom  prostredí</vt:lpstr>
      <vt:lpstr>Obsah prednášky</vt:lpstr>
      <vt:lpstr>Východiská aplikácie kvalitatívnych metód v ekonomických vedách (1/2)</vt:lpstr>
      <vt:lpstr>Východiská aplikácie kvalitatívnych metód v ekonomických vedách (2/2)</vt:lpstr>
      <vt:lpstr>Príklad projektu: KRENAR (2011-2014) Kreatívna ekonomika - národohospodárske a regionálne podmienky a stimuly</vt:lpstr>
      <vt:lpstr>Charakteristika projektu  –  pracovné balíky/fázy</vt:lpstr>
      <vt:lpstr>Rozvoj kreatívnych odvetví v regiónoch SR</vt:lpstr>
      <vt:lpstr>Odvetvový prístup: Prípadová štúdia odvetvia hudby, vizuálneho a scénického umenia v mikroregióne Nitra</vt:lpstr>
      <vt:lpstr>Výber vzorky a priebeh výskumu</vt:lpstr>
      <vt:lpstr>Prezentácia programu PowerPoint</vt:lpstr>
      <vt:lpstr>Priestorový prístup: Prípadová štúdia kreatívneho klastra v mikroregióne Slovenská Ľupča</vt:lpstr>
      <vt:lpstr>Výber vzorky a priebeh výskumu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Príklad projektu: REDIPE (2008-2010) Regionálne dimenzie poznatkovej ekonomiky</vt:lpstr>
      <vt:lpstr> Charakteristika projektu  –  pracovné balíky/fázy</vt:lpstr>
      <vt:lpstr>Regionálna a sektorová analýza</vt:lpstr>
      <vt:lpstr>Dimenzie skúmania</vt:lpstr>
      <vt:lpstr>Hlavné výskumné otázky/Výstupy</vt:lpstr>
      <vt:lpstr>Špecifické výskumné otázky</vt:lpstr>
      <vt:lpstr>Metodológia</vt:lpstr>
      <vt:lpstr>Výber vzorky a priebeh výskumu</vt:lpstr>
      <vt:lpstr>Prezentácia programu PowerPoint</vt:lpstr>
      <vt:lpstr>Prípadové štúdie firiem</vt:lpstr>
      <vt:lpstr> Výstupy projektu </vt:lpstr>
      <vt:lpstr>Prezentácia programu PowerPoint</vt:lpstr>
      <vt:lpstr>Prezentácia programu PowerPoint</vt:lpstr>
      <vt:lpstr>Výhody, skúsenosti a úskalia</vt:lpstr>
      <vt:lpstr>Prezentácia programu PowerPoint</vt:lpstr>
      <vt:lpstr>Prezentácia programu PowerPoint</vt:lpstr>
      <vt:lpstr>Prezentácia programu PowerPoint</vt:lpstr>
      <vt:lpstr>Zdroje informácií:</vt:lpstr>
      <vt:lpstr>Ďakujeme za pozornosť!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HODNOTOTVORNÉ PROCESY  V ODVETVÍ KULTÚRY</dc:title>
  <dc:creator>Ilievová</dc:creator>
  <cp:lastModifiedBy>Chreneková</cp:lastModifiedBy>
  <cp:revision>91</cp:revision>
  <dcterms:created xsi:type="dcterms:W3CDTF">2014-06-18T09:12:57Z</dcterms:created>
  <dcterms:modified xsi:type="dcterms:W3CDTF">2015-12-16T15:12:24Z</dcterms:modified>
</cp:coreProperties>
</file>