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36"/>
  </p:notesMasterIdLst>
  <p:sldIdLst>
    <p:sldId id="256" r:id="rId6"/>
    <p:sldId id="257" r:id="rId7"/>
    <p:sldId id="258" r:id="rId8"/>
    <p:sldId id="259" r:id="rId9"/>
    <p:sldId id="260" r:id="rId10"/>
    <p:sldId id="262" r:id="rId11"/>
    <p:sldId id="263" r:id="rId12"/>
    <p:sldId id="265" r:id="rId13"/>
    <p:sldId id="267" r:id="rId14"/>
    <p:sldId id="269" r:id="rId15"/>
    <p:sldId id="275" r:id="rId16"/>
    <p:sldId id="270" r:id="rId17"/>
    <p:sldId id="272" r:id="rId18"/>
    <p:sldId id="273" r:id="rId19"/>
    <p:sldId id="274" r:id="rId20"/>
    <p:sldId id="277" r:id="rId21"/>
    <p:sldId id="268" r:id="rId22"/>
    <p:sldId id="278" r:id="rId23"/>
    <p:sldId id="285" r:id="rId24"/>
    <p:sldId id="279" r:id="rId25"/>
    <p:sldId id="281" r:id="rId26"/>
    <p:sldId id="283" r:id="rId27"/>
    <p:sldId id="284" r:id="rId28"/>
    <p:sldId id="292" r:id="rId29"/>
    <p:sldId id="293" r:id="rId30"/>
    <p:sldId id="287" r:id="rId31"/>
    <p:sldId id="290" r:id="rId32"/>
    <p:sldId id="291" r:id="rId33"/>
    <p:sldId id="288" r:id="rId34"/>
    <p:sldId id="289" r:id="rId3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F7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475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5D43E-F7FA-4B9B-BCC3-DA573291BCB3}" type="datetimeFigureOut">
              <a:rPr lang="cs-CZ" smtClean="0"/>
              <a:pPr/>
              <a:t>19.11.2015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62BA00-B0D0-44FF-A535-F0426A6CBB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7044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7D5AD-96C7-4EFB-8699-B0E512723798}" type="slidenum">
              <a:rPr lang="cs-CZ" smtClean="0">
                <a:solidFill>
                  <a:prstClr val="black"/>
                </a:solidFill>
              </a:rPr>
              <a:pPr/>
              <a:t>7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365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7D5AD-96C7-4EFB-8699-B0E512723798}" type="slidenum">
              <a:rPr lang="cs-CZ" smtClean="0">
                <a:solidFill>
                  <a:prstClr val="black"/>
                </a:solidFill>
              </a:rPr>
              <a:pPr/>
              <a:t>8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365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4D9F0-A54B-47E3-A72F-964485C697A0}" type="datetimeFigureOut">
              <a:rPr lang="cs-CZ" smtClean="0"/>
              <a:pPr/>
              <a:t>19.11.2015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1EF6-2404-4F57-9330-58408C2CC01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9230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4D9F0-A54B-47E3-A72F-964485C697A0}" type="datetimeFigureOut">
              <a:rPr lang="cs-CZ" smtClean="0"/>
              <a:pPr/>
              <a:t>19.11.2015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1EF6-2404-4F57-9330-58408C2CC01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0500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4D9F0-A54B-47E3-A72F-964485C697A0}" type="datetimeFigureOut">
              <a:rPr lang="cs-CZ" smtClean="0"/>
              <a:pPr/>
              <a:t>19.11.2015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1EF6-2404-4F57-9330-58408C2CC01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1480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9A16986-F664-4B53-9E3F-AFB2B48B9B3D}" type="datetimeFigureOut">
              <a:rPr lang="cs-CZ" smtClean="0">
                <a:solidFill>
                  <a:srgbClr val="575F6D"/>
                </a:solidFill>
              </a:rPr>
              <a:pPr/>
              <a:t>19.11.2015</a:t>
            </a:fld>
            <a:endParaRPr lang="cs-CZ">
              <a:solidFill>
                <a:srgbClr val="575F6D"/>
              </a:solidFill>
            </a:endParaRPr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>
              <a:solidFill>
                <a:srgbClr val="575F6D"/>
              </a:solidFill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CFCFAD0-927C-4D78-9496-76BCC7AD05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0564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9A16986-F664-4B53-9E3F-AFB2B48B9B3D}" type="datetimeFigureOut">
              <a:rPr lang="cs-CZ" smtClean="0">
                <a:solidFill>
                  <a:srgbClr val="575F6D"/>
                </a:solidFill>
              </a:rPr>
              <a:pPr/>
              <a:t>19.11.2015</a:t>
            </a:fld>
            <a:endParaRPr lang="cs-CZ">
              <a:solidFill>
                <a:srgbClr val="575F6D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CFCFAD0-927C-4D78-9496-76BCC7AD058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865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9A16986-F664-4B53-9E3F-AFB2B48B9B3D}" type="datetimeFigureOut">
              <a:rPr lang="cs-CZ" smtClean="0">
                <a:solidFill>
                  <a:srgbClr val="FFF39D"/>
                </a:solidFill>
              </a:rPr>
              <a:pPr/>
              <a:t>19.11.2015</a:t>
            </a:fld>
            <a:endParaRPr lang="cs-CZ">
              <a:solidFill>
                <a:srgbClr val="FFF39D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>
              <a:solidFill>
                <a:srgbClr val="FFF39D"/>
              </a:solidFill>
            </a:endParaRPr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CFCFAD0-927C-4D78-9496-76BCC7AD05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12313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6986-F664-4B53-9E3F-AFB2B48B9B3D}" type="datetimeFigureOut">
              <a:rPr lang="cs-CZ" smtClean="0">
                <a:solidFill>
                  <a:srgbClr val="575F6D"/>
                </a:solidFill>
              </a:rPr>
              <a:pPr/>
              <a:t>19.11.2015</a:t>
            </a:fld>
            <a:endParaRPr lang="cs-CZ">
              <a:solidFill>
                <a:srgbClr val="575F6D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575F6D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CFAD0-927C-4D78-9496-76BCC7AD058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71564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6986-F664-4B53-9E3F-AFB2B48B9B3D}" type="datetimeFigureOut">
              <a:rPr lang="cs-CZ" smtClean="0">
                <a:solidFill>
                  <a:srgbClr val="575F6D"/>
                </a:solidFill>
              </a:rPr>
              <a:pPr/>
              <a:t>19.11.2015</a:t>
            </a:fld>
            <a:endParaRPr lang="cs-CZ">
              <a:solidFill>
                <a:srgbClr val="575F6D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575F6D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CFAD0-927C-4D78-9496-76BCC7AD058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146140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9A16986-F664-4B53-9E3F-AFB2B48B9B3D}" type="datetimeFigureOut">
              <a:rPr lang="cs-CZ" smtClean="0">
                <a:solidFill>
                  <a:srgbClr val="575F6D"/>
                </a:solidFill>
              </a:rPr>
              <a:pPr/>
              <a:t>19.11.2015</a:t>
            </a:fld>
            <a:endParaRPr lang="cs-CZ">
              <a:solidFill>
                <a:srgbClr val="575F6D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CFCFAD0-927C-4D78-9496-76BCC7AD058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4135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6986-F664-4B53-9E3F-AFB2B48B9B3D}" type="datetimeFigureOut">
              <a:rPr lang="cs-CZ" smtClean="0">
                <a:solidFill>
                  <a:srgbClr val="575F6D"/>
                </a:solidFill>
              </a:rPr>
              <a:pPr/>
              <a:t>19.11.2015</a:t>
            </a:fld>
            <a:endParaRPr lang="cs-CZ">
              <a:solidFill>
                <a:srgbClr val="575F6D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575F6D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CFAD0-927C-4D78-9496-76BCC7AD05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4588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9A16986-F664-4B53-9E3F-AFB2B48B9B3D}" type="datetimeFigureOut">
              <a:rPr lang="cs-CZ" smtClean="0">
                <a:solidFill>
                  <a:srgbClr val="575F6D"/>
                </a:solidFill>
              </a:rPr>
              <a:pPr/>
              <a:t>19.11.2015</a:t>
            </a:fld>
            <a:endParaRPr lang="cs-CZ">
              <a:solidFill>
                <a:srgbClr val="575F6D"/>
              </a:solidFill>
            </a:endParaRPr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CFCFAD0-927C-4D78-9496-76BCC7AD058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1853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4D9F0-A54B-47E3-A72F-964485C697A0}" type="datetimeFigureOut">
              <a:rPr lang="cs-CZ" smtClean="0"/>
              <a:pPr/>
              <a:t>19.11.2015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1EF6-2404-4F57-9330-58408C2CC01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77759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9A16986-F664-4B53-9E3F-AFB2B48B9B3D}" type="datetimeFigureOut">
              <a:rPr lang="cs-CZ" smtClean="0">
                <a:solidFill>
                  <a:srgbClr val="575F6D"/>
                </a:solidFill>
              </a:rPr>
              <a:pPr/>
              <a:t>19.11.2015</a:t>
            </a:fld>
            <a:endParaRPr lang="cs-CZ">
              <a:solidFill>
                <a:srgbClr val="575F6D"/>
              </a:solidFill>
            </a:endParaRPr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CFCFAD0-927C-4D78-9496-76BCC7AD058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8800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6986-F664-4B53-9E3F-AFB2B48B9B3D}" type="datetimeFigureOut">
              <a:rPr lang="cs-CZ" smtClean="0">
                <a:solidFill>
                  <a:srgbClr val="575F6D"/>
                </a:solidFill>
              </a:rPr>
              <a:pPr/>
              <a:t>19.11.2015</a:t>
            </a:fld>
            <a:endParaRPr lang="cs-CZ">
              <a:solidFill>
                <a:srgbClr val="575F6D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575F6D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CFAD0-927C-4D78-9496-76BCC7AD05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2018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6986-F664-4B53-9E3F-AFB2B48B9B3D}" type="datetimeFigureOut">
              <a:rPr lang="cs-CZ" smtClean="0">
                <a:solidFill>
                  <a:srgbClr val="575F6D"/>
                </a:solidFill>
              </a:rPr>
              <a:pPr/>
              <a:t>19.11.2015</a:t>
            </a:fld>
            <a:endParaRPr lang="cs-CZ">
              <a:solidFill>
                <a:srgbClr val="575F6D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575F6D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CFAD0-927C-4D78-9496-76BCC7AD05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92827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B7D1D3-C649-48A8-8D1B-4805B0A182B7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0414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D035D6-5517-4175-A353-F9A29AA2129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3041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4FD5CA-0879-4D7B-AB01-2DADFAE247D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937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904FA7-50BE-49D9-B1A9-265F60CA5A35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5787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C1ABBA-5514-4B2B-A474-E3EF4E7259F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5652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F7F8AB-C4C7-4FD0-871D-17F422ADB9D3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7473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0BDBF8-70C9-4766-8F3D-192695A7F93A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919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4D9F0-A54B-47E3-A72F-964485C697A0}" type="datetimeFigureOut">
              <a:rPr lang="cs-CZ" smtClean="0"/>
              <a:pPr/>
              <a:t>19.11.2015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1EF6-2404-4F57-9330-58408C2CC01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08007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B0DD32-334E-4F24-B0A2-4A2E3E6AB9FB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3866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0D82B8-F401-4F62-A505-3134C51DAB33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7860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3BA286-7BFC-444B-93B5-0C7BE5EC29D7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9772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EB9E40-B455-4EFE-B7AF-FA2A1570ADF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5894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B7D1D3-C649-48A8-8D1B-4805B0A182B7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282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D035D6-5517-4175-A353-F9A29AA2129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5087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4FD5CA-0879-4D7B-AB01-2DADFAE247D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3437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904FA7-50BE-49D9-B1A9-265F60CA5A35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6070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C1ABBA-5514-4B2B-A474-E3EF4E7259F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6466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F7F8AB-C4C7-4FD0-871D-17F422ADB9D3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740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4D9F0-A54B-47E3-A72F-964485C697A0}" type="datetimeFigureOut">
              <a:rPr lang="cs-CZ" smtClean="0"/>
              <a:pPr/>
              <a:t>19.11.2015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1EF6-2404-4F57-9330-58408C2CC01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95169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0BDBF8-70C9-4766-8F3D-192695A7F93A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6152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B0DD32-334E-4F24-B0A2-4A2E3E6AB9FB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267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0D82B8-F401-4F62-A505-3134C51DAB33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2557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3BA286-7BFC-444B-93B5-0C7BE5EC29D7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3407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EB9E40-B455-4EFE-B7AF-FA2A1570ADF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5681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B7D1D3-C649-48A8-8D1B-4805B0A182B7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8232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D035D6-5517-4175-A353-F9A29AA2129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823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4FD5CA-0879-4D7B-AB01-2DADFAE247D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4122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904FA7-50BE-49D9-B1A9-265F60CA5A35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8989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C1ABBA-5514-4B2B-A474-E3EF4E7259F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259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4D9F0-A54B-47E3-A72F-964485C697A0}" type="datetimeFigureOut">
              <a:rPr lang="cs-CZ" smtClean="0"/>
              <a:pPr/>
              <a:t>19.11.2015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1EF6-2404-4F57-9330-58408C2CC01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86307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F7F8AB-C4C7-4FD0-871D-17F422ADB9D3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4029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0BDBF8-70C9-4766-8F3D-192695A7F93A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694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B0DD32-334E-4F24-B0A2-4A2E3E6AB9FB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9040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0D82B8-F401-4F62-A505-3134C51DAB33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6496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3BA286-7BFC-444B-93B5-0C7BE5EC29D7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814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EB9E40-B455-4EFE-B7AF-FA2A1570ADF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693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4D9F0-A54B-47E3-A72F-964485C697A0}" type="datetimeFigureOut">
              <a:rPr lang="cs-CZ" smtClean="0"/>
              <a:pPr/>
              <a:t>19.11.2015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1EF6-2404-4F57-9330-58408C2CC01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6193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4D9F0-A54B-47E3-A72F-964485C697A0}" type="datetimeFigureOut">
              <a:rPr lang="cs-CZ" smtClean="0"/>
              <a:pPr/>
              <a:t>19.11.2015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1EF6-2404-4F57-9330-58408C2CC01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6221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4D9F0-A54B-47E3-A72F-964485C697A0}" type="datetimeFigureOut">
              <a:rPr lang="cs-CZ" smtClean="0"/>
              <a:pPr/>
              <a:t>19.11.2015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1EF6-2404-4F57-9330-58408C2CC01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6257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4D9F0-A54B-47E3-A72F-964485C697A0}" type="datetimeFigureOut">
              <a:rPr lang="cs-CZ" smtClean="0"/>
              <a:pPr/>
              <a:t>19.11.2015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1EF6-2404-4F57-9330-58408C2CC01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682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4D9F0-A54B-47E3-A72F-964485C697A0}" type="datetimeFigureOut">
              <a:rPr lang="cs-CZ" smtClean="0"/>
              <a:pPr/>
              <a:t>19.11.2015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61EF6-2404-4F57-9330-58408C2CC01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3405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9A16986-F664-4B53-9E3F-AFB2B48B9B3D}" type="datetimeFigureOut">
              <a:rPr lang="cs-CZ" smtClean="0">
                <a:solidFill>
                  <a:srgbClr val="575F6D"/>
                </a:solidFill>
              </a:rPr>
              <a:pPr/>
              <a:t>19.11.2015</a:t>
            </a:fld>
            <a:endParaRPr lang="cs-CZ">
              <a:solidFill>
                <a:srgbClr val="575F6D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>
              <a:solidFill>
                <a:srgbClr val="575F6D"/>
              </a:solidFill>
            </a:endParaRPr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CFCFAD0-927C-4D78-9496-76BCC7AD05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5312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9A6F10-8D8D-449B-AC45-AC69B3445B93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697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9A6F10-8D8D-449B-AC45-AC69B3445B93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48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9A6F10-8D8D-449B-AC45-AC69B3445B93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426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7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Kvalitativní výzkum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Výzkum z té druhé strany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38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Kvantitativní  X Kvalitativní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endParaRPr lang="cs-CZ" dirty="0"/>
          </a:p>
          <a:p>
            <a:r>
              <a:rPr lang="cs-CZ" dirty="0" smtClean="0"/>
              <a:t>Kvantitativní výzkum je číselné šetření, které interpretuje sociální realitu z hlediska hypotéz odvozených z teorie nebo z reálného problému ve společnosti. Jde po vztahu  kvantifikovatelných proměnných. 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Kvalitativní </a:t>
            </a:r>
            <a:r>
              <a:rPr lang="cs-CZ" dirty="0"/>
              <a:t>výzkum je šetření, které neinterpretuje sociální realitu číselně, neformalizuje ji, ale jde po smyslu sdělení, po významu sdělovaných </a:t>
            </a:r>
            <a:r>
              <a:rPr lang="cs-CZ" dirty="0" smtClean="0"/>
              <a:t>informací</a:t>
            </a:r>
            <a:r>
              <a:rPr lang="en-US" dirty="0" smtClean="0"/>
              <a:t>, </a:t>
            </a:r>
            <a:r>
              <a:rPr lang="en-US" dirty="0" err="1" smtClean="0"/>
              <a:t>jak</a:t>
            </a:r>
            <a:r>
              <a:rPr lang="cs-CZ" dirty="0" smtClean="0"/>
              <a:t>ý má pro danou populaci.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353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Kvantitaivní</a:t>
            </a:r>
            <a:r>
              <a:rPr lang="cs-CZ" dirty="0" smtClean="0"/>
              <a:t> x Kvalitativní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cs-CZ" dirty="0"/>
              <a:t>Předpokladem dobrého kvantitativního výzkumu je opora souboru – </a:t>
            </a:r>
          </a:p>
          <a:p>
            <a:pPr marL="0" indent="0">
              <a:buNone/>
            </a:pPr>
            <a:r>
              <a:rPr lang="cs-CZ" dirty="0" smtClean="0"/>
              <a:t>jeho </a:t>
            </a:r>
            <a:r>
              <a:rPr lang="cs-CZ" dirty="0"/>
              <a:t>znalost pro náhodný reprezentativní výběr  a konstrukci výběrového </a:t>
            </a:r>
            <a:r>
              <a:rPr lang="cs-CZ" dirty="0" smtClean="0"/>
              <a:t>souboru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Cílem je co nejlépe reprezentovat populaci jedinců </a:t>
            </a:r>
            <a:r>
              <a:rPr lang="cs-CZ" dirty="0" smtClean="0"/>
              <a:t>(M</a:t>
            </a:r>
            <a:r>
              <a:rPr lang="cs-CZ" dirty="0"/>
              <a:t>. </a:t>
            </a:r>
            <a:r>
              <a:rPr lang="cs-CZ" dirty="0" err="1"/>
              <a:t>Disman</a:t>
            </a:r>
            <a:r>
              <a:rPr lang="cs-CZ" dirty="0"/>
              <a:t>)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cs-CZ" dirty="0"/>
              <a:t>Předpokladem dobrého kvalitativního výzkumu je opora v souboru – </a:t>
            </a:r>
          </a:p>
          <a:p>
            <a:pPr marL="0" indent="0">
              <a:buNone/>
            </a:pPr>
            <a:r>
              <a:rPr lang="cs-CZ" dirty="0" smtClean="0"/>
              <a:t>reprezentativní </a:t>
            </a:r>
            <a:r>
              <a:rPr lang="cs-CZ" dirty="0"/>
              <a:t>rozložení problému ve výběrovém souboru, kdy není žádná skupina, přinášející nové informace pro teorii </a:t>
            </a:r>
            <a:r>
              <a:rPr lang="cs-CZ" dirty="0" smtClean="0"/>
              <a:t>opomenuta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Cílem je co nejlépe reprezentovat „populaci“ problému, „populaci“ jeho relevantních </a:t>
            </a:r>
            <a:r>
              <a:rPr lang="cs-CZ" dirty="0" smtClean="0"/>
              <a:t>dimenzí (M</a:t>
            </a:r>
            <a:r>
              <a:rPr lang="cs-CZ" dirty="0"/>
              <a:t>. </a:t>
            </a:r>
            <a:r>
              <a:rPr lang="cs-CZ" dirty="0" err="1"/>
              <a:t>Disman</a:t>
            </a:r>
            <a:r>
              <a:rPr lang="cs-CZ" dirty="0"/>
              <a:t>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998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err="1" smtClean="0"/>
              <a:t>Grounded</a:t>
            </a:r>
            <a:r>
              <a:rPr lang="cs-CZ" sz="2400" dirty="0" smtClean="0"/>
              <a:t> </a:t>
            </a:r>
            <a:r>
              <a:rPr lang="cs-CZ" sz="2400" dirty="0" err="1" smtClean="0"/>
              <a:t>theory</a:t>
            </a:r>
            <a:r>
              <a:rPr lang="cs-CZ" sz="2400" dirty="0" smtClean="0"/>
              <a:t> (Glaser and </a:t>
            </a:r>
            <a:r>
              <a:rPr lang="cs-CZ" sz="2400" dirty="0" err="1" smtClean="0"/>
              <a:t>Strauss</a:t>
            </a:r>
            <a:r>
              <a:rPr lang="cs-CZ" sz="2400" dirty="0" smtClean="0"/>
              <a:t>)</a:t>
            </a:r>
            <a:endParaRPr lang="cs-CZ" sz="24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Zakotvená teorie, dobře podložená teorie</a:t>
            </a:r>
          </a:p>
          <a:p>
            <a:r>
              <a:rPr lang="cs-CZ" dirty="0" smtClean="0"/>
              <a:t>Ryze induktivní proces,  bez pomoci předem připravených hypotéz</a:t>
            </a:r>
          </a:p>
          <a:p>
            <a:r>
              <a:rPr lang="cs-CZ" dirty="0" smtClean="0"/>
              <a:t>Začíná narací – osobní výpovědí toho,  kdo problém prožívá – jeho vlastní definice problému (příklad nezaměstnanosti z kvalitativního hlediska)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Vytváření teoretického vzorku a metoda konstantního srovnávání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640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 fontScale="90000"/>
          </a:bodyPr>
          <a:lstStyle/>
          <a:p>
            <a:r>
              <a:rPr lang="cs-CZ" sz="2800" dirty="0" err="1" smtClean="0"/>
              <a:t>Groundend</a:t>
            </a:r>
            <a:r>
              <a:rPr lang="cs-CZ" sz="2800" dirty="0" smtClean="0"/>
              <a:t> </a:t>
            </a:r>
            <a:r>
              <a:rPr lang="cs-CZ" sz="2800" dirty="0" err="1" smtClean="0"/>
              <a:t>theory</a:t>
            </a:r>
            <a:r>
              <a:rPr lang="cs-CZ" sz="2800" dirty="0" smtClean="0"/>
              <a:t>: </a:t>
            </a:r>
            <a:r>
              <a:rPr lang="cs-CZ" sz="2800" dirty="0" err="1" smtClean="0"/>
              <a:t>theoretical</a:t>
            </a:r>
            <a:r>
              <a:rPr lang="cs-CZ" sz="2800" dirty="0" smtClean="0"/>
              <a:t> </a:t>
            </a:r>
            <a:r>
              <a:rPr lang="cs-CZ" sz="2800" dirty="0" err="1" smtClean="0"/>
              <a:t>sampling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Vytváření teoretického vzorku  - je to proces, kdy sbíráme data, kódujeme je a analyzujeme, rozhodujeme, kde se budou sbírat data další. </a:t>
            </a:r>
          </a:p>
          <a:p>
            <a:r>
              <a:rPr lang="cs-CZ" dirty="0" smtClean="0"/>
              <a:t>Cílem je vytvořit hypotézy a teorii</a:t>
            </a:r>
          </a:p>
          <a:p>
            <a:r>
              <a:rPr lang="cs-CZ" dirty="0" smtClean="0"/>
              <a:t>Proces je kontrolován jen a jen vynořující se teorií</a:t>
            </a:r>
          </a:p>
          <a:p>
            <a:r>
              <a:rPr lang="cs-CZ" dirty="0" smtClean="0"/>
              <a:t>Ničím apriorně, z vnějšku definovaným</a:t>
            </a:r>
          </a:p>
          <a:p>
            <a:r>
              <a:rPr lang="cs-CZ" dirty="0" smtClean="0"/>
              <a:t>Každým krokem jsou kategorie, předběžné hypotézy a koncepty upřesňovány, mazány, nahrazovány.</a:t>
            </a:r>
          </a:p>
          <a:p>
            <a:r>
              <a:rPr lang="cs-CZ" dirty="0" smtClean="0"/>
              <a:t>Až když nové informace nevedou k dalším poznatků, dochází k </a:t>
            </a:r>
          </a:p>
          <a:p>
            <a:r>
              <a:rPr lang="cs-CZ" dirty="0" smtClean="0"/>
              <a:t>Teoretické nasycení vzorku</a:t>
            </a:r>
          </a:p>
          <a:p>
            <a:endParaRPr lang="cs-CZ" dirty="0" smtClean="0"/>
          </a:p>
          <a:p>
            <a:r>
              <a:rPr lang="cs-CZ" dirty="0" smtClean="0"/>
              <a:t>Pro pochopení: Můžeme říci, kolik lidí budeme kontaktovat na rozhovor, z kolika skupin?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01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G</a:t>
            </a:r>
            <a:r>
              <a:rPr lang="cs-CZ" sz="2200" dirty="0" err="1"/>
              <a:t>roundend</a:t>
            </a:r>
            <a:r>
              <a:rPr lang="cs-CZ" sz="2200" dirty="0"/>
              <a:t> </a:t>
            </a:r>
            <a:r>
              <a:rPr lang="cs-CZ" sz="2200" dirty="0" err="1"/>
              <a:t>theory</a:t>
            </a:r>
            <a:r>
              <a:rPr lang="cs-CZ" sz="2200" dirty="0"/>
              <a:t>: </a:t>
            </a:r>
            <a:r>
              <a:rPr lang="cs-CZ" sz="2200" dirty="0" err="1"/>
              <a:t>theoretical</a:t>
            </a:r>
            <a:r>
              <a:rPr lang="cs-CZ" sz="2200" dirty="0"/>
              <a:t> </a:t>
            </a:r>
            <a:r>
              <a:rPr lang="cs-CZ" sz="2200" dirty="0" err="1" smtClean="0"/>
              <a:t>sampling</a:t>
            </a:r>
            <a:r>
              <a:rPr lang="cs-CZ" sz="2200" dirty="0" smtClean="0"/>
              <a:t>  - Krok Teoretické nasycení vzorku</a:t>
            </a:r>
            <a:endParaRPr lang="cs-CZ" sz="2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Informace se již opakuje a zapadá do vytvořených kategorií a vzorců (typy nezaměstnaných a jejich strategie hledání – nehledání zaměstnání např.)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mtClean="0"/>
              <a:t>Rozšířit </a:t>
            </a:r>
            <a:r>
              <a:rPr lang="cs-CZ" dirty="0" smtClean="0"/>
              <a:t>na jiné skupiny, co největší diferenciace, co nejširší varieta pro naší teorii. 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Nasycení vzorku nikdy nemůže být dosaženo studiem jediného problému v jediné skupině!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885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err="1"/>
              <a:t>Groundend</a:t>
            </a:r>
            <a:r>
              <a:rPr lang="cs-CZ" sz="2400" dirty="0"/>
              <a:t> </a:t>
            </a:r>
            <a:r>
              <a:rPr lang="cs-CZ" sz="2400" dirty="0" err="1"/>
              <a:t>theory</a:t>
            </a:r>
            <a:r>
              <a:rPr lang="cs-CZ" sz="2400" dirty="0"/>
              <a:t>: </a:t>
            </a:r>
            <a:r>
              <a:rPr lang="cs-CZ" sz="2400" dirty="0" smtClean="0"/>
              <a:t>metoda konstantního srovnávání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Současná aplikace kódování a interpretace</a:t>
            </a:r>
          </a:p>
          <a:p>
            <a:r>
              <a:rPr lang="cs-CZ" dirty="0" smtClean="0"/>
              <a:t>Metodologie není vytvářena předem, ale v průběhu sběru dat. </a:t>
            </a:r>
          </a:p>
          <a:p>
            <a:r>
              <a:rPr lang="cs-CZ" dirty="0" smtClean="0"/>
              <a:t>Vynořuje se zajímavá struktura.  Vede k nové otázce, která bude pokládáno novým respondentům – i k jejich výběru. </a:t>
            </a:r>
          </a:p>
          <a:p>
            <a:r>
              <a:rPr lang="cs-CZ" dirty="0" smtClean="0"/>
              <a:t>Protože cílem kvalitativního výzkumu je vytváření hypotéz a teorií, nikoli jejich ověřování </a:t>
            </a:r>
            <a:r>
              <a:rPr lang="cs-CZ" dirty="0" smtClean="0">
                <a:solidFill>
                  <a:srgbClr val="FF0000"/>
                </a:solidFill>
              </a:rPr>
              <a:t>nelze aplikovat reliabilitu.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- není beznadějné – když použijí stejnou výchozí perspektivu (narace nezaměstnanosti ve stejných sociálně- ekonomických podmínkách státu např.)  dojdou ke srovnatelných výsledkům.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368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/>
          </a:bodyPr>
          <a:lstStyle/>
          <a:p>
            <a:r>
              <a:rPr lang="cs-CZ" sz="2400" dirty="0"/>
              <a:t>Organizace dat – kódování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3657600" cy="526348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/>
              <a:t>I zde dochází k formalizaci dat – ale ne na základě apriorních hypotéz, ale </a:t>
            </a:r>
            <a:r>
              <a:rPr lang="cs-CZ" dirty="0" smtClean="0"/>
              <a:t>na </a:t>
            </a:r>
            <a:r>
              <a:rPr lang="cs-CZ" dirty="0" err="1" smtClean="0"/>
              <a:t>zákaldě</a:t>
            </a:r>
            <a:r>
              <a:rPr lang="cs-CZ" dirty="0" smtClean="0"/>
              <a:t> </a:t>
            </a:r>
            <a:r>
              <a:rPr lang="cs-CZ" dirty="0"/>
              <a:t>intepretace získávaných dat</a:t>
            </a:r>
          </a:p>
          <a:p>
            <a:pPr marL="0" indent="0">
              <a:buNone/>
            </a:pPr>
            <a:r>
              <a:rPr lang="cs-CZ" dirty="0"/>
              <a:t>Rozhodující je obsah informace a jak jí rozumíme, to je základ</a:t>
            </a:r>
          </a:p>
          <a:p>
            <a:pPr marL="0" indent="0">
              <a:buNone/>
            </a:pPr>
            <a:r>
              <a:rPr lang="cs-CZ" dirty="0"/>
              <a:t>Vnější relativně nezávislé kódy jsou (</a:t>
            </a:r>
            <a:r>
              <a:rPr lang="cs-CZ" dirty="0" err="1"/>
              <a:t>Lofland</a:t>
            </a:r>
            <a:r>
              <a:rPr lang="cs-CZ" dirty="0"/>
              <a:t> and </a:t>
            </a:r>
            <a:r>
              <a:rPr lang="cs-CZ" dirty="0" err="1"/>
              <a:t>Lofland</a:t>
            </a:r>
            <a:r>
              <a:rPr lang="cs-CZ" dirty="0"/>
              <a:t>, 1971)</a:t>
            </a:r>
          </a:p>
          <a:p>
            <a:r>
              <a:rPr lang="cs-CZ" dirty="0"/>
              <a:t>Akt – dočasná akce krátká (svatba)</a:t>
            </a:r>
          </a:p>
          <a:p>
            <a:r>
              <a:rPr lang="cs-CZ" dirty="0"/>
              <a:t>Aktivita – akce delšího trvání (např.  žně)</a:t>
            </a:r>
          </a:p>
          <a:p>
            <a:r>
              <a:rPr lang="cs-CZ" dirty="0"/>
              <a:t>Význam - výpověď respondenta  vysvětlující jednání</a:t>
            </a:r>
          </a:p>
          <a:p>
            <a:r>
              <a:rPr lang="cs-CZ" dirty="0"/>
              <a:t>Participace – celková adaptace respondenta na dané prostředí</a:t>
            </a:r>
          </a:p>
          <a:p>
            <a:r>
              <a:rPr lang="cs-CZ" dirty="0"/>
              <a:t>Vztahy  - vzájemné vztahy mezi více osobami současně</a:t>
            </a:r>
          </a:p>
          <a:p>
            <a:r>
              <a:rPr lang="cs-CZ" dirty="0"/>
              <a:t>Prostředí – celé studované prostředí jako jednotka analýzy</a:t>
            </a:r>
          </a:p>
          <a:p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2"/>
          </p:nvPr>
        </p:nvSpPr>
        <p:spPr>
          <a:xfrm>
            <a:off x="4270248" y="908720"/>
            <a:ext cx="3657600" cy="5263480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Prostředí, definice situace respondentem, způsoby myšlení, procesy, aktivity, události atd..</a:t>
            </a:r>
          </a:p>
          <a:p>
            <a:r>
              <a:rPr lang="cs-CZ" dirty="0"/>
              <a:t>Vždy si vytvoříte kódování dle své vynořující se teorie.  Jedna odpověď často spadá do více kategorií, v kvalitativním výzkum je to možné, v kvantitativním vyloučené. </a:t>
            </a:r>
          </a:p>
          <a:p>
            <a:r>
              <a:rPr lang="cs-CZ" dirty="0"/>
              <a:t>Cílem kódování je pomoci nalézt analytické kategorie, koncepty, opakující se souvislosti, ne počítat jejich frekvenci.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855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Kvantitativní  X Kvalitativní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Co uvidí ortodoxní </a:t>
            </a:r>
            <a:r>
              <a:rPr lang="cs-CZ" dirty="0" err="1" smtClean="0"/>
              <a:t>kvantitativec</a:t>
            </a:r>
            <a:r>
              <a:rPr lang="cs-CZ" dirty="0" smtClean="0"/>
              <a:t> – </a:t>
            </a:r>
            <a:r>
              <a:rPr lang="cs-CZ" dirty="0" err="1" smtClean="0"/>
              <a:t>datista</a:t>
            </a:r>
            <a:r>
              <a:rPr lang="cs-CZ" dirty="0" smtClean="0"/>
              <a:t>? (B. Blažek)</a:t>
            </a:r>
          </a:p>
          <a:p>
            <a:endParaRPr lang="cs-CZ" dirty="0"/>
          </a:p>
          <a:p>
            <a:r>
              <a:rPr lang="cs-CZ" dirty="0" smtClean="0"/>
              <a:t>Co uvidíte Vy? 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97"/>
            <a:ext cx="3960439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19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Iniciace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Velká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cs-CZ" dirty="0" smtClean="0"/>
              <a:t>Alexandr </a:t>
            </a:r>
            <a:r>
              <a:rPr lang="cs-CZ" dirty="0" err="1" smtClean="0"/>
              <a:t>Solženicyn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2504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Iniciace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Malá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cs-CZ" dirty="0" smtClean="0"/>
              <a:t>Případ Orlík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782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Rozdíl není ve zkoumaných tématech, ale v logice postupu</a:t>
            </a:r>
            <a:endParaRPr lang="cs-CZ" sz="2800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Kvantitativní 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Kvantitativní   - testuje hypotézy,  co nejpřesnější vyjádření,  vztahu dvou proměnných</a:t>
            </a:r>
          </a:p>
          <a:p>
            <a:pPr marL="0" indent="0">
              <a:buNone/>
            </a:pPr>
            <a:r>
              <a:rPr lang="cs-CZ" dirty="0" smtClean="0"/>
              <a:t>Metodou je dedukce – na  počátku je problém reálně existující nebo v sociální realitě</a:t>
            </a:r>
          </a:p>
          <a:p>
            <a:r>
              <a:rPr lang="cs-CZ" dirty="0" smtClean="0"/>
              <a:t>Je přeložen do hypotéz </a:t>
            </a:r>
          </a:p>
          <a:p>
            <a:r>
              <a:rPr lang="cs-CZ" dirty="0" smtClean="0"/>
              <a:t>Podle hypotéz se měří a vybírají proměnné</a:t>
            </a:r>
          </a:p>
          <a:p>
            <a:r>
              <a:rPr lang="cs-CZ" dirty="0" smtClean="0"/>
              <a:t>Data jsou použita k testování hypotéz</a:t>
            </a:r>
          </a:p>
          <a:p>
            <a:r>
              <a:rPr lang="cs-CZ" dirty="0" smtClean="0"/>
              <a:t>Výstupem je soubor přijetých nebo zamítnutých hypotéz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Kvalitativní</a:t>
            </a:r>
            <a:endParaRPr lang="cs-CZ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4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 smtClean="0"/>
              <a:t>Kvalitativní</a:t>
            </a:r>
          </a:p>
          <a:p>
            <a:pPr marL="0" indent="0">
              <a:buNone/>
            </a:pPr>
            <a:r>
              <a:rPr lang="cs-CZ" dirty="0" smtClean="0"/>
              <a:t>Metodou je indukce - Na počátku je pozorování, sběr dat.</a:t>
            </a:r>
          </a:p>
          <a:p>
            <a:r>
              <a:rPr lang="cs-CZ" dirty="0" smtClean="0"/>
              <a:t>Pátrání po pravidelnostech po významu, předběžné závěry</a:t>
            </a:r>
          </a:p>
          <a:p>
            <a:r>
              <a:rPr lang="cs-CZ" dirty="0" smtClean="0"/>
              <a:t>Výstupem jsou nové hypotézy nebo teorie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025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63000"/>
            </a:scheme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85813" y="4214813"/>
            <a:ext cx="7772400" cy="1296987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Socioekonomické zájmy a možnosti snížení zátěže vod v povodí nádrže Orlík fosforem</a:t>
            </a:r>
            <a:r>
              <a:rPr lang="cs-CZ" sz="4000" dirty="0" smtClean="0"/>
              <a:t> 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57313" y="5857875"/>
            <a:ext cx="6400800" cy="7921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Lapka M., Borovec J., Cudlínová E., Hejzlar J., Políčková B., Švejdarová H.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26717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 smtClean="0">
              <a:solidFill>
                <a:srgbClr val="000000"/>
              </a:solidFill>
            </a:endParaRPr>
          </a:p>
        </p:txBody>
      </p:sp>
      <p:pic>
        <p:nvPicPr>
          <p:cNvPr id="205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08050"/>
            <a:ext cx="12255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Rectangle 6"/>
          <p:cNvSpPr>
            <a:spLocks noChangeArrowheads="1"/>
          </p:cNvSpPr>
          <p:nvPr/>
        </p:nvSpPr>
        <p:spPr bwMode="auto">
          <a:xfrm>
            <a:off x="1692275" y="673100"/>
            <a:ext cx="2735263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cs-CZ" sz="1200" smtClean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cs-CZ" altLang="cs-CZ" sz="600" smtClean="0">
              <a:solidFill>
                <a:srgbClr val="0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cs-CZ" sz="1200" smtClean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REFRESH: Adaptive Strategies to Mitigate the Impacts </a:t>
            </a:r>
            <a:br>
              <a:rPr lang="en-GB" altLang="cs-CZ" sz="1200" smtClean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GB" altLang="cs-CZ" sz="1200" smtClean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 Climate Change on European Freshwater Ecosystems</a:t>
            </a:r>
            <a:endParaRPr lang="en-GB" altLang="cs-CZ" sz="1800" smtClean="0">
              <a:solidFill>
                <a:srgbClr val="0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2056" name="Picture 7" descr="BC-logo-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0"/>
            <a:ext cx="1033463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Rectangle 8"/>
          <p:cNvSpPr>
            <a:spLocks noChangeArrowheads="1"/>
          </p:cNvSpPr>
          <p:nvPr/>
        </p:nvSpPr>
        <p:spPr bwMode="auto">
          <a:xfrm>
            <a:off x="1547813" y="2420938"/>
            <a:ext cx="5310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1400" b="1" smtClean="0">
                <a:solidFill>
                  <a:srgbClr val="000000"/>
                </a:solidFill>
              </a:rPr>
              <a:t>Biologické centrum AVČR, v.v.i. </a:t>
            </a:r>
            <a:r>
              <a:rPr lang="cs-CZ" altLang="cs-CZ" sz="1400" smtClean="0">
                <a:solidFill>
                  <a:srgbClr val="000000"/>
                </a:solidFill>
              </a:rPr>
              <a:t>Hydrobiologický ústav</a:t>
            </a:r>
            <a:endParaRPr lang="en-US" altLang="cs-CZ" sz="1400" smtClean="0">
              <a:solidFill>
                <a:srgbClr val="000000"/>
              </a:solidFill>
            </a:endParaRPr>
          </a:p>
        </p:txBody>
      </p:sp>
      <p:sp>
        <p:nvSpPr>
          <p:cNvPr id="2058" name="Rectangle 9"/>
          <p:cNvSpPr>
            <a:spLocks noChangeArrowheads="1"/>
          </p:cNvSpPr>
          <p:nvPr/>
        </p:nvSpPr>
        <p:spPr bwMode="auto">
          <a:xfrm>
            <a:off x="4427538" y="1125538"/>
            <a:ext cx="44656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1400" b="1" dirty="0" smtClean="0">
                <a:solidFill>
                  <a:srgbClr val="000000"/>
                </a:solidFill>
              </a:rPr>
              <a:t>(</a:t>
            </a:r>
            <a:r>
              <a:rPr lang="cs-CZ" altLang="cs-CZ" sz="1400" b="1" dirty="0" err="1" smtClean="0">
                <a:solidFill>
                  <a:srgbClr val="000000"/>
                </a:solidFill>
              </a:rPr>
              <a:t>REstoration</a:t>
            </a:r>
            <a:r>
              <a:rPr lang="cs-CZ" altLang="cs-CZ" sz="1400" b="1" dirty="0" smtClean="0">
                <a:solidFill>
                  <a:srgbClr val="000000"/>
                </a:solidFill>
              </a:rPr>
              <a:t> </a:t>
            </a:r>
            <a:r>
              <a:rPr lang="cs-CZ" altLang="cs-CZ" sz="1400" b="1" dirty="0" err="1" smtClean="0">
                <a:solidFill>
                  <a:srgbClr val="000000"/>
                </a:solidFill>
              </a:rPr>
              <a:t>of</a:t>
            </a:r>
            <a:r>
              <a:rPr lang="cs-CZ" altLang="cs-CZ" sz="1400" b="1" dirty="0" smtClean="0">
                <a:solidFill>
                  <a:srgbClr val="000000"/>
                </a:solidFill>
              </a:rPr>
              <a:t> FRESH-</a:t>
            </a:r>
            <a:r>
              <a:rPr lang="cs-CZ" altLang="cs-CZ" sz="1400" b="1" dirty="0" err="1" smtClean="0">
                <a:solidFill>
                  <a:srgbClr val="000000"/>
                </a:solidFill>
              </a:rPr>
              <a:t>water</a:t>
            </a:r>
            <a:r>
              <a:rPr lang="cs-CZ" altLang="cs-CZ" sz="1400" b="1" dirty="0" smtClean="0">
                <a:solidFill>
                  <a:srgbClr val="000000"/>
                </a:solidFill>
              </a:rPr>
              <a:t> </a:t>
            </a:r>
            <a:r>
              <a:rPr lang="cs-CZ" altLang="cs-CZ" sz="1400" b="1" dirty="0" err="1" smtClean="0">
                <a:solidFill>
                  <a:srgbClr val="000000"/>
                </a:solidFill>
              </a:rPr>
              <a:t>ecosystems</a:t>
            </a:r>
            <a:r>
              <a:rPr lang="cs-CZ" altLang="cs-CZ" sz="1400" b="1" dirty="0" smtClean="0">
                <a:solidFill>
                  <a:srgbClr val="000000"/>
                </a:solidFill>
              </a:rPr>
              <a:t>) 2012-14</a:t>
            </a:r>
            <a:endParaRPr lang="cs-CZ" altLang="cs-CZ" sz="1400" b="1" dirty="0" smtClean="0">
              <a:solidFill>
                <a:srgbClr val="000000"/>
              </a:solidFill>
            </a:endParaRPr>
          </a:p>
        </p:txBody>
      </p:sp>
      <p:sp>
        <p:nvSpPr>
          <p:cNvPr id="2059" name="Rectangle 10"/>
          <p:cNvSpPr>
            <a:spLocks noChangeArrowheads="1"/>
          </p:cNvSpPr>
          <p:nvPr/>
        </p:nvSpPr>
        <p:spPr bwMode="auto">
          <a:xfrm>
            <a:off x="1500188" y="3357563"/>
            <a:ext cx="7429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1400" b="1" smtClean="0">
                <a:solidFill>
                  <a:srgbClr val="000000"/>
                </a:solidFill>
              </a:rPr>
              <a:t>Ekonomická fakulta, </a:t>
            </a:r>
            <a:r>
              <a:rPr lang="cs-CZ" altLang="cs-CZ" sz="1400" smtClean="0">
                <a:solidFill>
                  <a:srgbClr val="000000"/>
                </a:solidFill>
              </a:rPr>
              <a:t>Jihočeská univerzita v Českých Budějovicích</a:t>
            </a:r>
          </a:p>
        </p:txBody>
      </p:sp>
      <p:pic>
        <p:nvPicPr>
          <p:cNvPr id="2060" name="Obrázek 15" descr="EFlogo-transp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3071813"/>
            <a:ext cx="10382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289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307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délník 4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63000"/>
            </a:scheme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1108" name="Obdélník 1107"/>
          <p:cNvSpPr/>
          <p:nvPr/>
        </p:nvSpPr>
        <p:spPr>
          <a:xfrm>
            <a:off x="5000625" y="5429250"/>
            <a:ext cx="3786188" cy="928688"/>
          </a:xfrm>
          <a:prstGeom prst="rect">
            <a:avLst/>
          </a:prstGeom>
          <a:solidFill>
            <a:schemeClr val="accent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cs-CZ" altLang="cs-CZ" sz="2800" b="1" smtClean="0"/>
              <a:t>Fosfor (P) jako činný agens</a:t>
            </a:r>
          </a:p>
        </p:txBody>
      </p:sp>
      <p:pic>
        <p:nvPicPr>
          <p:cNvPr id="410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4811713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2" name="Group 12"/>
          <p:cNvGrpSpPr>
            <a:grpSpLocks/>
          </p:cNvGrpSpPr>
          <p:nvPr/>
        </p:nvGrpSpPr>
        <p:grpSpPr bwMode="auto">
          <a:xfrm>
            <a:off x="4800600" y="5434013"/>
            <a:ext cx="4191000" cy="915987"/>
            <a:chOff x="3072" y="3312"/>
            <a:chExt cx="2640" cy="577"/>
          </a:xfrm>
        </p:grpSpPr>
        <p:sp>
          <p:nvSpPr>
            <p:cNvPr id="4138" name="Line 10"/>
            <p:cNvSpPr>
              <a:spLocks noChangeShapeType="1"/>
            </p:cNvSpPr>
            <p:nvPr/>
          </p:nvSpPr>
          <p:spPr bwMode="auto">
            <a:xfrm>
              <a:off x="3072" y="3360"/>
              <a:ext cx="0" cy="336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 type="triangle" w="lg" len="med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4139" name="Text Box 11"/>
            <p:cNvSpPr txBox="1">
              <a:spLocks noChangeArrowheads="1"/>
            </p:cNvSpPr>
            <p:nvPr/>
          </p:nvSpPr>
          <p:spPr bwMode="auto">
            <a:xfrm>
              <a:off x="3168" y="3312"/>
              <a:ext cx="2544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cs-CZ" altLang="cs-CZ" sz="1800" smtClean="0">
                  <a:solidFill>
                    <a:srgbClr val="FF00FF"/>
                  </a:solidFill>
                </a:rPr>
                <a:t>nutné snížení přítokové koncentrace P</a:t>
              </a:r>
              <a:r>
                <a:rPr lang="cs-CZ" altLang="cs-CZ" sz="1800" baseline="-25000" smtClean="0">
                  <a:solidFill>
                    <a:srgbClr val="FF00FF"/>
                  </a:solidFill>
                </a:rPr>
                <a:t>celk</a:t>
              </a:r>
              <a:r>
                <a:rPr lang="cs-CZ" altLang="cs-CZ" sz="1800" smtClean="0">
                  <a:solidFill>
                    <a:srgbClr val="FF00FF"/>
                  </a:solidFill>
                </a:rPr>
                <a:t> pro stav bez vodního květu</a:t>
              </a:r>
              <a:br>
                <a:rPr lang="cs-CZ" altLang="cs-CZ" sz="1800" smtClean="0">
                  <a:solidFill>
                    <a:srgbClr val="FF00FF"/>
                  </a:solidFill>
                </a:rPr>
              </a:br>
              <a:r>
                <a:rPr lang="cs-CZ" altLang="cs-CZ" sz="1800" smtClean="0">
                  <a:solidFill>
                    <a:srgbClr val="FF00FF"/>
                  </a:solidFill>
                </a:rPr>
                <a:t>a eutrofizace</a:t>
              </a:r>
              <a:endParaRPr lang="en-US" altLang="cs-CZ" sz="1800" smtClean="0">
                <a:solidFill>
                  <a:srgbClr val="FF00FF"/>
                </a:solidFill>
              </a:endParaRPr>
            </a:p>
          </p:txBody>
        </p:sp>
      </p:grpSp>
      <p:sp>
        <p:nvSpPr>
          <p:cNvPr id="4103" name="Text Box 13"/>
          <p:cNvSpPr txBox="1">
            <a:spLocks noChangeArrowheads="1"/>
          </p:cNvSpPr>
          <p:nvPr/>
        </p:nvSpPr>
        <p:spPr bwMode="auto">
          <a:xfrm>
            <a:off x="357188" y="714375"/>
            <a:ext cx="3962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2000" smtClean="0">
                <a:solidFill>
                  <a:srgbClr val="FF0000"/>
                </a:solidFill>
              </a:rPr>
              <a:t>Fosfor v přítocích do nádrže Orlík</a:t>
            </a:r>
            <a:endParaRPr lang="en-US" altLang="cs-CZ" sz="2000" smtClean="0">
              <a:solidFill>
                <a:srgbClr val="FF0000"/>
              </a:solidFill>
            </a:endParaRPr>
          </a:p>
        </p:txBody>
      </p:sp>
      <p:sp>
        <p:nvSpPr>
          <p:cNvPr id="4104" name="Text Box 15"/>
          <p:cNvSpPr txBox="1">
            <a:spLocks noChangeArrowheads="1"/>
          </p:cNvSpPr>
          <p:nvPr/>
        </p:nvSpPr>
        <p:spPr bwMode="auto">
          <a:xfrm>
            <a:off x="5562600" y="914400"/>
            <a:ext cx="335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400" smtClean="0">
                <a:solidFill>
                  <a:srgbClr val="FF0000"/>
                </a:solidFill>
              </a:rPr>
              <a:t> </a:t>
            </a:r>
            <a:r>
              <a:rPr lang="cs-CZ" altLang="cs-CZ" sz="2000" smtClean="0">
                <a:solidFill>
                  <a:srgbClr val="FF0000"/>
                </a:solidFill>
              </a:rPr>
              <a:t>Zdroje P v povodí</a:t>
            </a:r>
            <a:br>
              <a:rPr lang="cs-CZ" altLang="cs-CZ" sz="2000" smtClean="0">
                <a:solidFill>
                  <a:srgbClr val="FF0000"/>
                </a:solidFill>
              </a:rPr>
            </a:br>
            <a:r>
              <a:rPr lang="cs-CZ" altLang="cs-CZ" sz="1400" smtClean="0">
                <a:solidFill>
                  <a:srgbClr val="FF0000"/>
                </a:solidFill>
              </a:rPr>
              <a:t>(</a:t>
            </a:r>
            <a:r>
              <a:rPr lang="en-US" altLang="cs-CZ" sz="1400" smtClean="0">
                <a:solidFill>
                  <a:srgbClr val="FF0000"/>
                </a:solidFill>
              </a:rPr>
              <a:t>2007-2009: 350 v povodí nádrže Orlík</a:t>
            </a:r>
            <a:r>
              <a:rPr lang="cs-CZ" altLang="cs-CZ" sz="1400" smtClean="0">
                <a:solidFill>
                  <a:srgbClr val="FF0000"/>
                </a:solidFill>
              </a:rPr>
              <a:t>, 2010)</a:t>
            </a:r>
            <a:endParaRPr lang="en-US" altLang="cs-CZ" sz="1400" smtClean="0">
              <a:solidFill>
                <a:srgbClr val="FF0000"/>
              </a:solidFill>
            </a:endParaRPr>
          </a:p>
        </p:txBody>
      </p:sp>
      <p:grpSp>
        <p:nvGrpSpPr>
          <p:cNvPr id="4105" name="Group 1072"/>
          <p:cNvGrpSpPr>
            <a:grpSpLocks noChangeAspect="1"/>
          </p:cNvGrpSpPr>
          <p:nvPr/>
        </p:nvGrpSpPr>
        <p:grpSpPr bwMode="auto">
          <a:xfrm>
            <a:off x="4067175" y="2060575"/>
            <a:ext cx="5324475" cy="2762250"/>
            <a:chOff x="2544" y="1290"/>
            <a:chExt cx="3354" cy="1740"/>
          </a:xfrm>
        </p:grpSpPr>
        <p:sp>
          <p:nvSpPr>
            <p:cNvPr id="4107" name="AutoShape 1071"/>
            <p:cNvSpPr>
              <a:spLocks noChangeAspect="1" noChangeArrowheads="1" noTextEdit="1"/>
            </p:cNvSpPr>
            <p:nvPr/>
          </p:nvSpPr>
          <p:spPr bwMode="auto">
            <a:xfrm>
              <a:off x="2544" y="1290"/>
              <a:ext cx="3348" cy="1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4108" name="Rectangle 1073"/>
            <p:cNvSpPr>
              <a:spLocks noChangeArrowheads="1"/>
            </p:cNvSpPr>
            <p:nvPr/>
          </p:nvSpPr>
          <p:spPr bwMode="auto">
            <a:xfrm>
              <a:off x="2544" y="1290"/>
              <a:ext cx="3354" cy="174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cs-CZ" altLang="cs-CZ" sz="1800" smtClean="0">
                <a:solidFill>
                  <a:srgbClr val="000000"/>
                </a:solidFill>
              </a:endParaRPr>
            </a:p>
          </p:txBody>
        </p:sp>
        <p:sp>
          <p:nvSpPr>
            <p:cNvPr id="4109" name="Freeform 1074"/>
            <p:cNvSpPr>
              <a:spLocks/>
            </p:cNvSpPr>
            <p:nvPr/>
          </p:nvSpPr>
          <p:spPr bwMode="auto">
            <a:xfrm>
              <a:off x="4158" y="1668"/>
              <a:ext cx="426" cy="576"/>
            </a:xfrm>
            <a:custGeom>
              <a:avLst/>
              <a:gdLst>
                <a:gd name="T0" fmla="*/ 0 w 426"/>
                <a:gd name="T1" fmla="*/ 0 h 576"/>
                <a:gd name="T2" fmla="*/ 18 w 426"/>
                <a:gd name="T3" fmla="*/ 0 h 576"/>
                <a:gd name="T4" fmla="*/ 30 w 426"/>
                <a:gd name="T5" fmla="*/ 0 h 576"/>
                <a:gd name="T6" fmla="*/ 48 w 426"/>
                <a:gd name="T7" fmla="*/ 0 h 576"/>
                <a:gd name="T8" fmla="*/ 60 w 426"/>
                <a:gd name="T9" fmla="*/ 0 h 576"/>
                <a:gd name="T10" fmla="*/ 78 w 426"/>
                <a:gd name="T11" fmla="*/ 6 h 576"/>
                <a:gd name="T12" fmla="*/ 96 w 426"/>
                <a:gd name="T13" fmla="*/ 6 h 576"/>
                <a:gd name="T14" fmla="*/ 108 w 426"/>
                <a:gd name="T15" fmla="*/ 12 h 576"/>
                <a:gd name="T16" fmla="*/ 126 w 426"/>
                <a:gd name="T17" fmla="*/ 12 h 576"/>
                <a:gd name="T18" fmla="*/ 138 w 426"/>
                <a:gd name="T19" fmla="*/ 18 h 576"/>
                <a:gd name="T20" fmla="*/ 156 w 426"/>
                <a:gd name="T21" fmla="*/ 18 h 576"/>
                <a:gd name="T22" fmla="*/ 174 w 426"/>
                <a:gd name="T23" fmla="*/ 24 h 576"/>
                <a:gd name="T24" fmla="*/ 186 w 426"/>
                <a:gd name="T25" fmla="*/ 30 h 576"/>
                <a:gd name="T26" fmla="*/ 204 w 426"/>
                <a:gd name="T27" fmla="*/ 36 h 576"/>
                <a:gd name="T28" fmla="*/ 216 w 426"/>
                <a:gd name="T29" fmla="*/ 42 h 576"/>
                <a:gd name="T30" fmla="*/ 234 w 426"/>
                <a:gd name="T31" fmla="*/ 48 h 576"/>
                <a:gd name="T32" fmla="*/ 252 w 426"/>
                <a:gd name="T33" fmla="*/ 54 h 576"/>
                <a:gd name="T34" fmla="*/ 258 w 426"/>
                <a:gd name="T35" fmla="*/ 60 h 576"/>
                <a:gd name="T36" fmla="*/ 276 w 426"/>
                <a:gd name="T37" fmla="*/ 72 h 576"/>
                <a:gd name="T38" fmla="*/ 288 w 426"/>
                <a:gd name="T39" fmla="*/ 78 h 576"/>
                <a:gd name="T40" fmla="*/ 306 w 426"/>
                <a:gd name="T41" fmla="*/ 84 h 576"/>
                <a:gd name="T42" fmla="*/ 318 w 426"/>
                <a:gd name="T43" fmla="*/ 96 h 576"/>
                <a:gd name="T44" fmla="*/ 330 w 426"/>
                <a:gd name="T45" fmla="*/ 102 h 576"/>
                <a:gd name="T46" fmla="*/ 348 w 426"/>
                <a:gd name="T47" fmla="*/ 114 h 576"/>
                <a:gd name="T48" fmla="*/ 354 w 426"/>
                <a:gd name="T49" fmla="*/ 120 h 576"/>
                <a:gd name="T50" fmla="*/ 366 w 426"/>
                <a:gd name="T51" fmla="*/ 132 h 576"/>
                <a:gd name="T52" fmla="*/ 384 w 426"/>
                <a:gd name="T53" fmla="*/ 144 h 576"/>
                <a:gd name="T54" fmla="*/ 390 w 426"/>
                <a:gd name="T55" fmla="*/ 156 h 576"/>
                <a:gd name="T56" fmla="*/ 408 w 426"/>
                <a:gd name="T57" fmla="*/ 168 h 576"/>
                <a:gd name="T58" fmla="*/ 414 w 426"/>
                <a:gd name="T59" fmla="*/ 174 h 576"/>
                <a:gd name="T60" fmla="*/ 426 w 426"/>
                <a:gd name="T61" fmla="*/ 192 h 576"/>
                <a:gd name="T62" fmla="*/ 0 w 426"/>
                <a:gd name="T63" fmla="*/ 576 h 576"/>
                <a:gd name="T64" fmla="*/ 0 w 426"/>
                <a:gd name="T65" fmla="*/ 0 h 57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6"/>
                <a:gd name="T100" fmla="*/ 0 h 576"/>
                <a:gd name="T101" fmla="*/ 426 w 426"/>
                <a:gd name="T102" fmla="*/ 576 h 57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6" h="576">
                  <a:moveTo>
                    <a:pt x="0" y="0"/>
                  </a:moveTo>
                  <a:lnTo>
                    <a:pt x="18" y="0"/>
                  </a:lnTo>
                  <a:lnTo>
                    <a:pt x="30" y="0"/>
                  </a:lnTo>
                  <a:lnTo>
                    <a:pt x="48" y="0"/>
                  </a:lnTo>
                  <a:lnTo>
                    <a:pt x="60" y="0"/>
                  </a:lnTo>
                  <a:lnTo>
                    <a:pt x="78" y="6"/>
                  </a:lnTo>
                  <a:lnTo>
                    <a:pt x="96" y="6"/>
                  </a:lnTo>
                  <a:lnTo>
                    <a:pt x="108" y="12"/>
                  </a:lnTo>
                  <a:lnTo>
                    <a:pt x="126" y="12"/>
                  </a:lnTo>
                  <a:lnTo>
                    <a:pt x="138" y="18"/>
                  </a:lnTo>
                  <a:lnTo>
                    <a:pt x="156" y="18"/>
                  </a:lnTo>
                  <a:lnTo>
                    <a:pt x="174" y="24"/>
                  </a:lnTo>
                  <a:lnTo>
                    <a:pt x="186" y="30"/>
                  </a:lnTo>
                  <a:lnTo>
                    <a:pt x="204" y="36"/>
                  </a:lnTo>
                  <a:lnTo>
                    <a:pt x="216" y="42"/>
                  </a:lnTo>
                  <a:lnTo>
                    <a:pt x="234" y="48"/>
                  </a:lnTo>
                  <a:lnTo>
                    <a:pt x="252" y="54"/>
                  </a:lnTo>
                  <a:lnTo>
                    <a:pt x="258" y="60"/>
                  </a:lnTo>
                  <a:lnTo>
                    <a:pt x="276" y="72"/>
                  </a:lnTo>
                  <a:lnTo>
                    <a:pt x="288" y="78"/>
                  </a:lnTo>
                  <a:lnTo>
                    <a:pt x="306" y="84"/>
                  </a:lnTo>
                  <a:lnTo>
                    <a:pt x="318" y="96"/>
                  </a:lnTo>
                  <a:lnTo>
                    <a:pt x="330" y="102"/>
                  </a:lnTo>
                  <a:lnTo>
                    <a:pt x="348" y="114"/>
                  </a:lnTo>
                  <a:lnTo>
                    <a:pt x="354" y="120"/>
                  </a:lnTo>
                  <a:lnTo>
                    <a:pt x="366" y="132"/>
                  </a:lnTo>
                  <a:lnTo>
                    <a:pt x="384" y="144"/>
                  </a:lnTo>
                  <a:lnTo>
                    <a:pt x="390" y="156"/>
                  </a:lnTo>
                  <a:lnTo>
                    <a:pt x="408" y="168"/>
                  </a:lnTo>
                  <a:lnTo>
                    <a:pt x="414" y="174"/>
                  </a:lnTo>
                  <a:lnTo>
                    <a:pt x="426" y="192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4110" name="Freeform 1075"/>
            <p:cNvSpPr>
              <a:spLocks/>
            </p:cNvSpPr>
            <p:nvPr/>
          </p:nvSpPr>
          <p:spPr bwMode="auto">
            <a:xfrm>
              <a:off x="4158" y="1860"/>
              <a:ext cx="576" cy="702"/>
            </a:xfrm>
            <a:custGeom>
              <a:avLst/>
              <a:gdLst>
                <a:gd name="T0" fmla="*/ 426 w 576"/>
                <a:gd name="T1" fmla="*/ 0 h 702"/>
                <a:gd name="T2" fmla="*/ 438 w 576"/>
                <a:gd name="T3" fmla="*/ 12 h 702"/>
                <a:gd name="T4" fmla="*/ 444 w 576"/>
                <a:gd name="T5" fmla="*/ 18 h 702"/>
                <a:gd name="T6" fmla="*/ 456 w 576"/>
                <a:gd name="T7" fmla="*/ 36 h 702"/>
                <a:gd name="T8" fmla="*/ 462 w 576"/>
                <a:gd name="T9" fmla="*/ 42 h 702"/>
                <a:gd name="T10" fmla="*/ 474 w 576"/>
                <a:gd name="T11" fmla="*/ 60 h 702"/>
                <a:gd name="T12" fmla="*/ 486 w 576"/>
                <a:gd name="T13" fmla="*/ 78 h 702"/>
                <a:gd name="T14" fmla="*/ 492 w 576"/>
                <a:gd name="T15" fmla="*/ 84 h 702"/>
                <a:gd name="T16" fmla="*/ 504 w 576"/>
                <a:gd name="T17" fmla="*/ 102 h 702"/>
                <a:gd name="T18" fmla="*/ 510 w 576"/>
                <a:gd name="T19" fmla="*/ 114 h 702"/>
                <a:gd name="T20" fmla="*/ 516 w 576"/>
                <a:gd name="T21" fmla="*/ 132 h 702"/>
                <a:gd name="T22" fmla="*/ 522 w 576"/>
                <a:gd name="T23" fmla="*/ 138 h 702"/>
                <a:gd name="T24" fmla="*/ 528 w 576"/>
                <a:gd name="T25" fmla="*/ 156 h 702"/>
                <a:gd name="T26" fmla="*/ 534 w 576"/>
                <a:gd name="T27" fmla="*/ 174 h 702"/>
                <a:gd name="T28" fmla="*/ 540 w 576"/>
                <a:gd name="T29" fmla="*/ 186 h 702"/>
                <a:gd name="T30" fmla="*/ 546 w 576"/>
                <a:gd name="T31" fmla="*/ 204 h 702"/>
                <a:gd name="T32" fmla="*/ 552 w 576"/>
                <a:gd name="T33" fmla="*/ 216 h 702"/>
                <a:gd name="T34" fmla="*/ 552 w 576"/>
                <a:gd name="T35" fmla="*/ 234 h 702"/>
                <a:gd name="T36" fmla="*/ 558 w 576"/>
                <a:gd name="T37" fmla="*/ 252 h 702"/>
                <a:gd name="T38" fmla="*/ 564 w 576"/>
                <a:gd name="T39" fmla="*/ 264 h 702"/>
                <a:gd name="T40" fmla="*/ 564 w 576"/>
                <a:gd name="T41" fmla="*/ 282 h 702"/>
                <a:gd name="T42" fmla="*/ 570 w 576"/>
                <a:gd name="T43" fmla="*/ 294 h 702"/>
                <a:gd name="T44" fmla="*/ 570 w 576"/>
                <a:gd name="T45" fmla="*/ 312 h 702"/>
                <a:gd name="T46" fmla="*/ 570 w 576"/>
                <a:gd name="T47" fmla="*/ 324 h 702"/>
                <a:gd name="T48" fmla="*/ 576 w 576"/>
                <a:gd name="T49" fmla="*/ 342 h 702"/>
                <a:gd name="T50" fmla="*/ 576 w 576"/>
                <a:gd name="T51" fmla="*/ 360 h 702"/>
                <a:gd name="T52" fmla="*/ 576 w 576"/>
                <a:gd name="T53" fmla="*/ 372 h 702"/>
                <a:gd name="T54" fmla="*/ 576 w 576"/>
                <a:gd name="T55" fmla="*/ 390 h 702"/>
                <a:gd name="T56" fmla="*/ 576 w 576"/>
                <a:gd name="T57" fmla="*/ 402 h 702"/>
                <a:gd name="T58" fmla="*/ 576 w 576"/>
                <a:gd name="T59" fmla="*/ 420 h 702"/>
                <a:gd name="T60" fmla="*/ 570 w 576"/>
                <a:gd name="T61" fmla="*/ 444 h 702"/>
                <a:gd name="T62" fmla="*/ 570 w 576"/>
                <a:gd name="T63" fmla="*/ 450 h 702"/>
                <a:gd name="T64" fmla="*/ 570 w 576"/>
                <a:gd name="T65" fmla="*/ 474 h 702"/>
                <a:gd name="T66" fmla="*/ 564 w 576"/>
                <a:gd name="T67" fmla="*/ 480 h 702"/>
                <a:gd name="T68" fmla="*/ 564 w 576"/>
                <a:gd name="T69" fmla="*/ 504 h 702"/>
                <a:gd name="T70" fmla="*/ 558 w 576"/>
                <a:gd name="T71" fmla="*/ 510 h 702"/>
                <a:gd name="T72" fmla="*/ 552 w 576"/>
                <a:gd name="T73" fmla="*/ 534 h 702"/>
                <a:gd name="T74" fmla="*/ 552 w 576"/>
                <a:gd name="T75" fmla="*/ 552 h 702"/>
                <a:gd name="T76" fmla="*/ 546 w 576"/>
                <a:gd name="T77" fmla="*/ 558 h 702"/>
                <a:gd name="T78" fmla="*/ 540 w 576"/>
                <a:gd name="T79" fmla="*/ 582 h 702"/>
                <a:gd name="T80" fmla="*/ 534 w 576"/>
                <a:gd name="T81" fmla="*/ 588 h 702"/>
                <a:gd name="T82" fmla="*/ 528 w 576"/>
                <a:gd name="T83" fmla="*/ 606 h 702"/>
                <a:gd name="T84" fmla="*/ 522 w 576"/>
                <a:gd name="T85" fmla="*/ 624 h 702"/>
                <a:gd name="T86" fmla="*/ 516 w 576"/>
                <a:gd name="T87" fmla="*/ 636 h 702"/>
                <a:gd name="T88" fmla="*/ 510 w 576"/>
                <a:gd name="T89" fmla="*/ 654 h 702"/>
                <a:gd name="T90" fmla="*/ 504 w 576"/>
                <a:gd name="T91" fmla="*/ 660 h 702"/>
                <a:gd name="T92" fmla="*/ 492 w 576"/>
                <a:gd name="T93" fmla="*/ 678 h 702"/>
                <a:gd name="T94" fmla="*/ 486 w 576"/>
                <a:gd name="T95" fmla="*/ 690 h 702"/>
                <a:gd name="T96" fmla="*/ 474 w 576"/>
                <a:gd name="T97" fmla="*/ 702 h 702"/>
                <a:gd name="T98" fmla="*/ 0 w 576"/>
                <a:gd name="T99" fmla="*/ 384 h 702"/>
                <a:gd name="T100" fmla="*/ 426 w 576"/>
                <a:gd name="T101" fmla="*/ 0 h 7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76"/>
                <a:gd name="T154" fmla="*/ 0 h 702"/>
                <a:gd name="T155" fmla="*/ 576 w 576"/>
                <a:gd name="T156" fmla="*/ 702 h 70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76" h="702">
                  <a:moveTo>
                    <a:pt x="426" y="0"/>
                  </a:moveTo>
                  <a:lnTo>
                    <a:pt x="438" y="12"/>
                  </a:lnTo>
                  <a:lnTo>
                    <a:pt x="444" y="18"/>
                  </a:lnTo>
                  <a:lnTo>
                    <a:pt x="456" y="36"/>
                  </a:lnTo>
                  <a:lnTo>
                    <a:pt x="462" y="42"/>
                  </a:lnTo>
                  <a:lnTo>
                    <a:pt x="474" y="60"/>
                  </a:lnTo>
                  <a:lnTo>
                    <a:pt x="486" y="78"/>
                  </a:lnTo>
                  <a:lnTo>
                    <a:pt x="492" y="84"/>
                  </a:lnTo>
                  <a:lnTo>
                    <a:pt x="504" y="102"/>
                  </a:lnTo>
                  <a:lnTo>
                    <a:pt x="510" y="114"/>
                  </a:lnTo>
                  <a:lnTo>
                    <a:pt x="516" y="132"/>
                  </a:lnTo>
                  <a:lnTo>
                    <a:pt x="522" y="138"/>
                  </a:lnTo>
                  <a:lnTo>
                    <a:pt x="528" y="156"/>
                  </a:lnTo>
                  <a:lnTo>
                    <a:pt x="534" y="174"/>
                  </a:lnTo>
                  <a:lnTo>
                    <a:pt x="540" y="186"/>
                  </a:lnTo>
                  <a:lnTo>
                    <a:pt x="546" y="204"/>
                  </a:lnTo>
                  <a:lnTo>
                    <a:pt x="552" y="216"/>
                  </a:lnTo>
                  <a:lnTo>
                    <a:pt x="552" y="234"/>
                  </a:lnTo>
                  <a:lnTo>
                    <a:pt x="558" y="252"/>
                  </a:lnTo>
                  <a:lnTo>
                    <a:pt x="564" y="264"/>
                  </a:lnTo>
                  <a:lnTo>
                    <a:pt x="564" y="282"/>
                  </a:lnTo>
                  <a:lnTo>
                    <a:pt x="570" y="294"/>
                  </a:lnTo>
                  <a:lnTo>
                    <a:pt x="570" y="312"/>
                  </a:lnTo>
                  <a:lnTo>
                    <a:pt x="570" y="324"/>
                  </a:lnTo>
                  <a:lnTo>
                    <a:pt x="576" y="342"/>
                  </a:lnTo>
                  <a:lnTo>
                    <a:pt x="576" y="360"/>
                  </a:lnTo>
                  <a:lnTo>
                    <a:pt x="576" y="372"/>
                  </a:lnTo>
                  <a:lnTo>
                    <a:pt x="576" y="390"/>
                  </a:lnTo>
                  <a:lnTo>
                    <a:pt x="576" y="402"/>
                  </a:lnTo>
                  <a:lnTo>
                    <a:pt x="576" y="420"/>
                  </a:lnTo>
                  <a:lnTo>
                    <a:pt x="570" y="444"/>
                  </a:lnTo>
                  <a:lnTo>
                    <a:pt x="570" y="450"/>
                  </a:lnTo>
                  <a:lnTo>
                    <a:pt x="570" y="474"/>
                  </a:lnTo>
                  <a:lnTo>
                    <a:pt x="564" y="480"/>
                  </a:lnTo>
                  <a:lnTo>
                    <a:pt x="564" y="504"/>
                  </a:lnTo>
                  <a:lnTo>
                    <a:pt x="558" y="510"/>
                  </a:lnTo>
                  <a:lnTo>
                    <a:pt x="552" y="534"/>
                  </a:lnTo>
                  <a:lnTo>
                    <a:pt x="552" y="552"/>
                  </a:lnTo>
                  <a:lnTo>
                    <a:pt x="546" y="558"/>
                  </a:lnTo>
                  <a:lnTo>
                    <a:pt x="540" y="582"/>
                  </a:lnTo>
                  <a:lnTo>
                    <a:pt x="534" y="588"/>
                  </a:lnTo>
                  <a:lnTo>
                    <a:pt x="528" y="606"/>
                  </a:lnTo>
                  <a:lnTo>
                    <a:pt x="522" y="624"/>
                  </a:lnTo>
                  <a:lnTo>
                    <a:pt x="516" y="636"/>
                  </a:lnTo>
                  <a:lnTo>
                    <a:pt x="510" y="654"/>
                  </a:lnTo>
                  <a:lnTo>
                    <a:pt x="504" y="660"/>
                  </a:lnTo>
                  <a:lnTo>
                    <a:pt x="492" y="678"/>
                  </a:lnTo>
                  <a:lnTo>
                    <a:pt x="486" y="690"/>
                  </a:lnTo>
                  <a:lnTo>
                    <a:pt x="474" y="702"/>
                  </a:lnTo>
                  <a:lnTo>
                    <a:pt x="0" y="384"/>
                  </a:lnTo>
                  <a:lnTo>
                    <a:pt x="426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4111" name="Freeform 1076"/>
            <p:cNvSpPr>
              <a:spLocks/>
            </p:cNvSpPr>
            <p:nvPr/>
          </p:nvSpPr>
          <p:spPr bwMode="auto">
            <a:xfrm>
              <a:off x="4158" y="1860"/>
              <a:ext cx="576" cy="702"/>
            </a:xfrm>
            <a:custGeom>
              <a:avLst/>
              <a:gdLst>
                <a:gd name="T0" fmla="*/ 426 w 576"/>
                <a:gd name="T1" fmla="*/ 0 h 702"/>
                <a:gd name="T2" fmla="*/ 438 w 576"/>
                <a:gd name="T3" fmla="*/ 12 h 702"/>
                <a:gd name="T4" fmla="*/ 444 w 576"/>
                <a:gd name="T5" fmla="*/ 18 h 702"/>
                <a:gd name="T6" fmla="*/ 456 w 576"/>
                <a:gd name="T7" fmla="*/ 36 h 702"/>
                <a:gd name="T8" fmla="*/ 462 w 576"/>
                <a:gd name="T9" fmla="*/ 42 h 702"/>
                <a:gd name="T10" fmla="*/ 474 w 576"/>
                <a:gd name="T11" fmla="*/ 60 h 702"/>
                <a:gd name="T12" fmla="*/ 486 w 576"/>
                <a:gd name="T13" fmla="*/ 78 h 702"/>
                <a:gd name="T14" fmla="*/ 492 w 576"/>
                <a:gd name="T15" fmla="*/ 84 h 702"/>
                <a:gd name="T16" fmla="*/ 504 w 576"/>
                <a:gd name="T17" fmla="*/ 102 h 702"/>
                <a:gd name="T18" fmla="*/ 510 w 576"/>
                <a:gd name="T19" fmla="*/ 114 h 702"/>
                <a:gd name="T20" fmla="*/ 516 w 576"/>
                <a:gd name="T21" fmla="*/ 132 h 702"/>
                <a:gd name="T22" fmla="*/ 522 w 576"/>
                <a:gd name="T23" fmla="*/ 138 h 702"/>
                <a:gd name="T24" fmla="*/ 528 w 576"/>
                <a:gd name="T25" fmla="*/ 156 h 702"/>
                <a:gd name="T26" fmla="*/ 534 w 576"/>
                <a:gd name="T27" fmla="*/ 174 h 702"/>
                <a:gd name="T28" fmla="*/ 540 w 576"/>
                <a:gd name="T29" fmla="*/ 186 h 702"/>
                <a:gd name="T30" fmla="*/ 546 w 576"/>
                <a:gd name="T31" fmla="*/ 204 h 702"/>
                <a:gd name="T32" fmla="*/ 552 w 576"/>
                <a:gd name="T33" fmla="*/ 216 h 702"/>
                <a:gd name="T34" fmla="*/ 552 w 576"/>
                <a:gd name="T35" fmla="*/ 234 h 702"/>
                <a:gd name="T36" fmla="*/ 558 w 576"/>
                <a:gd name="T37" fmla="*/ 252 h 702"/>
                <a:gd name="T38" fmla="*/ 564 w 576"/>
                <a:gd name="T39" fmla="*/ 264 h 702"/>
                <a:gd name="T40" fmla="*/ 564 w 576"/>
                <a:gd name="T41" fmla="*/ 282 h 702"/>
                <a:gd name="T42" fmla="*/ 570 w 576"/>
                <a:gd name="T43" fmla="*/ 294 h 702"/>
                <a:gd name="T44" fmla="*/ 570 w 576"/>
                <a:gd name="T45" fmla="*/ 312 h 702"/>
                <a:gd name="T46" fmla="*/ 570 w 576"/>
                <a:gd name="T47" fmla="*/ 324 h 702"/>
                <a:gd name="T48" fmla="*/ 576 w 576"/>
                <a:gd name="T49" fmla="*/ 342 h 702"/>
                <a:gd name="T50" fmla="*/ 576 w 576"/>
                <a:gd name="T51" fmla="*/ 360 h 702"/>
                <a:gd name="T52" fmla="*/ 576 w 576"/>
                <a:gd name="T53" fmla="*/ 372 h 702"/>
                <a:gd name="T54" fmla="*/ 576 w 576"/>
                <a:gd name="T55" fmla="*/ 390 h 702"/>
                <a:gd name="T56" fmla="*/ 576 w 576"/>
                <a:gd name="T57" fmla="*/ 402 h 702"/>
                <a:gd name="T58" fmla="*/ 576 w 576"/>
                <a:gd name="T59" fmla="*/ 420 h 702"/>
                <a:gd name="T60" fmla="*/ 570 w 576"/>
                <a:gd name="T61" fmla="*/ 444 h 702"/>
                <a:gd name="T62" fmla="*/ 570 w 576"/>
                <a:gd name="T63" fmla="*/ 450 h 702"/>
                <a:gd name="T64" fmla="*/ 570 w 576"/>
                <a:gd name="T65" fmla="*/ 474 h 702"/>
                <a:gd name="T66" fmla="*/ 564 w 576"/>
                <a:gd name="T67" fmla="*/ 480 h 702"/>
                <a:gd name="T68" fmla="*/ 564 w 576"/>
                <a:gd name="T69" fmla="*/ 504 h 702"/>
                <a:gd name="T70" fmla="*/ 558 w 576"/>
                <a:gd name="T71" fmla="*/ 510 h 702"/>
                <a:gd name="T72" fmla="*/ 552 w 576"/>
                <a:gd name="T73" fmla="*/ 534 h 702"/>
                <a:gd name="T74" fmla="*/ 552 w 576"/>
                <a:gd name="T75" fmla="*/ 552 h 702"/>
                <a:gd name="T76" fmla="*/ 546 w 576"/>
                <a:gd name="T77" fmla="*/ 558 h 702"/>
                <a:gd name="T78" fmla="*/ 540 w 576"/>
                <a:gd name="T79" fmla="*/ 582 h 702"/>
                <a:gd name="T80" fmla="*/ 534 w 576"/>
                <a:gd name="T81" fmla="*/ 588 h 702"/>
                <a:gd name="T82" fmla="*/ 528 w 576"/>
                <a:gd name="T83" fmla="*/ 606 h 702"/>
                <a:gd name="T84" fmla="*/ 522 w 576"/>
                <a:gd name="T85" fmla="*/ 624 h 702"/>
                <a:gd name="T86" fmla="*/ 516 w 576"/>
                <a:gd name="T87" fmla="*/ 636 h 702"/>
                <a:gd name="T88" fmla="*/ 510 w 576"/>
                <a:gd name="T89" fmla="*/ 654 h 702"/>
                <a:gd name="T90" fmla="*/ 504 w 576"/>
                <a:gd name="T91" fmla="*/ 660 h 702"/>
                <a:gd name="T92" fmla="*/ 492 w 576"/>
                <a:gd name="T93" fmla="*/ 678 h 702"/>
                <a:gd name="T94" fmla="*/ 486 w 576"/>
                <a:gd name="T95" fmla="*/ 690 h 702"/>
                <a:gd name="T96" fmla="*/ 474 w 576"/>
                <a:gd name="T97" fmla="*/ 702 h 702"/>
                <a:gd name="T98" fmla="*/ 0 w 576"/>
                <a:gd name="T99" fmla="*/ 384 h 702"/>
                <a:gd name="T100" fmla="*/ 426 w 576"/>
                <a:gd name="T101" fmla="*/ 0 h 7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76"/>
                <a:gd name="T154" fmla="*/ 0 h 702"/>
                <a:gd name="T155" fmla="*/ 576 w 576"/>
                <a:gd name="T156" fmla="*/ 702 h 70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76" h="702">
                  <a:moveTo>
                    <a:pt x="426" y="0"/>
                  </a:moveTo>
                  <a:lnTo>
                    <a:pt x="438" y="12"/>
                  </a:lnTo>
                  <a:lnTo>
                    <a:pt x="444" y="18"/>
                  </a:lnTo>
                  <a:lnTo>
                    <a:pt x="456" y="36"/>
                  </a:lnTo>
                  <a:lnTo>
                    <a:pt x="462" y="42"/>
                  </a:lnTo>
                  <a:lnTo>
                    <a:pt x="474" y="60"/>
                  </a:lnTo>
                  <a:lnTo>
                    <a:pt x="486" y="78"/>
                  </a:lnTo>
                  <a:lnTo>
                    <a:pt x="492" y="84"/>
                  </a:lnTo>
                  <a:lnTo>
                    <a:pt x="504" y="102"/>
                  </a:lnTo>
                  <a:lnTo>
                    <a:pt x="510" y="114"/>
                  </a:lnTo>
                  <a:lnTo>
                    <a:pt x="516" y="132"/>
                  </a:lnTo>
                  <a:lnTo>
                    <a:pt x="522" y="138"/>
                  </a:lnTo>
                  <a:lnTo>
                    <a:pt x="528" y="156"/>
                  </a:lnTo>
                  <a:lnTo>
                    <a:pt x="534" y="174"/>
                  </a:lnTo>
                  <a:lnTo>
                    <a:pt x="540" y="186"/>
                  </a:lnTo>
                  <a:lnTo>
                    <a:pt x="546" y="204"/>
                  </a:lnTo>
                  <a:lnTo>
                    <a:pt x="552" y="216"/>
                  </a:lnTo>
                  <a:lnTo>
                    <a:pt x="552" y="234"/>
                  </a:lnTo>
                  <a:lnTo>
                    <a:pt x="558" y="252"/>
                  </a:lnTo>
                  <a:lnTo>
                    <a:pt x="564" y="264"/>
                  </a:lnTo>
                  <a:lnTo>
                    <a:pt x="564" y="282"/>
                  </a:lnTo>
                  <a:lnTo>
                    <a:pt x="570" y="294"/>
                  </a:lnTo>
                  <a:lnTo>
                    <a:pt x="570" y="312"/>
                  </a:lnTo>
                  <a:lnTo>
                    <a:pt x="570" y="324"/>
                  </a:lnTo>
                  <a:lnTo>
                    <a:pt x="576" y="342"/>
                  </a:lnTo>
                  <a:lnTo>
                    <a:pt x="576" y="360"/>
                  </a:lnTo>
                  <a:lnTo>
                    <a:pt x="576" y="372"/>
                  </a:lnTo>
                  <a:lnTo>
                    <a:pt x="576" y="390"/>
                  </a:lnTo>
                  <a:lnTo>
                    <a:pt x="576" y="402"/>
                  </a:lnTo>
                  <a:lnTo>
                    <a:pt x="576" y="420"/>
                  </a:lnTo>
                  <a:lnTo>
                    <a:pt x="570" y="444"/>
                  </a:lnTo>
                  <a:lnTo>
                    <a:pt x="570" y="450"/>
                  </a:lnTo>
                  <a:lnTo>
                    <a:pt x="570" y="474"/>
                  </a:lnTo>
                  <a:lnTo>
                    <a:pt x="564" y="480"/>
                  </a:lnTo>
                  <a:lnTo>
                    <a:pt x="564" y="504"/>
                  </a:lnTo>
                  <a:lnTo>
                    <a:pt x="558" y="510"/>
                  </a:lnTo>
                  <a:lnTo>
                    <a:pt x="552" y="534"/>
                  </a:lnTo>
                  <a:lnTo>
                    <a:pt x="552" y="552"/>
                  </a:lnTo>
                  <a:lnTo>
                    <a:pt x="546" y="558"/>
                  </a:lnTo>
                  <a:lnTo>
                    <a:pt x="540" y="582"/>
                  </a:lnTo>
                  <a:lnTo>
                    <a:pt x="534" y="588"/>
                  </a:lnTo>
                  <a:lnTo>
                    <a:pt x="528" y="606"/>
                  </a:lnTo>
                  <a:lnTo>
                    <a:pt x="522" y="624"/>
                  </a:lnTo>
                  <a:lnTo>
                    <a:pt x="516" y="636"/>
                  </a:lnTo>
                  <a:lnTo>
                    <a:pt x="510" y="654"/>
                  </a:lnTo>
                  <a:lnTo>
                    <a:pt x="504" y="660"/>
                  </a:lnTo>
                  <a:lnTo>
                    <a:pt x="492" y="678"/>
                  </a:lnTo>
                  <a:lnTo>
                    <a:pt x="486" y="690"/>
                  </a:lnTo>
                  <a:lnTo>
                    <a:pt x="474" y="702"/>
                  </a:lnTo>
                  <a:lnTo>
                    <a:pt x="0" y="384"/>
                  </a:lnTo>
                  <a:lnTo>
                    <a:pt x="426" y="0"/>
                  </a:lnTo>
                  <a:close/>
                </a:path>
              </a:pathLst>
            </a:cu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4112" name="Freeform 1077"/>
            <p:cNvSpPr>
              <a:spLocks/>
            </p:cNvSpPr>
            <p:nvPr/>
          </p:nvSpPr>
          <p:spPr bwMode="auto">
            <a:xfrm>
              <a:off x="4158" y="2244"/>
              <a:ext cx="474" cy="330"/>
            </a:xfrm>
            <a:custGeom>
              <a:avLst/>
              <a:gdLst>
                <a:gd name="T0" fmla="*/ 474 w 474"/>
                <a:gd name="T1" fmla="*/ 318 h 330"/>
                <a:gd name="T2" fmla="*/ 474 w 474"/>
                <a:gd name="T3" fmla="*/ 318 h 330"/>
                <a:gd name="T4" fmla="*/ 468 w 474"/>
                <a:gd name="T5" fmla="*/ 330 h 330"/>
                <a:gd name="T6" fmla="*/ 468 w 474"/>
                <a:gd name="T7" fmla="*/ 330 h 330"/>
                <a:gd name="T8" fmla="*/ 0 w 474"/>
                <a:gd name="T9" fmla="*/ 0 h 330"/>
                <a:gd name="T10" fmla="*/ 474 w 474"/>
                <a:gd name="T11" fmla="*/ 318 h 3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4"/>
                <a:gd name="T19" fmla="*/ 0 h 330"/>
                <a:gd name="T20" fmla="*/ 474 w 474"/>
                <a:gd name="T21" fmla="*/ 330 h 3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4" h="330">
                  <a:moveTo>
                    <a:pt x="474" y="318"/>
                  </a:moveTo>
                  <a:lnTo>
                    <a:pt x="474" y="318"/>
                  </a:lnTo>
                  <a:lnTo>
                    <a:pt x="468" y="330"/>
                  </a:lnTo>
                  <a:lnTo>
                    <a:pt x="0" y="0"/>
                  </a:lnTo>
                  <a:lnTo>
                    <a:pt x="474" y="318"/>
                  </a:lnTo>
                  <a:close/>
                </a:path>
              </a:pathLst>
            </a:custGeom>
            <a:solidFill>
              <a:srgbClr val="0000FF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4113" name="Freeform 1078"/>
            <p:cNvSpPr>
              <a:spLocks/>
            </p:cNvSpPr>
            <p:nvPr/>
          </p:nvSpPr>
          <p:spPr bwMode="auto">
            <a:xfrm>
              <a:off x="4158" y="2244"/>
              <a:ext cx="468" cy="366"/>
            </a:xfrm>
            <a:custGeom>
              <a:avLst/>
              <a:gdLst>
                <a:gd name="T0" fmla="*/ 468 w 468"/>
                <a:gd name="T1" fmla="*/ 330 h 366"/>
                <a:gd name="T2" fmla="*/ 456 w 468"/>
                <a:gd name="T3" fmla="*/ 348 h 366"/>
                <a:gd name="T4" fmla="*/ 450 w 468"/>
                <a:gd name="T5" fmla="*/ 354 h 366"/>
                <a:gd name="T6" fmla="*/ 438 w 468"/>
                <a:gd name="T7" fmla="*/ 366 h 366"/>
                <a:gd name="T8" fmla="*/ 0 w 468"/>
                <a:gd name="T9" fmla="*/ 0 h 366"/>
                <a:gd name="T10" fmla="*/ 468 w 468"/>
                <a:gd name="T11" fmla="*/ 330 h 3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8"/>
                <a:gd name="T19" fmla="*/ 0 h 366"/>
                <a:gd name="T20" fmla="*/ 468 w 468"/>
                <a:gd name="T21" fmla="*/ 366 h 3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8" h="366">
                  <a:moveTo>
                    <a:pt x="468" y="330"/>
                  </a:moveTo>
                  <a:lnTo>
                    <a:pt x="456" y="348"/>
                  </a:lnTo>
                  <a:lnTo>
                    <a:pt x="450" y="354"/>
                  </a:lnTo>
                  <a:lnTo>
                    <a:pt x="438" y="366"/>
                  </a:lnTo>
                  <a:lnTo>
                    <a:pt x="0" y="0"/>
                  </a:lnTo>
                  <a:lnTo>
                    <a:pt x="468" y="330"/>
                  </a:lnTo>
                  <a:close/>
                </a:path>
              </a:pathLst>
            </a:custGeom>
            <a:solidFill>
              <a:srgbClr val="FFFF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4114" name="Freeform 1079"/>
            <p:cNvSpPr>
              <a:spLocks/>
            </p:cNvSpPr>
            <p:nvPr/>
          </p:nvSpPr>
          <p:spPr bwMode="auto">
            <a:xfrm>
              <a:off x="4068" y="2244"/>
              <a:ext cx="528" cy="576"/>
            </a:xfrm>
            <a:custGeom>
              <a:avLst/>
              <a:gdLst>
                <a:gd name="T0" fmla="*/ 528 w 528"/>
                <a:gd name="T1" fmla="*/ 366 h 576"/>
                <a:gd name="T2" fmla="*/ 516 w 528"/>
                <a:gd name="T3" fmla="*/ 384 h 576"/>
                <a:gd name="T4" fmla="*/ 510 w 528"/>
                <a:gd name="T5" fmla="*/ 390 h 576"/>
                <a:gd name="T6" fmla="*/ 498 w 528"/>
                <a:gd name="T7" fmla="*/ 408 h 576"/>
                <a:gd name="T8" fmla="*/ 480 w 528"/>
                <a:gd name="T9" fmla="*/ 420 h 576"/>
                <a:gd name="T10" fmla="*/ 474 w 528"/>
                <a:gd name="T11" fmla="*/ 426 h 576"/>
                <a:gd name="T12" fmla="*/ 456 w 528"/>
                <a:gd name="T13" fmla="*/ 438 h 576"/>
                <a:gd name="T14" fmla="*/ 450 w 528"/>
                <a:gd name="T15" fmla="*/ 444 h 576"/>
                <a:gd name="T16" fmla="*/ 438 w 528"/>
                <a:gd name="T17" fmla="*/ 456 h 576"/>
                <a:gd name="T18" fmla="*/ 420 w 528"/>
                <a:gd name="T19" fmla="*/ 468 h 576"/>
                <a:gd name="T20" fmla="*/ 408 w 528"/>
                <a:gd name="T21" fmla="*/ 474 h 576"/>
                <a:gd name="T22" fmla="*/ 396 w 528"/>
                <a:gd name="T23" fmla="*/ 486 h 576"/>
                <a:gd name="T24" fmla="*/ 378 w 528"/>
                <a:gd name="T25" fmla="*/ 498 h 576"/>
                <a:gd name="T26" fmla="*/ 366 w 528"/>
                <a:gd name="T27" fmla="*/ 504 h 576"/>
                <a:gd name="T28" fmla="*/ 348 w 528"/>
                <a:gd name="T29" fmla="*/ 510 h 576"/>
                <a:gd name="T30" fmla="*/ 330 w 528"/>
                <a:gd name="T31" fmla="*/ 522 h 576"/>
                <a:gd name="T32" fmla="*/ 324 w 528"/>
                <a:gd name="T33" fmla="*/ 522 h 576"/>
                <a:gd name="T34" fmla="*/ 306 w 528"/>
                <a:gd name="T35" fmla="*/ 534 h 576"/>
                <a:gd name="T36" fmla="*/ 288 w 528"/>
                <a:gd name="T37" fmla="*/ 540 h 576"/>
                <a:gd name="T38" fmla="*/ 276 w 528"/>
                <a:gd name="T39" fmla="*/ 546 h 576"/>
                <a:gd name="T40" fmla="*/ 258 w 528"/>
                <a:gd name="T41" fmla="*/ 552 h 576"/>
                <a:gd name="T42" fmla="*/ 246 w 528"/>
                <a:gd name="T43" fmla="*/ 552 h 576"/>
                <a:gd name="T44" fmla="*/ 228 w 528"/>
                <a:gd name="T45" fmla="*/ 558 h 576"/>
                <a:gd name="T46" fmla="*/ 210 w 528"/>
                <a:gd name="T47" fmla="*/ 564 h 576"/>
                <a:gd name="T48" fmla="*/ 198 w 528"/>
                <a:gd name="T49" fmla="*/ 564 h 576"/>
                <a:gd name="T50" fmla="*/ 180 w 528"/>
                <a:gd name="T51" fmla="*/ 570 h 576"/>
                <a:gd name="T52" fmla="*/ 156 w 528"/>
                <a:gd name="T53" fmla="*/ 570 h 576"/>
                <a:gd name="T54" fmla="*/ 150 w 528"/>
                <a:gd name="T55" fmla="*/ 570 h 576"/>
                <a:gd name="T56" fmla="*/ 126 w 528"/>
                <a:gd name="T57" fmla="*/ 576 h 576"/>
                <a:gd name="T58" fmla="*/ 108 w 528"/>
                <a:gd name="T59" fmla="*/ 576 h 576"/>
                <a:gd name="T60" fmla="*/ 96 w 528"/>
                <a:gd name="T61" fmla="*/ 576 h 576"/>
                <a:gd name="T62" fmla="*/ 78 w 528"/>
                <a:gd name="T63" fmla="*/ 576 h 576"/>
                <a:gd name="T64" fmla="*/ 66 w 528"/>
                <a:gd name="T65" fmla="*/ 576 h 576"/>
                <a:gd name="T66" fmla="*/ 48 w 528"/>
                <a:gd name="T67" fmla="*/ 576 h 576"/>
                <a:gd name="T68" fmla="*/ 30 w 528"/>
                <a:gd name="T69" fmla="*/ 570 h 576"/>
                <a:gd name="T70" fmla="*/ 18 w 528"/>
                <a:gd name="T71" fmla="*/ 570 h 576"/>
                <a:gd name="T72" fmla="*/ 0 w 528"/>
                <a:gd name="T73" fmla="*/ 570 h 576"/>
                <a:gd name="T74" fmla="*/ 90 w 528"/>
                <a:gd name="T75" fmla="*/ 0 h 576"/>
                <a:gd name="T76" fmla="*/ 528 w 528"/>
                <a:gd name="T77" fmla="*/ 366 h 57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8"/>
                <a:gd name="T118" fmla="*/ 0 h 576"/>
                <a:gd name="T119" fmla="*/ 528 w 528"/>
                <a:gd name="T120" fmla="*/ 576 h 57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8" h="576">
                  <a:moveTo>
                    <a:pt x="528" y="366"/>
                  </a:moveTo>
                  <a:lnTo>
                    <a:pt x="516" y="384"/>
                  </a:lnTo>
                  <a:lnTo>
                    <a:pt x="510" y="390"/>
                  </a:lnTo>
                  <a:lnTo>
                    <a:pt x="498" y="408"/>
                  </a:lnTo>
                  <a:lnTo>
                    <a:pt x="480" y="420"/>
                  </a:lnTo>
                  <a:lnTo>
                    <a:pt x="474" y="426"/>
                  </a:lnTo>
                  <a:lnTo>
                    <a:pt x="456" y="438"/>
                  </a:lnTo>
                  <a:lnTo>
                    <a:pt x="450" y="444"/>
                  </a:lnTo>
                  <a:lnTo>
                    <a:pt x="438" y="456"/>
                  </a:lnTo>
                  <a:lnTo>
                    <a:pt x="420" y="468"/>
                  </a:lnTo>
                  <a:lnTo>
                    <a:pt x="408" y="474"/>
                  </a:lnTo>
                  <a:lnTo>
                    <a:pt x="396" y="486"/>
                  </a:lnTo>
                  <a:lnTo>
                    <a:pt x="378" y="498"/>
                  </a:lnTo>
                  <a:lnTo>
                    <a:pt x="366" y="504"/>
                  </a:lnTo>
                  <a:lnTo>
                    <a:pt x="348" y="510"/>
                  </a:lnTo>
                  <a:lnTo>
                    <a:pt x="330" y="522"/>
                  </a:lnTo>
                  <a:lnTo>
                    <a:pt x="324" y="522"/>
                  </a:lnTo>
                  <a:lnTo>
                    <a:pt x="306" y="534"/>
                  </a:lnTo>
                  <a:lnTo>
                    <a:pt x="288" y="540"/>
                  </a:lnTo>
                  <a:lnTo>
                    <a:pt x="276" y="546"/>
                  </a:lnTo>
                  <a:lnTo>
                    <a:pt x="258" y="552"/>
                  </a:lnTo>
                  <a:lnTo>
                    <a:pt x="246" y="552"/>
                  </a:lnTo>
                  <a:lnTo>
                    <a:pt x="228" y="558"/>
                  </a:lnTo>
                  <a:lnTo>
                    <a:pt x="210" y="564"/>
                  </a:lnTo>
                  <a:lnTo>
                    <a:pt x="198" y="564"/>
                  </a:lnTo>
                  <a:lnTo>
                    <a:pt x="180" y="570"/>
                  </a:lnTo>
                  <a:lnTo>
                    <a:pt x="156" y="570"/>
                  </a:lnTo>
                  <a:lnTo>
                    <a:pt x="150" y="570"/>
                  </a:lnTo>
                  <a:lnTo>
                    <a:pt x="126" y="576"/>
                  </a:lnTo>
                  <a:lnTo>
                    <a:pt x="108" y="576"/>
                  </a:lnTo>
                  <a:lnTo>
                    <a:pt x="96" y="576"/>
                  </a:lnTo>
                  <a:lnTo>
                    <a:pt x="78" y="576"/>
                  </a:lnTo>
                  <a:lnTo>
                    <a:pt x="66" y="576"/>
                  </a:lnTo>
                  <a:lnTo>
                    <a:pt x="48" y="576"/>
                  </a:lnTo>
                  <a:lnTo>
                    <a:pt x="30" y="570"/>
                  </a:lnTo>
                  <a:lnTo>
                    <a:pt x="18" y="570"/>
                  </a:lnTo>
                  <a:lnTo>
                    <a:pt x="0" y="570"/>
                  </a:lnTo>
                  <a:lnTo>
                    <a:pt x="90" y="0"/>
                  </a:lnTo>
                  <a:lnTo>
                    <a:pt x="528" y="36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4115" name="Freeform 1080"/>
            <p:cNvSpPr>
              <a:spLocks/>
            </p:cNvSpPr>
            <p:nvPr/>
          </p:nvSpPr>
          <p:spPr bwMode="auto">
            <a:xfrm>
              <a:off x="4068" y="2244"/>
              <a:ext cx="528" cy="576"/>
            </a:xfrm>
            <a:custGeom>
              <a:avLst/>
              <a:gdLst>
                <a:gd name="T0" fmla="*/ 528 w 528"/>
                <a:gd name="T1" fmla="*/ 366 h 576"/>
                <a:gd name="T2" fmla="*/ 516 w 528"/>
                <a:gd name="T3" fmla="*/ 384 h 576"/>
                <a:gd name="T4" fmla="*/ 510 w 528"/>
                <a:gd name="T5" fmla="*/ 390 h 576"/>
                <a:gd name="T6" fmla="*/ 498 w 528"/>
                <a:gd name="T7" fmla="*/ 408 h 576"/>
                <a:gd name="T8" fmla="*/ 480 w 528"/>
                <a:gd name="T9" fmla="*/ 420 h 576"/>
                <a:gd name="T10" fmla="*/ 474 w 528"/>
                <a:gd name="T11" fmla="*/ 426 h 576"/>
                <a:gd name="T12" fmla="*/ 456 w 528"/>
                <a:gd name="T13" fmla="*/ 438 h 576"/>
                <a:gd name="T14" fmla="*/ 450 w 528"/>
                <a:gd name="T15" fmla="*/ 444 h 576"/>
                <a:gd name="T16" fmla="*/ 438 w 528"/>
                <a:gd name="T17" fmla="*/ 456 h 576"/>
                <a:gd name="T18" fmla="*/ 420 w 528"/>
                <a:gd name="T19" fmla="*/ 468 h 576"/>
                <a:gd name="T20" fmla="*/ 408 w 528"/>
                <a:gd name="T21" fmla="*/ 474 h 576"/>
                <a:gd name="T22" fmla="*/ 396 w 528"/>
                <a:gd name="T23" fmla="*/ 486 h 576"/>
                <a:gd name="T24" fmla="*/ 378 w 528"/>
                <a:gd name="T25" fmla="*/ 498 h 576"/>
                <a:gd name="T26" fmla="*/ 366 w 528"/>
                <a:gd name="T27" fmla="*/ 504 h 576"/>
                <a:gd name="T28" fmla="*/ 348 w 528"/>
                <a:gd name="T29" fmla="*/ 510 h 576"/>
                <a:gd name="T30" fmla="*/ 330 w 528"/>
                <a:gd name="T31" fmla="*/ 522 h 576"/>
                <a:gd name="T32" fmla="*/ 324 w 528"/>
                <a:gd name="T33" fmla="*/ 522 h 576"/>
                <a:gd name="T34" fmla="*/ 306 w 528"/>
                <a:gd name="T35" fmla="*/ 534 h 576"/>
                <a:gd name="T36" fmla="*/ 288 w 528"/>
                <a:gd name="T37" fmla="*/ 540 h 576"/>
                <a:gd name="T38" fmla="*/ 276 w 528"/>
                <a:gd name="T39" fmla="*/ 546 h 576"/>
                <a:gd name="T40" fmla="*/ 258 w 528"/>
                <a:gd name="T41" fmla="*/ 552 h 576"/>
                <a:gd name="T42" fmla="*/ 246 w 528"/>
                <a:gd name="T43" fmla="*/ 552 h 576"/>
                <a:gd name="T44" fmla="*/ 228 w 528"/>
                <a:gd name="T45" fmla="*/ 558 h 576"/>
                <a:gd name="T46" fmla="*/ 210 w 528"/>
                <a:gd name="T47" fmla="*/ 564 h 576"/>
                <a:gd name="T48" fmla="*/ 198 w 528"/>
                <a:gd name="T49" fmla="*/ 564 h 576"/>
                <a:gd name="T50" fmla="*/ 180 w 528"/>
                <a:gd name="T51" fmla="*/ 570 h 576"/>
                <a:gd name="T52" fmla="*/ 156 w 528"/>
                <a:gd name="T53" fmla="*/ 570 h 576"/>
                <a:gd name="T54" fmla="*/ 150 w 528"/>
                <a:gd name="T55" fmla="*/ 570 h 576"/>
                <a:gd name="T56" fmla="*/ 126 w 528"/>
                <a:gd name="T57" fmla="*/ 576 h 576"/>
                <a:gd name="T58" fmla="*/ 108 w 528"/>
                <a:gd name="T59" fmla="*/ 576 h 576"/>
                <a:gd name="T60" fmla="*/ 96 w 528"/>
                <a:gd name="T61" fmla="*/ 576 h 576"/>
                <a:gd name="T62" fmla="*/ 78 w 528"/>
                <a:gd name="T63" fmla="*/ 576 h 576"/>
                <a:gd name="T64" fmla="*/ 66 w 528"/>
                <a:gd name="T65" fmla="*/ 576 h 576"/>
                <a:gd name="T66" fmla="*/ 48 w 528"/>
                <a:gd name="T67" fmla="*/ 576 h 576"/>
                <a:gd name="T68" fmla="*/ 30 w 528"/>
                <a:gd name="T69" fmla="*/ 570 h 576"/>
                <a:gd name="T70" fmla="*/ 18 w 528"/>
                <a:gd name="T71" fmla="*/ 570 h 576"/>
                <a:gd name="T72" fmla="*/ 0 w 528"/>
                <a:gd name="T73" fmla="*/ 570 h 576"/>
                <a:gd name="T74" fmla="*/ 90 w 528"/>
                <a:gd name="T75" fmla="*/ 0 h 576"/>
                <a:gd name="T76" fmla="*/ 528 w 528"/>
                <a:gd name="T77" fmla="*/ 366 h 57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8"/>
                <a:gd name="T118" fmla="*/ 0 h 576"/>
                <a:gd name="T119" fmla="*/ 528 w 528"/>
                <a:gd name="T120" fmla="*/ 576 h 57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8" h="576">
                  <a:moveTo>
                    <a:pt x="528" y="366"/>
                  </a:moveTo>
                  <a:lnTo>
                    <a:pt x="516" y="384"/>
                  </a:lnTo>
                  <a:lnTo>
                    <a:pt x="510" y="390"/>
                  </a:lnTo>
                  <a:lnTo>
                    <a:pt x="498" y="408"/>
                  </a:lnTo>
                  <a:lnTo>
                    <a:pt x="480" y="420"/>
                  </a:lnTo>
                  <a:lnTo>
                    <a:pt x="474" y="426"/>
                  </a:lnTo>
                  <a:lnTo>
                    <a:pt x="456" y="438"/>
                  </a:lnTo>
                  <a:lnTo>
                    <a:pt x="450" y="444"/>
                  </a:lnTo>
                  <a:lnTo>
                    <a:pt x="438" y="456"/>
                  </a:lnTo>
                  <a:lnTo>
                    <a:pt x="420" y="468"/>
                  </a:lnTo>
                  <a:lnTo>
                    <a:pt x="408" y="474"/>
                  </a:lnTo>
                  <a:lnTo>
                    <a:pt x="396" y="486"/>
                  </a:lnTo>
                  <a:lnTo>
                    <a:pt x="378" y="498"/>
                  </a:lnTo>
                  <a:lnTo>
                    <a:pt x="366" y="504"/>
                  </a:lnTo>
                  <a:lnTo>
                    <a:pt x="348" y="510"/>
                  </a:lnTo>
                  <a:lnTo>
                    <a:pt x="330" y="522"/>
                  </a:lnTo>
                  <a:lnTo>
                    <a:pt x="324" y="522"/>
                  </a:lnTo>
                  <a:lnTo>
                    <a:pt x="306" y="534"/>
                  </a:lnTo>
                  <a:lnTo>
                    <a:pt x="288" y="540"/>
                  </a:lnTo>
                  <a:lnTo>
                    <a:pt x="276" y="546"/>
                  </a:lnTo>
                  <a:lnTo>
                    <a:pt x="258" y="552"/>
                  </a:lnTo>
                  <a:lnTo>
                    <a:pt x="246" y="552"/>
                  </a:lnTo>
                  <a:lnTo>
                    <a:pt x="228" y="558"/>
                  </a:lnTo>
                  <a:lnTo>
                    <a:pt x="210" y="564"/>
                  </a:lnTo>
                  <a:lnTo>
                    <a:pt x="198" y="564"/>
                  </a:lnTo>
                  <a:lnTo>
                    <a:pt x="180" y="570"/>
                  </a:lnTo>
                  <a:lnTo>
                    <a:pt x="156" y="570"/>
                  </a:lnTo>
                  <a:lnTo>
                    <a:pt x="150" y="570"/>
                  </a:lnTo>
                  <a:lnTo>
                    <a:pt x="126" y="576"/>
                  </a:lnTo>
                  <a:lnTo>
                    <a:pt x="108" y="576"/>
                  </a:lnTo>
                  <a:lnTo>
                    <a:pt x="96" y="576"/>
                  </a:lnTo>
                  <a:lnTo>
                    <a:pt x="78" y="576"/>
                  </a:lnTo>
                  <a:lnTo>
                    <a:pt x="66" y="576"/>
                  </a:lnTo>
                  <a:lnTo>
                    <a:pt x="48" y="576"/>
                  </a:lnTo>
                  <a:lnTo>
                    <a:pt x="30" y="570"/>
                  </a:lnTo>
                  <a:lnTo>
                    <a:pt x="18" y="570"/>
                  </a:lnTo>
                  <a:lnTo>
                    <a:pt x="0" y="570"/>
                  </a:lnTo>
                  <a:lnTo>
                    <a:pt x="90" y="0"/>
                  </a:lnTo>
                  <a:lnTo>
                    <a:pt x="528" y="366"/>
                  </a:lnTo>
                  <a:close/>
                </a:path>
              </a:pathLst>
            </a:cu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4116" name="Freeform 1081"/>
            <p:cNvSpPr>
              <a:spLocks/>
            </p:cNvSpPr>
            <p:nvPr/>
          </p:nvSpPr>
          <p:spPr bwMode="auto">
            <a:xfrm>
              <a:off x="3582" y="1668"/>
              <a:ext cx="576" cy="1146"/>
            </a:xfrm>
            <a:custGeom>
              <a:avLst/>
              <a:gdLst>
                <a:gd name="T0" fmla="*/ 462 w 576"/>
                <a:gd name="T1" fmla="*/ 1140 h 1146"/>
                <a:gd name="T2" fmla="*/ 438 w 576"/>
                <a:gd name="T3" fmla="*/ 1134 h 1146"/>
                <a:gd name="T4" fmla="*/ 408 w 576"/>
                <a:gd name="T5" fmla="*/ 1128 h 1146"/>
                <a:gd name="T6" fmla="*/ 378 w 576"/>
                <a:gd name="T7" fmla="*/ 1116 h 1146"/>
                <a:gd name="T8" fmla="*/ 342 w 576"/>
                <a:gd name="T9" fmla="*/ 1098 h 1146"/>
                <a:gd name="T10" fmla="*/ 312 w 576"/>
                <a:gd name="T11" fmla="*/ 1086 h 1146"/>
                <a:gd name="T12" fmla="*/ 288 w 576"/>
                <a:gd name="T13" fmla="*/ 1074 h 1146"/>
                <a:gd name="T14" fmla="*/ 258 w 576"/>
                <a:gd name="T15" fmla="*/ 1056 h 1146"/>
                <a:gd name="T16" fmla="*/ 228 w 576"/>
                <a:gd name="T17" fmla="*/ 1032 h 1146"/>
                <a:gd name="T18" fmla="*/ 204 w 576"/>
                <a:gd name="T19" fmla="*/ 1014 h 1146"/>
                <a:gd name="T20" fmla="*/ 180 w 576"/>
                <a:gd name="T21" fmla="*/ 996 h 1146"/>
                <a:gd name="T22" fmla="*/ 162 w 576"/>
                <a:gd name="T23" fmla="*/ 972 h 1146"/>
                <a:gd name="T24" fmla="*/ 132 w 576"/>
                <a:gd name="T25" fmla="*/ 942 h 1146"/>
                <a:gd name="T26" fmla="*/ 114 w 576"/>
                <a:gd name="T27" fmla="*/ 924 h 1146"/>
                <a:gd name="T28" fmla="*/ 96 w 576"/>
                <a:gd name="T29" fmla="*/ 894 h 1146"/>
                <a:gd name="T30" fmla="*/ 78 w 576"/>
                <a:gd name="T31" fmla="*/ 870 h 1146"/>
                <a:gd name="T32" fmla="*/ 60 w 576"/>
                <a:gd name="T33" fmla="*/ 834 h 1146"/>
                <a:gd name="T34" fmla="*/ 48 w 576"/>
                <a:gd name="T35" fmla="*/ 810 h 1146"/>
                <a:gd name="T36" fmla="*/ 36 w 576"/>
                <a:gd name="T37" fmla="*/ 780 h 1146"/>
                <a:gd name="T38" fmla="*/ 24 w 576"/>
                <a:gd name="T39" fmla="*/ 744 h 1146"/>
                <a:gd name="T40" fmla="*/ 18 w 576"/>
                <a:gd name="T41" fmla="*/ 714 h 1146"/>
                <a:gd name="T42" fmla="*/ 12 w 576"/>
                <a:gd name="T43" fmla="*/ 684 h 1146"/>
                <a:gd name="T44" fmla="*/ 6 w 576"/>
                <a:gd name="T45" fmla="*/ 654 h 1146"/>
                <a:gd name="T46" fmla="*/ 0 w 576"/>
                <a:gd name="T47" fmla="*/ 612 h 1146"/>
                <a:gd name="T48" fmla="*/ 0 w 576"/>
                <a:gd name="T49" fmla="*/ 582 h 1146"/>
                <a:gd name="T50" fmla="*/ 0 w 576"/>
                <a:gd name="T51" fmla="*/ 552 h 1146"/>
                <a:gd name="T52" fmla="*/ 0 w 576"/>
                <a:gd name="T53" fmla="*/ 522 h 1146"/>
                <a:gd name="T54" fmla="*/ 6 w 576"/>
                <a:gd name="T55" fmla="*/ 486 h 1146"/>
                <a:gd name="T56" fmla="*/ 12 w 576"/>
                <a:gd name="T57" fmla="*/ 456 h 1146"/>
                <a:gd name="T58" fmla="*/ 18 w 576"/>
                <a:gd name="T59" fmla="*/ 426 h 1146"/>
                <a:gd name="T60" fmla="*/ 24 w 576"/>
                <a:gd name="T61" fmla="*/ 396 h 1146"/>
                <a:gd name="T62" fmla="*/ 42 w 576"/>
                <a:gd name="T63" fmla="*/ 360 h 1146"/>
                <a:gd name="T64" fmla="*/ 54 w 576"/>
                <a:gd name="T65" fmla="*/ 330 h 1146"/>
                <a:gd name="T66" fmla="*/ 66 w 576"/>
                <a:gd name="T67" fmla="*/ 306 h 1146"/>
                <a:gd name="T68" fmla="*/ 78 w 576"/>
                <a:gd name="T69" fmla="*/ 276 h 1146"/>
                <a:gd name="T70" fmla="*/ 102 w 576"/>
                <a:gd name="T71" fmla="*/ 246 h 1146"/>
                <a:gd name="T72" fmla="*/ 120 w 576"/>
                <a:gd name="T73" fmla="*/ 222 h 1146"/>
                <a:gd name="T74" fmla="*/ 138 w 576"/>
                <a:gd name="T75" fmla="*/ 198 h 1146"/>
                <a:gd name="T76" fmla="*/ 162 w 576"/>
                <a:gd name="T77" fmla="*/ 174 h 1146"/>
                <a:gd name="T78" fmla="*/ 192 w 576"/>
                <a:gd name="T79" fmla="*/ 144 h 1146"/>
                <a:gd name="T80" fmla="*/ 210 w 576"/>
                <a:gd name="T81" fmla="*/ 126 h 1146"/>
                <a:gd name="T82" fmla="*/ 234 w 576"/>
                <a:gd name="T83" fmla="*/ 108 h 1146"/>
                <a:gd name="T84" fmla="*/ 258 w 576"/>
                <a:gd name="T85" fmla="*/ 90 h 1146"/>
                <a:gd name="T86" fmla="*/ 294 w 576"/>
                <a:gd name="T87" fmla="*/ 72 h 1146"/>
                <a:gd name="T88" fmla="*/ 324 w 576"/>
                <a:gd name="T89" fmla="*/ 54 h 1146"/>
                <a:gd name="T90" fmla="*/ 348 w 576"/>
                <a:gd name="T91" fmla="*/ 42 h 1146"/>
                <a:gd name="T92" fmla="*/ 378 w 576"/>
                <a:gd name="T93" fmla="*/ 36 h 1146"/>
                <a:gd name="T94" fmla="*/ 414 w 576"/>
                <a:gd name="T95" fmla="*/ 18 h 1146"/>
                <a:gd name="T96" fmla="*/ 444 w 576"/>
                <a:gd name="T97" fmla="*/ 12 h 1146"/>
                <a:gd name="T98" fmla="*/ 474 w 576"/>
                <a:gd name="T99" fmla="*/ 6 h 1146"/>
                <a:gd name="T100" fmla="*/ 504 w 576"/>
                <a:gd name="T101" fmla="*/ 0 h 1146"/>
                <a:gd name="T102" fmla="*/ 546 w 576"/>
                <a:gd name="T103" fmla="*/ 0 h 1146"/>
                <a:gd name="T104" fmla="*/ 576 w 576"/>
                <a:gd name="T105" fmla="*/ 0 h 1146"/>
                <a:gd name="T106" fmla="*/ 486 w 576"/>
                <a:gd name="T107" fmla="*/ 1146 h 114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76"/>
                <a:gd name="T163" fmla="*/ 0 h 1146"/>
                <a:gd name="T164" fmla="*/ 576 w 576"/>
                <a:gd name="T165" fmla="*/ 1146 h 114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76" h="1146">
                  <a:moveTo>
                    <a:pt x="486" y="1146"/>
                  </a:moveTo>
                  <a:lnTo>
                    <a:pt x="462" y="1140"/>
                  </a:lnTo>
                  <a:lnTo>
                    <a:pt x="456" y="1140"/>
                  </a:lnTo>
                  <a:lnTo>
                    <a:pt x="438" y="1134"/>
                  </a:lnTo>
                  <a:lnTo>
                    <a:pt x="414" y="1128"/>
                  </a:lnTo>
                  <a:lnTo>
                    <a:pt x="408" y="1128"/>
                  </a:lnTo>
                  <a:lnTo>
                    <a:pt x="384" y="1122"/>
                  </a:lnTo>
                  <a:lnTo>
                    <a:pt x="378" y="1116"/>
                  </a:lnTo>
                  <a:lnTo>
                    <a:pt x="360" y="1110"/>
                  </a:lnTo>
                  <a:lnTo>
                    <a:pt x="342" y="1098"/>
                  </a:lnTo>
                  <a:lnTo>
                    <a:pt x="330" y="1098"/>
                  </a:lnTo>
                  <a:lnTo>
                    <a:pt x="312" y="1086"/>
                  </a:lnTo>
                  <a:lnTo>
                    <a:pt x="294" y="1080"/>
                  </a:lnTo>
                  <a:lnTo>
                    <a:pt x="288" y="1074"/>
                  </a:lnTo>
                  <a:lnTo>
                    <a:pt x="270" y="1062"/>
                  </a:lnTo>
                  <a:lnTo>
                    <a:pt x="258" y="1056"/>
                  </a:lnTo>
                  <a:lnTo>
                    <a:pt x="246" y="1044"/>
                  </a:lnTo>
                  <a:lnTo>
                    <a:pt x="228" y="1032"/>
                  </a:lnTo>
                  <a:lnTo>
                    <a:pt x="222" y="1026"/>
                  </a:lnTo>
                  <a:lnTo>
                    <a:pt x="204" y="1014"/>
                  </a:lnTo>
                  <a:lnTo>
                    <a:pt x="192" y="1002"/>
                  </a:lnTo>
                  <a:lnTo>
                    <a:pt x="180" y="996"/>
                  </a:lnTo>
                  <a:lnTo>
                    <a:pt x="168" y="984"/>
                  </a:lnTo>
                  <a:lnTo>
                    <a:pt x="162" y="972"/>
                  </a:lnTo>
                  <a:lnTo>
                    <a:pt x="144" y="960"/>
                  </a:lnTo>
                  <a:lnTo>
                    <a:pt x="132" y="942"/>
                  </a:lnTo>
                  <a:lnTo>
                    <a:pt x="126" y="936"/>
                  </a:lnTo>
                  <a:lnTo>
                    <a:pt x="114" y="924"/>
                  </a:lnTo>
                  <a:lnTo>
                    <a:pt x="102" y="906"/>
                  </a:lnTo>
                  <a:lnTo>
                    <a:pt x="96" y="894"/>
                  </a:lnTo>
                  <a:lnTo>
                    <a:pt x="84" y="882"/>
                  </a:lnTo>
                  <a:lnTo>
                    <a:pt x="78" y="870"/>
                  </a:lnTo>
                  <a:lnTo>
                    <a:pt x="72" y="852"/>
                  </a:lnTo>
                  <a:lnTo>
                    <a:pt x="60" y="834"/>
                  </a:lnTo>
                  <a:lnTo>
                    <a:pt x="54" y="828"/>
                  </a:lnTo>
                  <a:lnTo>
                    <a:pt x="48" y="810"/>
                  </a:lnTo>
                  <a:lnTo>
                    <a:pt x="42" y="792"/>
                  </a:lnTo>
                  <a:lnTo>
                    <a:pt x="36" y="780"/>
                  </a:lnTo>
                  <a:lnTo>
                    <a:pt x="30" y="762"/>
                  </a:lnTo>
                  <a:lnTo>
                    <a:pt x="24" y="744"/>
                  </a:lnTo>
                  <a:lnTo>
                    <a:pt x="18" y="732"/>
                  </a:lnTo>
                  <a:lnTo>
                    <a:pt x="18" y="714"/>
                  </a:lnTo>
                  <a:lnTo>
                    <a:pt x="12" y="702"/>
                  </a:lnTo>
                  <a:lnTo>
                    <a:pt x="12" y="684"/>
                  </a:lnTo>
                  <a:lnTo>
                    <a:pt x="6" y="666"/>
                  </a:lnTo>
                  <a:lnTo>
                    <a:pt x="6" y="654"/>
                  </a:lnTo>
                  <a:lnTo>
                    <a:pt x="0" y="636"/>
                  </a:lnTo>
                  <a:lnTo>
                    <a:pt x="0" y="612"/>
                  </a:lnTo>
                  <a:lnTo>
                    <a:pt x="0" y="606"/>
                  </a:lnTo>
                  <a:lnTo>
                    <a:pt x="0" y="582"/>
                  </a:lnTo>
                  <a:lnTo>
                    <a:pt x="0" y="576"/>
                  </a:lnTo>
                  <a:lnTo>
                    <a:pt x="0" y="552"/>
                  </a:lnTo>
                  <a:lnTo>
                    <a:pt x="0" y="534"/>
                  </a:lnTo>
                  <a:lnTo>
                    <a:pt x="0" y="522"/>
                  </a:lnTo>
                  <a:lnTo>
                    <a:pt x="0" y="504"/>
                  </a:lnTo>
                  <a:lnTo>
                    <a:pt x="6" y="486"/>
                  </a:lnTo>
                  <a:lnTo>
                    <a:pt x="6" y="474"/>
                  </a:lnTo>
                  <a:lnTo>
                    <a:pt x="12" y="456"/>
                  </a:lnTo>
                  <a:lnTo>
                    <a:pt x="12" y="444"/>
                  </a:lnTo>
                  <a:lnTo>
                    <a:pt x="18" y="426"/>
                  </a:lnTo>
                  <a:lnTo>
                    <a:pt x="24" y="408"/>
                  </a:lnTo>
                  <a:lnTo>
                    <a:pt x="24" y="396"/>
                  </a:lnTo>
                  <a:lnTo>
                    <a:pt x="36" y="378"/>
                  </a:lnTo>
                  <a:lnTo>
                    <a:pt x="42" y="360"/>
                  </a:lnTo>
                  <a:lnTo>
                    <a:pt x="42" y="348"/>
                  </a:lnTo>
                  <a:lnTo>
                    <a:pt x="54" y="330"/>
                  </a:lnTo>
                  <a:lnTo>
                    <a:pt x="54" y="324"/>
                  </a:lnTo>
                  <a:lnTo>
                    <a:pt x="66" y="306"/>
                  </a:lnTo>
                  <a:lnTo>
                    <a:pt x="78" y="288"/>
                  </a:lnTo>
                  <a:lnTo>
                    <a:pt x="78" y="276"/>
                  </a:lnTo>
                  <a:lnTo>
                    <a:pt x="90" y="258"/>
                  </a:lnTo>
                  <a:lnTo>
                    <a:pt x="102" y="246"/>
                  </a:lnTo>
                  <a:lnTo>
                    <a:pt x="108" y="234"/>
                  </a:lnTo>
                  <a:lnTo>
                    <a:pt x="120" y="222"/>
                  </a:lnTo>
                  <a:lnTo>
                    <a:pt x="132" y="204"/>
                  </a:lnTo>
                  <a:lnTo>
                    <a:pt x="138" y="198"/>
                  </a:lnTo>
                  <a:lnTo>
                    <a:pt x="156" y="180"/>
                  </a:lnTo>
                  <a:lnTo>
                    <a:pt x="162" y="174"/>
                  </a:lnTo>
                  <a:lnTo>
                    <a:pt x="174" y="162"/>
                  </a:lnTo>
                  <a:lnTo>
                    <a:pt x="192" y="144"/>
                  </a:lnTo>
                  <a:lnTo>
                    <a:pt x="198" y="138"/>
                  </a:lnTo>
                  <a:lnTo>
                    <a:pt x="210" y="126"/>
                  </a:lnTo>
                  <a:lnTo>
                    <a:pt x="228" y="114"/>
                  </a:lnTo>
                  <a:lnTo>
                    <a:pt x="234" y="108"/>
                  </a:lnTo>
                  <a:lnTo>
                    <a:pt x="252" y="96"/>
                  </a:lnTo>
                  <a:lnTo>
                    <a:pt x="258" y="90"/>
                  </a:lnTo>
                  <a:lnTo>
                    <a:pt x="276" y="78"/>
                  </a:lnTo>
                  <a:lnTo>
                    <a:pt x="294" y="72"/>
                  </a:lnTo>
                  <a:lnTo>
                    <a:pt x="306" y="66"/>
                  </a:lnTo>
                  <a:lnTo>
                    <a:pt x="324" y="54"/>
                  </a:lnTo>
                  <a:lnTo>
                    <a:pt x="342" y="48"/>
                  </a:lnTo>
                  <a:lnTo>
                    <a:pt x="348" y="42"/>
                  </a:lnTo>
                  <a:lnTo>
                    <a:pt x="366" y="36"/>
                  </a:lnTo>
                  <a:lnTo>
                    <a:pt x="378" y="36"/>
                  </a:lnTo>
                  <a:lnTo>
                    <a:pt x="396" y="24"/>
                  </a:lnTo>
                  <a:lnTo>
                    <a:pt x="414" y="18"/>
                  </a:lnTo>
                  <a:lnTo>
                    <a:pt x="426" y="18"/>
                  </a:lnTo>
                  <a:lnTo>
                    <a:pt x="444" y="12"/>
                  </a:lnTo>
                  <a:lnTo>
                    <a:pt x="462" y="12"/>
                  </a:lnTo>
                  <a:lnTo>
                    <a:pt x="474" y="6"/>
                  </a:lnTo>
                  <a:lnTo>
                    <a:pt x="492" y="6"/>
                  </a:lnTo>
                  <a:lnTo>
                    <a:pt x="504" y="0"/>
                  </a:lnTo>
                  <a:lnTo>
                    <a:pt x="522" y="0"/>
                  </a:lnTo>
                  <a:lnTo>
                    <a:pt x="546" y="0"/>
                  </a:lnTo>
                  <a:lnTo>
                    <a:pt x="552" y="0"/>
                  </a:lnTo>
                  <a:lnTo>
                    <a:pt x="576" y="0"/>
                  </a:lnTo>
                  <a:lnTo>
                    <a:pt x="576" y="576"/>
                  </a:lnTo>
                  <a:lnTo>
                    <a:pt x="486" y="1146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4117" name="Freeform 1082"/>
            <p:cNvSpPr>
              <a:spLocks/>
            </p:cNvSpPr>
            <p:nvPr/>
          </p:nvSpPr>
          <p:spPr bwMode="auto">
            <a:xfrm>
              <a:off x="3582" y="1668"/>
              <a:ext cx="576" cy="1146"/>
            </a:xfrm>
            <a:custGeom>
              <a:avLst/>
              <a:gdLst>
                <a:gd name="T0" fmla="*/ 462 w 576"/>
                <a:gd name="T1" fmla="*/ 1140 h 1146"/>
                <a:gd name="T2" fmla="*/ 438 w 576"/>
                <a:gd name="T3" fmla="*/ 1134 h 1146"/>
                <a:gd name="T4" fmla="*/ 408 w 576"/>
                <a:gd name="T5" fmla="*/ 1128 h 1146"/>
                <a:gd name="T6" fmla="*/ 378 w 576"/>
                <a:gd name="T7" fmla="*/ 1116 h 1146"/>
                <a:gd name="T8" fmla="*/ 342 w 576"/>
                <a:gd name="T9" fmla="*/ 1098 h 1146"/>
                <a:gd name="T10" fmla="*/ 312 w 576"/>
                <a:gd name="T11" fmla="*/ 1086 h 1146"/>
                <a:gd name="T12" fmla="*/ 288 w 576"/>
                <a:gd name="T13" fmla="*/ 1074 h 1146"/>
                <a:gd name="T14" fmla="*/ 258 w 576"/>
                <a:gd name="T15" fmla="*/ 1056 h 1146"/>
                <a:gd name="T16" fmla="*/ 228 w 576"/>
                <a:gd name="T17" fmla="*/ 1032 h 1146"/>
                <a:gd name="T18" fmla="*/ 204 w 576"/>
                <a:gd name="T19" fmla="*/ 1014 h 1146"/>
                <a:gd name="T20" fmla="*/ 180 w 576"/>
                <a:gd name="T21" fmla="*/ 996 h 1146"/>
                <a:gd name="T22" fmla="*/ 162 w 576"/>
                <a:gd name="T23" fmla="*/ 972 h 1146"/>
                <a:gd name="T24" fmla="*/ 132 w 576"/>
                <a:gd name="T25" fmla="*/ 942 h 1146"/>
                <a:gd name="T26" fmla="*/ 114 w 576"/>
                <a:gd name="T27" fmla="*/ 924 h 1146"/>
                <a:gd name="T28" fmla="*/ 96 w 576"/>
                <a:gd name="T29" fmla="*/ 894 h 1146"/>
                <a:gd name="T30" fmla="*/ 78 w 576"/>
                <a:gd name="T31" fmla="*/ 870 h 1146"/>
                <a:gd name="T32" fmla="*/ 60 w 576"/>
                <a:gd name="T33" fmla="*/ 834 h 1146"/>
                <a:gd name="T34" fmla="*/ 48 w 576"/>
                <a:gd name="T35" fmla="*/ 810 h 1146"/>
                <a:gd name="T36" fmla="*/ 36 w 576"/>
                <a:gd name="T37" fmla="*/ 780 h 1146"/>
                <a:gd name="T38" fmla="*/ 24 w 576"/>
                <a:gd name="T39" fmla="*/ 744 h 1146"/>
                <a:gd name="T40" fmla="*/ 18 w 576"/>
                <a:gd name="T41" fmla="*/ 714 h 1146"/>
                <a:gd name="T42" fmla="*/ 12 w 576"/>
                <a:gd name="T43" fmla="*/ 684 h 1146"/>
                <a:gd name="T44" fmla="*/ 6 w 576"/>
                <a:gd name="T45" fmla="*/ 654 h 1146"/>
                <a:gd name="T46" fmla="*/ 0 w 576"/>
                <a:gd name="T47" fmla="*/ 612 h 1146"/>
                <a:gd name="T48" fmla="*/ 0 w 576"/>
                <a:gd name="T49" fmla="*/ 582 h 1146"/>
                <a:gd name="T50" fmla="*/ 0 w 576"/>
                <a:gd name="T51" fmla="*/ 552 h 1146"/>
                <a:gd name="T52" fmla="*/ 0 w 576"/>
                <a:gd name="T53" fmla="*/ 522 h 1146"/>
                <a:gd name="T54" fmla="*/ 6 w 576"/>
                <a:gd name="T55" fmla="*/ 486 h 1146"/>
                <a:gd name="T56" fmla="*/ 12 w 576"/>
                <a:gd name="T57" fmla="*/ 456 h 1146"/>
                <a:gd name="T58" fmla="*/ 18 w 576"/>
                <a:gd name="T59" fmla="*/ 426 h 1146"/>
                <a:gd name="T60" fmla="*/ 24 w 576"/>
                <a:gd name="T61" fmla="*/ 396 h 1146"/>
                <a:gd name="T62" fmla="*/ 42 w 576"/>
                <a:gd name="T63" fmla="*/ 360 h 1146"/>
                <a:gd name="T64" fmla="*/ 54 w 576"/>
                <a:gd name="T65" fmla="*/ 330 h 1146"/>
                <a:gd name="T66" fmla="*/ 66 w 576"/>
                <a:gd name="T67" fmla="*/ 306 h 1146"/>
                <a:gd name="T68" fmla="*/ 78 w 576"/>
                <a:gd name="T69" fmla="*/ 276 h 1146"/>
                <a:gd name="T70" fmla="*/ 102 w 576"/>
                <a:gd name="T71" fmla="*/ 246 h 1146"/>
                <a:gd name="T72" fmla="*/ 120 w 576"/>
                <a:gd name="T73" fmla="*/ 222 h 1146"/>
                <a:gd name="T74" fmla="*/ 138 w 576"/>
                <a:gd name="T75" fmla="*/ 198 h 1146"/>
                <a:gd name="T76" fmla="*/ 162 w 576"/>
                <a:gd name="T77" fmla="*/ 174 h 1146"/>
                <a:gd name="T78" fmla="*/ 192 w 576"/>
                <a:gd name="T79" fmla="*/ 144 h 1146"/>
                <a:gd name="T80" fmla="*/ 210 w 576"/>
                <a:gd name="T81" fmla="*/ 126 h 1146"/>
                <a:gd name="T82" fmla="*/ 234 w 576"/>
                <a:gd name="T83" fmla="*/ 108 h 1146"/>
                <a:gd name="T84" fmla="*/ 258 w 576"/>
                <a:gd name="T85" fmla="*/ 90 h 1146"/>
                <a:gd name="T86" fmla="*/ 294 w 576"/>
                <a:gd name="T87" fmla="*/ 72 h 1146"/>
                <a:gd name="T88" fmla="*/ 324 w 576"/>
                <a:gd name="T89" fmla="*/ 54 h 1146"/>
                <a:gd name="T90" fmla="*/ 348 w 576"/>
                <a:gd name="T91" fmla="*/ 42 h 1146"/>
                <a:gd name="T92" fmla="*/ 378 w 576"/>
                <a:gd name="T93" fmla="*/ 36 h 1146"/>
                <a:gd name="T94" fmla="*/ 414 w 576"/>
                <a:gd name="T95" fmla="*/ 18 h 1146"/>
                <a:gd name="T96" fmla="*/ 444 w 576"/>
                <a:gd name="T97" fmla="*/ 12 h 1146"/>
                <a:gd name="T98" fmla="*/ 474 w 576"/>
                <a:gd name="T99" fmla="*/ 6 h 1146"/>
                <a:gd name="T100" fmla="*/ 504 w 576"/>
                <a:gd name="T101" fmla="*/ 0 h 1146"/>
                <a:gd name="T102" fmla="*/ 546 w 576"/>
                <a:gd name="T103" fmla="*/ 0 h 1146"/>
                <a:gd name="T104" fmla="*/ 576 w 576"/>
                <a:gd name="T105" fmla="*/ 0 h 1146"/>
                <a:gd name="T106" fmla="*/ 486 w 576"/>
                <a:gd name="T107" fmla="*/ 1146 h 114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76"/>
                <a:gd name="T163" fmla="*/ 0 h 1146"/>
                <a:gd name="T164" fmla="*/ 576 w 576"/>
                <a:gd name="T165" fmla="*/ 1146 h 114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76" h="1146">
                  <a:moveTo>
                    <a:pt x="486" y="1146"/>
                  </a:moveTo>
                  <a:lnTo>
                    <a:pt x="462" y="1140"/>
                  </a:lnTo>
                  <a:lnTo>
                    <a:pt x="456" y="1140"/>
                  </a:lnTo>
                  <a:lnTo>
                    <a:pt x="438" y="1134"/>
                  </a:lnTo>
                  <a:lnTo>
                    <a:pt x="414" y="1128"/>
                  </a:lnTo>
                  <a:lnTo>
                    <a:pt x="408" y="1128"/>
                  </a:lnTo>
                  <a:lnTo>
                    <a:pt x="384" y="1122"/>
                  </a:lnTo>
                  <a:lnTo>
                    <a:pt x="378" y="1116"/>
                  </a:lnTo>
                  <a:lnTo>
                    <a:pt x="360" y="1110"/>
                  </a:lnTo>
                  <a:lnTo>
                    <a:pt x="342" y="1098"/>
                  </a:lnTo>
                  <a:lnTo>
                    <a:pt x="330" y="1098"/>
                  </a:lnTo>
                  <a:lnTo>
                    <a:pt x="312" y="1086"/>
                  </a:lnTo>
                  <a:lnTo>
                    <a:pt x="294" y="1080"/>
                  </a:lnTo>
                  <a:lnTo>
                    <a:pt x="288" y="1074"/>
                  </a:lnTo>
                  <a:lnTo>
                    <a:pt x="270" y="1062"/>
                  </a:lnTo>
                  <a:lnTo>
                    <a:pt x="258" y="1056"/>
                  </a:lnTo>
                  <a:lnTo>
                    <a:pt x="246" y="1044"/>
                  </a:lnTo>
                  <a:lnTo>
                    <a:pt x="228" y="1032"/>
                  </a:lnTo>
                  <a:lnTo>
                    <a:pt x="222" y="1026"/>
                  </a:lnTo>
                  <a:lnTo>
                    <a:pt x="204" y="1014"/>
                  </a:lnTo>
                  <a:lnTo>
                    <a:pt x="192" y="1002"/>
                  </a:lnTo>
                  <a:lnTo>
                    <a:pt x="180" y="996"/>
                  </a:lnTo>
                  <a:lnTo>
                    <a:pt x="168" y="984"/>
                  </a:lnTo>
                  <a:lnTo>
                    <a:pt x="162" y="972"/>
                  </a:lnTo>
                  <a:lnTo>
                    <a:pt x="144" y="960"/>
                  </a:lnTo>
                  <a:lnTo>
                    <a:pt x="132" y="942"/>
                  </a:lnTo>
                  <a:lnTo>
                    <a:pt x="126" y="936"/>
                  </a:lnTo>
                  <a:lnTo>
                    <a:pt x="114" y="924"/>
                  </a:lnTo>
                  <a:lnTo>
                    <a:pt x="102" y="906"/>
                  </a:lnTo>
                  <a:lnTo>
                    <a:pt x="96" y="894"/>
                  </a:lnTo>
                  <a:lnTo>
                    <a:pt x="84" y="882"/>
                  </a:lnTo>
                  <a:lnTo>
                    <a:pt x="78" y="870"/>
                  </a:lnTo>
                  <a:lnTo>
                    <a:pt x="72" y="852"/>
                  </a:lnTo>
                  <a:lnTo>
                    <a:pt x="60" y="834"/>
                  </a:lnTo>
                  <a:lnTo>
                    <a:pt x="54" y="828"/>
                  </a:lnTo>
                  <a:lnTo>
                    <a:pt x="48" y="810"/>
                  </a:lnTo>
                  <a:lnTo>
                    <a:pt x="42" y="792"/>
                  </a:lnTo>
                  <a:lnTo>
                    <a:pt x="36" y="780"/>
                  </a:lnTo>
                  <a:lnTo>
                    <a:pt x="30" y="762"/>
                  </a:lnTo>
                  <a:lnTo>
                    <a:pt x="24" y="744"/>
                  </a:lnTo>
                  <a:lnTo>
                    <a:pt x="18" y="732"/>
                  </a:lnTo>
                  <a:lnTo>
                    <a:pt x="18" y="714"/>
                  </a:lnTo>
                  <a:lnTo>
                    <a:pt x="12" y="702"/>
                  </a:lnTo>
                  <a:lnTo>
                    <a:pt x="12" y="684"/>
                  </a:lnTo>
                  <a:lnTo>
                    <a:pt x="6" y="666"/>
                  </a:lnTo>
                  <a:lnTo>
                    <a:pt x="6" y="654"/>
                  </a:lnTo>
                  <a:lnTo>
                    <a:pt x="0" y="636"/>
                  </a:lnTo>
                  <a:lnTo>
                    <a:pt x="0" y="612"/>
                  </a:lnTo>
                  <a:lnTo>
                    <a:pt x="0" y="606"/>
                  </a:lnTo>
                  <a:lnTo>
                    <a:pt x="0" y="582"/>
                  </a:lnTo>
                  <a:lnTo>
                    <a:pt x="0" y="576"/>
                  </a:lnTo>
                  <a:lnTo>
                    <a:pt x="0" y="552"/>
                  </a:lnTo>
                  <a:lnTo>
                    <a:pt x="0" y="534"/>
                  </a:lnTo>
                  <a:lnTo>
                    <a:pt x="0" y="522"/>
                  </a:lnTo>
                  <a:lnTo>
                    <a:pt x="0" y="504"/>
                  </a:lnTo>
                  <a:lnTo>
                    <a:pt x="6" y="486"/>
                  </a:lnTo>
                  <a:lnTo>
                    <a:pt x="6" y="474"/>
                  </a:lnTo>
                  <a:lnTo>
                    <a:pt x="12" y="456"/>
                  </a:lnTo>
                  <a:lnTo>
                    <a:pt x="12" y="444"/>
                  </a:lnTo>
                  <a:lnTo>
                    <a:pt x="18" y="426"/>
                  </a:lnTo>
                  <a:lnTo>
                    <a:pt x="24" y="408"/>
                  </a:lnTo>
                  <a:lnTo>
                    <a:pt x="24" y="396"/>
                  </a:lnTo>
                  <a:lnTo>
                    <a:pt x="36" y="378"/>
                  </a:lnTo>
                  <a:lnTo>
                    <a:pt x="42" y="360"/>
                  </a:lnTo>
                  <a:lnTo>
                    <a:pt x="42" y="348"/>
                  </a:lnTo>
                  <a:lnTo>
                    <a:pt x="54" y="330"/>
                  </a:lnTo>
                  <a:lnTo>
                    <a:pt x="54" y="324"/>
                  </a:lnTo>
                  <a:lnTo>
                    <a:pt x="66" y="306"/>
                  </a:lnTo>
                  <a:lnTo>
                    <a:pt x="78" y="288"/>
                  </a:lnTo>
                  <a:lnTo>
                    <a:pt x="78" y="276"/>
                  </a:lnTo>
                  <a:lnTo>
                    <a:pt x="90" y="258"/>
                  </a:lnTo>
                  <a:lnTo>
                    <a:pt x="102" y="246"/>
                  </a:lnTo>
                  <a:lnTo>
                    <a:pt x="108" y="234"/>
                  </a:lnTo>
                  <a:lnTo>
                    <a:pt x="120" y="222"/>
                  </a:lnTo>
                  <a:lnTo>
                    <a:pt x="132" y="204"/>
                  </a:lnTo>
                  <a:lnTo>
                    <a:pt x="138" y="198"/>
                  </a:lnTo>
                  <a:lnTo>
                    <a:pt x="156" y="180"/>
                  </a:lnTo>
                  <a:lnTo>
                    <a:pt x="162" y="174"/>
                  </a:lnTo>
                  <a:lnTo>
                    <a:pt x="174" y="162"/>
                  </a:lnTo>
                  <a:lnTo>
                    <a:pt x="192" y="144"/>
                  </a:lnTo>
                  <a:lnTo>
                    <a:pt x="198" y="138"/>
                  </a:lnTo>
                  <a:lnTo>
                    <a:pt x="210" y="126"/>
                  </a:lnTo>
                  <a:lnTo>
                    <a:pt x="228" y="114"/>
                  </a:lnTo>
                  <a:lnTo>
                    <a:pt x="234" y="108"/>
                  </a:lnTo>
                  <a:lnTo>
                    <a:pt x="252" y="96"/>
                  </a:lnTo>
                  <a:lnTo>
                    <a:pt x="258" y="90"/>
                  </a:lnTo>
                  <a:lnTo>
                    <a:pt x="276" y="78"/>
                  </a:lnTo>
                  <a:lnTo>
                    <a:pt x="294" y="72"/>
                  </a:lnTo>
                  <a:lnTo>
                    <a:pt x="306" y="66"/>
                  </a:lnTo>
                  <a:lnTo>
                    <a:pt x="324" y="54"/>
                  </a:lnTo>
                  <a:lnTo>
                    <a:pt x="342" y="48"/>
                  </a:lnTo>
                  <a:lnTo>
                    <a:pt x="348" y="42"/>
                  </a:lnTo>
                  <a:lnTo>
                    <a:pt x="366" y="36"/>
                  </a:lnTo>
                  <a:lnTo>
                    <a:pt x="378" y="36"/>
                  </a:lnTo>
                  <a:lnTo>
                    <a:pt x="396" y="24"/>
                  </a:lnTo>
                  <a:lnTo>
                    <a:pt x="414" y="18"/>
                  </a:lnTo>
                  <a:lnTo>
                    <a:pt x="426" y="18"/>
                  </a:lnTo>
                  <a:lnTo>
                    <a:pt x="444" y="12"/>
                  </a:lnTo>
                  <a:lnTo>
                    <a:pt x="462" y="12"/>
                  </a:lnTo>
                  <a:lnTo>
                    <a:pt x="474" y="6"/>
                  </a:lnTo>
                  <a:lnTo>
                    <a:pt x="492" y="6"/>
                  </a:lnTo>
                  <a:lnTo>
                    <a:pt x="504" y="0"/>
                  </a:lnTo>
                  <a:lnTo>
                    <a:pt x="522" y="0"/>
                  </a:lnTo>
                  <a:lnTo>
                    <a:pt x="546" y="0"/>
                  </a:lnTo>
                  <a:lnTo>
                    <a:pt x="552" y="0"/>
                  </a:lnTo>
                  <a:lnTo>
                    <a:pt x="576" y="0"/>
                  </a:lnTo>
                  <a:lnTo>
                    <a:pt x="576" y="576"/>
                  </a:lnTo>
                  <a:lnTo>
                    <a:pt x="486" y="1146"/>
                  </a:lnTo>
                  <a:close/>
                </a:path>
              </a:pathLst>
            </a:cu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4118" name="Freeform 1083"/>
            <p:cNvSpPr>
              <a:spLocks/>
            </p:cNvSpPr>
            <p:nvPr/>
          </p:nvSpPr>
          <p:spPr bwMode="auto">
            <a:xfrm>
              <a:off x="4392" y="1566"/>
              <a:ext cx="96" cy="150"/>
            </a:xfrm>
            <a:custGeom>
              <a:avLst/>
              <a:gdLst>
                <a:gd name="T0" fmla="*/ 3456 w 16"/>
                <a:gd name="T1" fmla="*/ 0 h 25"/>
                <a:gd name="T2" fmla="*/ 2160 w 16"/>
                <a:gd name="T3" fmla="*/ 0 h 25"/>
                <a:gd name="T4" fmla="*/ 0 w 16"/>
                <a:gd name="T5" fmla="*/ 5400 h 25"/>
                <a:gd name="T6" fmla="*/ 0 60000 65536"/>
                <a:gd name="T7" fmla="*/ 0 60000 65536"/>
                <a:gd name="T8" fmla="*/ 0 60000 65536"/>
                <a:gd name="T9" fmla="*/ 0 w 16"/>
                <a:gd name="T10" fmla="*/ 0 h 25"/>
                <a:gd name="T11" fmla="*/ 16 w 16"/>
                <a:gd name="T12" fmla="*/ 25 h 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25">
                  <a:moveTo>
                    <a:pt x="16" y="0"/>
                  </a:moveTo>
                  <a:lnTo>
                    <a:pt x="10" y="0"/>
                  </a:lnTo>
                  <a:lnTo>
                    <a:pt x="0" y="2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4119" name="Freeform 1084"/>
            <p:cNvSpPr>
              <a:spLocks/>
            </p:cNvSpPr>
            <p:nvPr/>
          </p:nvSpPr>
          <p:spPr bwMode="auto">
            <a:xfrm>
              <a:off x="4734" y="2058"/>
              <a:ext cx="198" cy="144"/>
            </a:xfrm>
            <a:custGeom>
              <a:avLst/>
              <a:gdLst>
                <a:gd name="T0" fmla="*/ 7128 w 33"/>
                <a:gd name="T1" fmla="*/ 0 h 24"/>
                <a:gd name="T2" fmla="*/ 5832 w 33"/>
                <a:gd name="T3" fmla="*/ 0 h 24"/>
                <a:gd name="T4" fmla="*/ 0 w 33"/>
                <a:gd name="T5" fmla="*/ 5184 h 24"/>
                <a:gd name="T6" fmla="*/ 0 60000 65536"/>
                <a:gd name="T7" fmla="*/ 0 60000 65536"/>
                <a:gd name="T8" fmla="*/ 0 60000 65536"/>
                <a:gd name="T9" fmla="*/ 0 w 33"/>
                <a:gd name="T10" fmla="*/ 0 h 24"/>
                <a:gd name="T11" fmla="*/ 33 w 33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" h="24">
                  <a:moveTo>
                    <a:pt x="33" y="0"/>
                  </a:moveTo>
                  <a:lnTo>
                    <a:pt x="27" y="0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4120" name="Freeform 1085"/>
            <p:cNvSpPr>
              <a:spLocks/>
            </p:cNvSpPr>
            <p:nvPr/>
          </p:nvSpPr>
          <p:spPr bwMode="auto">
            <a:xfrm>
              <a:off x="4638" y="2454"/>
              <a:ext cx="384" cy="114"/>
            </a:xfrm>
            <a:custGeom>
              <a:avLst/>
              <a:gdLst>
                <a:gd name="T0" fmla="*/ 13824 w 64"/>
                <a:gd name="T1" fmla="*/ 0 h 19"/>
                <a:gd name="T2" fmla="*/ 12528 w 64"/>
                <a:gd name="T3" fmla="*/ 0 h 19"/>
                <a:gd name="T4" fmla="*/ 0 w 64"/>
                <a:gd name="T5" fmla="*/ 4104 h 19"/>
                <a:gd name="T6" fmla="*/ 0 60000 65536"/>
                <a:gd name="T7" fmla="*/ 0 60000 65536"/>
                <a:gd name="T8" fmla="*/ 0 60000 65536"/>
                <a:gd name="T9" fmla="*/ 0 w 64"/>
                <a:gd name="T10" fmla="*/ 0 h 19"/>
                <a:gd name="T11" fmla="*/ 64 w 64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4" h="19">
                  <a:moveTo>
                    <a:pt x="64" y="0"/>
                  </a:moveTo>
                  <a:lnTo>
                    <a:pt x="58" y="0"/>
                  </a:lnTo>
                  <a:lnTo>
                    <a:pt x="0" y="1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4121" name="Freeform 1086"/>
            <p:cNvSpPr>
              <a:spLocks/>
            </p:cNvSpPr>
            <p:nvPr/>
          </p:nvSpPr>
          <p:spPr bwMode="auto">
            <a:xfrm>
              <a:off x="4620" y="2592"/>
              <a:ext cx="366" cy="96"/>
            </a:xfrm>
            <a:custGeom>
              <a:avLst/>
              <a:gdLst>
                <a:gd name="T0" fmla="*/ 13176 w 61"/>
                <a:gd name="T1" fmla="*/ 3456 h 16"/>
                <a:gd name="T2" fmla="*/ 11880 w 61"/>
                <a:gd name="T3" fmla="*/ 3456 h 16"/>
                <a:gd name="T4" fmla="*/ 0 w 61"/>
                <a:gd name="T5" fmla="*/ 0 h 16"/>
                <a:gd name="T6" fmla="*/ 0 60000 65536"/>
                <a:gd name="T7" fmla="*/ 0 60000 65536"/>
                <a:gd name="T8" fmla="*/ 0 60000 65536"/>
                <a:gd name="T9" fmla="*/ 0 w 61"/>
                <a:gd name="T10" fmla="*/ 0 h 16"/>
                <a:gd name="T11" fmla="*/ 61 w 61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1" h="16">
                  <a:moveTo>
                    <a:pt x="61" y="16"/>
                  </a:moveTo>
                  <a:lnTo>
                    <a:pt x="55" y="1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4122" name="Freeform 1087"/>
            <p:cNvSpPr>
              <a:spLocks/>
            </p:cNvSpPr>
            <p:nvPr/>
          </p:nvSpPr>
          <p:spPr bwMode="auto">
            <a:xfrm>
              <a:off x="4362" y="2784"/>
              <a:ext cx="132" cy="54"/>
            </a:xfrm>
            <a:custGeom>
              <a:avLst/>
              <a:gdLst>
                <a:gd name="T0" fmla="*/ 4752 w 22"/>
                <a:gd name="T1" fmla="*/ 1944 h 9"/>
                <a:gd name="T2" fmla="*/ 3456 w 22"/>
                <a:gd name="T3" fmla="*/ 1944 h 9"/>
                <a:gd name="T4" fmla="*/ 0 w 22"/>
                <a:gd name="T5" fmla="*/ 0 h 9"/>
                <a:gd name="T6" fmla="*/ 0 60000 65536"/>
                <a:gd name="T7" fmla="*/ 0 60000 65536"/>
                <a:gd name="T8" fmla="*/ 0 60000 65536"/>
                <a:gd name="T9" fmla="*/ 0 w 22"/>
                <a:gd name="T10" fmla="*/ 0 h 9"/>
                <a:gd name="T11" fmla="*/ 22 w 22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9">
                  <a:moveTo>
                    <a:pt x="22" y="9"/>
                  </a:moveTo>
                  <a:lnTo>
                    <a:pt x="16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4123" name="Freeform 1088"/>
            <p:cNvSpPr>
              <a:spLocks/>
            </p:cNvSpPr>
            <p:nvPr/>
          </p:nvSpPr>
          <p:spPr bwMode="auto">
            <a:xfrm>
              <a:off x="3480" y="2184"/>
              <a:ext cx="102" cy="18"/>
            </a:xfrm>
            <a:custGeom>
              <a:avLst/>
              <a:gdLst>
                <a:gd name="T0" fmla="*/ 0 w 17"/>
                <a:gd name="T1" fmla="*/ 0 h 3"/>
                <a:gd name="T2" fmla="*/ 1296 w 17"/>
                <a:gd name="T3" fmla="*/ 0 h 3"/>
                <a:gd name="T4" fmla="*/ 3672 w 17"/>
                <a:gd name="T5" fmla="*/ 648 h 3"/>
                <a:gd name="T6" fmla="*/ 0 60000 65536"/>
                <a:gd name="T7" fmla="*/ 0 60000 65536"/>
                <a:gd name="T8" fmla="*/ 0 60000 65536"/>
                <a:gd name="T9" fmla="*/ 0 w 17"/>
                <a:gd name="T10" fmla="*/ 0 h 3"/>
                <a:gd name="T11" fmla="*/ 17 w 17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3">
                  <a:moveTo>
                    <a:pt x="0" y="0"/>
                  </a:moveTo>
                  <a:lnTo>
                    <a:pt x="6" y="0"/>
                  </a:lnTo>
                  <a:lnTo>
                    <a:pt x="17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srgbClr val="000000"/>
                </a:solidFill>
              </a:endParaRPr>
            </a:p>
          </p:txBody>
        </p:sp>
        <p:sp>
          <p:nvSpPr>
            <p:cNvPr id="4124" name="Rectangle 1089"/>
            <p:cNvSpPr>
              <a:spLocks noChangeArrowheads="1"/>
            </p:cNvSpPr>
            <p:nvPr/>
          </p:nvSpPr>
          <p:spPr bwMode="auto">
            <a:xfrm>
              <a:off x="4512" y="2718"/>
              <a:ext cx="40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cs-CZ" altLang="cs-CZ" sz="1200" b="1" smtClean="0">
                  <a:solidFill>
                    <a:srgbClr val="000000"/>
                  </a:solidFill>
                </a:rPr>
                <a:t>rybářství</a:t>
              </a:r>
              <a:endParaRPr lang="cs-CZ" altLang="cs-CZ" sz="1800" smtClean="0">
                <a:solidFill>
                  <a:srgbClr val="000000"/>
                </a:solidFill>
              </a:endParaRPr>
            </a:p>
          </p:txBody>
        </p:sp>
        <p:sp>
          <p:nvSpPr>
            <p:cNvPr id="4125" name="Rectangle 1090"/>
            <p:cNvSpPr>
              <a:spLocks noChangeArrowheads="1"/>
            </p:cNvSpPr>
            <p:nvPr/>
          </p:nvSpPr>
          <p:spPr bwMode="auto">
            <a:xfrm>
              <a:off x="4614" y="2844"/>
              <a:ext cx="19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cs-CZ" altLang="cs-CZ" sz="1200" b="1" smtClean="0">
                  <a:solidFill>
                    <a:srgbClr val="000000"/>
                  </a:solidFill>
                </a:rPr>
                <a:t>16%</a:t>
              </a:r>
              <a:endParaRPr lang="cs-CZ" altLang="cs-CZ" sz="1800" smtClean="0">
                <a:solidFill>
                  <a:srgbClr val="000000"/>
                </a:solidFill>
              </a:endParaRPr>
            </a:p>
          </p:txBody>
        </p:sp>
        <p:sp>
          <p:nvSpPr>
            <p:cNvPr id="4126" name="Rectangle 1091"/>
            <p:cNvSpPr>
              <a:spLocks noChangeArrowheads="1"/>
            </p:cNvSpPr>
            <p:nvPr/>
          </p:nvSpPr>
          <p:spPr bwMode="auto">
            <a:xfrm>
              <a:off x="3090" y="2004"/>
              <a:ext cx="40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cs-CZ" altLang="cs-CZ" sz="1200" b="1" smtClean="0">
                  <a:solidFill>
                    <a:srgbClr val="000000"/>
                  </a:solidFill>
                </a:rPr>
                <a:t>odpadní </a:t>
              </a:r>
              <a:endParaRPr lang="cs-CZ" altLang="cs-CZ" sz="1800" smtClean="0">
                <a:solidFill>
                  <a:srgbClr val="000000"/>
                </a:solidFill>
              </a:endParaRPr>
            </a:p>
          </p:txBody>
        </p:sp>
        <p:sp>
          <p:nvSpPr>
            <p:cNvPr id="4127" name="Rectangle 1092"/>
            <p:cNvSpPr>
              <a:spLocks noChangeArrowheads="1"/>
            </p:cNvSpPr>
            <p:nvPr/>
          </p:nvSpPr>
          <p:spPr bwMode="auto">
            <a:xfrm>
              <a:off x="3168" y="2130"/>
              <a:ext cx="22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cs-CZ" altLang="cs-CZ" sz="1200" b="1" smtClean="0">
                  <a:solidFill>
                    <a:srgbClr val="000000"/>
                  </a:solidFill>
                </a:rPr>
                <a:t>vody</a:t>
              </a:r>
              <a:endParaRPr lang="cs-CZ" altLang="cs-CZ" sz="1800" smtClean="0">
                <a:solidFill>
                  <a:srgbClr val="000000"/>
                </a:solidFill>
              </a:endParaRPr>
            </a:p>
          </p:txBody>
        </p:sp>
        <p:sp>
          <p:nvSpPr>
            <p:cNvPr id="4128" name="Rectangle 1093"/>
            <p:cNvSpPr>
              <a:spLocks noChangeArrowheads="1"/>
            </p:cNvSpPr>
            <p:nvPr/>
          </p:nvSpPr>
          <p:spPr bwMode="auto">
            <a:xfrm>
              <a:off x="3180" y="2256"/>
              <a:ext cx="19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cs-CZ" altLang="cs-CZ" sz="1200" b="1" smtClean="0">
                  <a:solidFill>
                    <a:srgbClr val="000000"/>
                  </a:solidFill>
                </a:rPr>
                <a:t>49%</a:t>
              </a:r>
              <a:endParaRPr lang="cs-CZ" altLang="cs-CZ" sz="1800" smtClean="0">
                <a:solidFill>
                  <a:srgbClr val="000000"/>
                </a:solidFill>
              </a:endParaRPr>
            </a:p>
          </p:txBody>
        </p:sp>
        <p:sp>
          <p:nvSpPr>
            <p:cNvPr id="4129" name="Rectangle 1094"/>
            <p:cNvSpPr>
              <a:spLocks noChangeArrowheads="1"/>
            </p:cNvSpPr>
            <p:nvPr/>
          </p:nvSpPr>
          <p:spPr bwMode="auto">
            <a:xfrm>
              <a:off x="5040" y="2334"/>
              <a:ext cx="60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cs-CZ" altLang="cs-CZ" sz="1200" b="1" smtClean="0">
                  <a:solidFill>
                    <a:srgbClr val="000000"/>
                  </a:solidFill>
                </a:rPr>
                <a:t>atm.depozice</a:t>
              </a:r>
              <a:endParaRPr lang="cs-CZ" altLang="cs-CZ" sz="1800" smtClean="0">
                <a:solidFill>
                  <a:srgbClr val="000000"/>
                </a:solidFill>
              </a:endParaRPr>
            </a:p>
          </p:txBody>
        </p:sp>
        <p:sp>
          <p:nvSpPr>
            <p:cNvPr id="4130" name="Rectangle 1095"/>
            <p:cNvSpPr>
              <a:spLocks noChangeArrowheads="1"/>
            </p:cNvSpPr>
            <p:nvPr/>
          </p:nvSpPr>
          <p:spPr bwMode="auto">
            <a:xfrm>
              <a:off x="5232" y="2460"/>
              <a:ext cx="21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cs-CZ" altLang="cs-CZ" sz="1200" b="1" smtClean="0">
                  <a:solidFill>
                    <a:srgbClr val="000000"/>
                  </a:solidFill>
                </a:rPr>
                <a:t>0,3%</a:t>
              </a:r>
              <a:endParaRPr lang="cs-CZ" altLang="cs-CZ" sz="1800" smtClean="0">
                <a:solidFill>
                  <a:srgbClr val="000000"/>
                </a:solidFill>
              </a:endParaRPr>
            </a:p>
          </p:txBody>
        </p:sp>
        <p:sp>
          <p:nvSpPr>
            <p:cNvPr id="4131" name="Rectangle 1096"/>
            <p:cNvSpPr>
              <a:spLocks noChangeArrowheads="1"/>
            </p:cNvSpPr>
            <p:nvPr/>
          </p:nvSpPr>
          <p:spPr bwMode="auto">
            <a:xfrm>
              <a:off x="5004" y="2568"/>
              <a:ext cx="21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cs-CZ" altLang="cs-CZ" sz="1200" b="1" smtClean="0">
                  <a:solidFill>
                    <a:srgbClr val="000000"/>
                  </a:solidFill>
                </a:rPr>
                <a:t>sídla</a:t>
              </a:r>
              <a:endParaRPr lang="cs-CZ" altLang="cs-CZ" sz="1800" smtClean="0">
                <a:solidFill>
                  <a:srgbClr val="000000"/>
                </a:solidFill>
              </a:endParaRPr>
            </a:p>
          </p:txBody>
        </p:sp>
        <p:sp>
          <p:nvSpPr>
            <p:cNvPr id="4132" name="Rectangle 1097"/>
            <p:cNvSpPr>
              <a:spLocks noChangeArrowheads="1"/>
            </p:cNvSpPr>
            <p:nvPr/>
          </p:nvSpPr>
          <p:spPr bwMode="auto">
            <a:xfrm>
              <a:off x="5040" y="2694"/>
              <a:ext cx="13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cs-CZ" altLang="cs-CZ" sz="1200" b="1" smtClean="0">
                  <a:solidFill>
                    <a:srgbClr val="000000"/>
                  </a:solidFill>
                </a:rPr>
                <a:t>1%</a:t>
              </a:r>
              <a:endParaRPr lang="cs-CZ" altLang="cs-CZ" sz="1800" smtClean="0">
                <a:solidFill>
                  <a:srgbClr val="000000"/>
                </a:solidFill>
              </a:endParaRPr>
            </a:p>
          </p:txBody>
        </p:sp>
        <p:sp>
          <p:nvSpPr>
            <p:cNvPr id="4133" name="Rectangle 1098"/>
            <p:cNvSpPr>
              <a:spLocks noChangeArrowheads="1"/>
            </p:cNvSpPr>
            <p:nvPr/>
          </p:nvSpPr>
          <p:spPr bwMode="auto">
            <a:xfrm>
              <a:off x="4590" y="1386"/>
              <a:ext cx="39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cs-CZ" altLang="cs-CZ" sz="1200" b="1" smtClean="0">
                  <a:solidFill>
                    <a:srgbClr val="000000"/>
                  </a:solidFill>
                </a:rPr>
                <a:t>přírodní </a:t>
              </a:r>
              <a:endParaRPr lang="cs-CZ" altLang="cs-CZ" sz="1800" smtClean="0">
                <a:solidFill>
                  <a:srgbClr val="000000"/>
                </a:solidFill>
              </a:endParaRPr>
            </a:p>
          </p:txBody>
        </p:sp>
        <p:sp>
          <p:nvSpPr>
            <p:cNvPr id="4134" name="Rectangle 1099"/>
            <p:cNvSpPr>
              <a:spLocks noChangeArrowheads="1"/>
            </p:cNvSpPr>
            <p:nvPr/>
          </p:nvSpPr>
          <p:spPr bwMode="auto">
            <a:xfrm>
              <a:off x="4506" y="1512"/>
              <a:ext cx="52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cs-CZ" altLang="cs-CZ" sz="1200" b="1" smtClean="0">
                  <a:solidFill>
                    <a:srgbClr val="000000"/>
                  </a:solidFill>
                </a:rPr>
                <a:t>pozadí (les)</a:t>
              </a:r>
              <a:endParaRPr lang="cs-CZ" altLang="cs-CZ" sz="1800" smtClean="0">
                <a:solidFill>
                  <a:srgbClr val="000000"/>
                </a:solidFill>
              </a:endParaRPr>
            </a:p>
          </p:txBody>
        </p:sp>
        <p:sp>
          <p:nvSpPr>
            <p:cNvPr id="4135" name="Rectangle 1100"/>
            <p:cNvSpPr>
              <a:spLocks noChangeArrowheads="1"/>
            </p:cNvSpPr>
            <p:nvPr/>
          </p:nvSpPr>
          <p:spPr bwMode="auto">
            <a:xfrm>
              <a:off x="4668" y="1638"/>
              <a:ext cx="19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cs-CZ" altLang="cs-CZ" sz="1200" b="1" smtClean="0">
                  <a:solidFill>
                    <a:srgbClr val="000000"/>
                  </a:solidFill>
                </a:rPr>
                <a:t>13%</a:t>
              </a:r>
              <a:endParaRPr lang="cs-CZ" altLang="cs-CZ" sz="1800" smtClean="0">
                <a:solidFill>
                  <a:srgbClr val="000000"/>
                </a:solidFill>
              </a:endParaRPr>
            </a:p>
          </p:txBody>
        </p:sp>
        <p:sp>
          <p:nvSpPr>
            <p:cNvPr id="4136" name="Rectangle 1101"/>
            <p:cNvSpPr>
              <a:spLocks noChangeArrowheads="1"/>
            </p:cNvSpPr>
            <p:nvPr/>
          </p:nvSpPr>
          <p:spPr bwMode="auto">
            <a:xfrm>
              <a:off x="4950" y="1938"/>
              <a:ext cx="54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cs-CZ" altLang="cs-CZ" sz="1200" b="1" smtClean="0">
                  <a:solidFill>
                    <a:srgbClr val="000000"/>
                  </a:solidFill>
                </a:rPr>
                <a:t>zemědělství</a:t>
              </a:r>
              <a:endParaRPr lang="cs-CZ" altLang="cs-CZ" sz="1800" smtClean="0">
                <a:solidFill>
                  <a:srgbClr val="000000"/>
                </a:solidFill>
              </a:endParaRPr>
            </a:p>
          </p:txBody>
        </p:sp>
        <p:sp>
          <p:nvSpPr>
            <p:cNvPr id="4137" name="Rectangle 1102"/>
            <p:cNvSpPr>
              <a:spLocks noChangeArrowheads="1"/>
            </p:cNvSpPr>
            <p:nvPr/>
          </p:nvSpPr>
          <p:spPr bwMode="auto">
            <a:xfrm>
              <a:off x="5124" y="2064"/>
              <a:ext cx="19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cs-CZ" altLang="cs-CZ" sz="1200" b="1" smtClean="0">
                  <a:solidFill>
                    <a:srgbClr val="000000"/>
                  </a:solidFill>
                </a:rPr>
                <a:t>21%</a:t>
              </a:r>
              <a:endParaRPr lang="cs-CZ" altLang="cs-CZ" sz="18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106" name="AutoShape 2"/>
          <p:cNvSpPr>
            <a:spLocks noChangeAspect="1" noChangeArrowheads="1"/>
          </p:cNvSpPr>
          <p:nvPr/>
        </p:nvSpPr>
        <p:spPr bwMode="auto">
          <a:xfrm>
            <a:off x="4038600" y="2047875"/>
            <a:ext cx="531495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43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63000"/>
            </a:scheme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 smtClean="0"/>
              <a:t>Potenciální zájmy v území</a:t>
            </a:r>
          </a:p>
        </p:txBody>
      </p:sp>
      <p:sp>
        <p:nvSpPr>
          <p:cNvPr id="6148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 b="1" smtClean="0"/>
              <a:t>H</a:t>
            </a:r>
            <a:r>
              <a:rPr lang="en-GB" altLang="cs-CZ" sz="1800" b="1" smtClean="0"/>
              <a:t>lavní zájmy v území</a:t>
            </a:r>
            <a:r>
              <a:rPr lang="cs-CZ" altLang="cs-CZ" sz="1800" b="1" smtClean="0"/>
              <a:t> v hlediska P: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800" b="1" smtClean="0"/>
          </a:p>
          <a:p>
            <a:pPr eaLnBrk="1" hangingPunct="1">
              <a:lnSpc>
                <a:spcPct val="80000"/>
              </a:lnSpc>
            </a:pPr>
            <a:r>
              <a:rPr lang="en-GB" altLang="cs-CZ" sz="1800" b="1" smtClean="0"/>
              <a:t>Obce</a:t>
            </a:r>
            <a:endParaRPr lang="cs-CZ" altLang="cs-CZ" sz="1800" b="1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1800" b="1" smtClean="0"/>
              <a:t>Z</a:t>
            </a:r>
            <a:r>
              <a:rPr lang="en-GB" altLang="cs-CZ" sz="1800" b="1" smtClean="0"/>
              <a:t>emědělci</a:t>
            </a:r>
            <a:endParaRPr lang="cs-CZ" altLang="cs-CZ" sz="1800" b="1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1800" b="1" smtClean="0"/>
              <a:t>R</a:t>
            </a:r>
            <a:r>
              <a:rPr lang="en-GB" altLang="cs-CZ" sz="1800" b="1" smtClean="0"/>
              <a:t>ybáři</a:t>
            </a:r>
            <a:endParaRPr lang="cs-CZ" altLang="cs-CZ" sz="18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8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 b="1" smtClean="0"/>
              <a:t>D</a:t>
            </a:r>
            <a:r>
              <a:rPr lang="en-GB" altLang="cs-CZ" sz="1800" b="1" smtClean="0"/>
              <a:t>alší zájmy v území</a:t>
            </a:r>
            <a:r>
              <a:rPr lang="cs-CZ" altLang="cs-CZ" sz="1800" b="1" smtClean="0"/>
              <a:t>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800" b="1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1800" b="1" smtClean="0"/>
              <a:t>R</a:t>
            </a:r>
            <a:r>
              <a:rPr lang="en-GB" altLang="cs-CZ" sz="1800" b="1" smtClean="0"/>
              <a:t>ekreace</a:t>
            </a:r>
            <a:endParaRPr lang="cs-CZ" altLang="cs-CZ" sz="1800" b="1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1800" b="1" smtClean="0"/>
              <a:t>O</a:t>
            </a:r>
            <a:r>
              <a:rPr lang="en-GB" altLang="cs-CZ" sz="1800" b="1" smtClean="0"/>
              <a:t>chrana</a:t>
            </a:r>
            <a:endParaRPr lang="cs-CZ" altLang="cs-CZ" sz="1800" b="1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1800" b="1" smtClean="0"/>
              <a:t>V</a:t>
            </a:r>
            <a:r>
              <a:rPr lang="en-GB" altLang="cs-CZ" sz="1800" b="1" smtClean="0"/>
              <a:t>ěda</a:t>
            </a:r>
            <a:endParaRPr lang="cs-CZ" altLang="cs-CZ" sz="1800" b="1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1800" b="1" smtClean="0"/>
              <a:t>…..</a:t>
            </a:r>
            <a:r>
              <a:rPr lang="en-GB" altLang="cs-CZ" sz="1800" b="1" smtClean="0"/>
              <a:t/>
            </a:r>
            <a:br>
              <a:rPr lang="en-GB" altLang="cs-CZ" sz="1800" b="1" smtClean="0"/>
            </a:br>
            <a:r>
              <a:rPr lang="en-GB" altLang="cs-CZ" sz="1800" b="1" smtClean="0"/>
              <a:t/>
            </a:r>
            <a:br>
              <a:rPr lang="en-GB" altLang="cs-CZ" sz="1800" b="1" smtClean="0"/>
            </a:br>
            <a:endParaRPr lang="cs-CZ" altLang="cs-CZ" sz="1800" b="1" smtClean="0"/>
          </a:p>
        </p:txBody>
      </p:sp>
      <p:sp>
        <p:nvSpPr>
          <p:cNvPr id="6149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628775"/>
            <a:ext cx="4038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1800" b="1" dirty="0" smtClean="0"/>
              <a:t>C</a:t>
            </a:r>
            <a:r>
              <a:rPr lang="en-GB" altLang="cs-CZ" sz="1800" b="1" dirty="0" smtClean="0"/>
              <a:t>o by se </a:t>
            </a:r>
            <a:r>
              <a:rPr lang="en-GB" altLang="cs-CZ" sz="1800" b="1" dirty="0" err="1" smtClean="0"/>
              <a:t>stalo</a:t>
            </a:r>
            <a:r>
              <a:rPr lang="en-GB" altLang="cs-CZ" sz="1800" b="1" dirty="0" smtClean="0"/>
              <a:t>, </a:t>
            </a:r>
            <a:r>
              <a:rPr lang="en-GB" altLang="cs-CZ" sz="1800" b="1" dirty="0" err="1" smtClean="0"/>
              <a:t>kdyby</a:t>
            </a:r>
            <a:r>
              <a:rPr lang="en-GB" altLang="cs-CZ" sz="1800" b="1" dirty="0" smtClean="0"/>
              <a:t> se </a:t>
            </a:r>
            <a:r>
              <a:rPr lang="en-GB" altLang="cs-CZ" sz="1800" b="1" dirty="0" err="1" smtClean="0"/>
              <a:t>absolutizovaly</a:t>
            </a:r>
            <a:r>
              <a:rPr lang="en-GB" altLang="cs-CZ" sz="1800" b="1" dirty="0" smtClean="0"/>
              <a:t> </a:t>
            </a:r>
            <a:r>
              <a:rPr lang="en-GB" altLang="cs-CZ" sz="1800" b="1" dirty="0" err="1" smtClean="0"/>
              <a:t>jednotlivé</a:t>
            </a:r>
            <a:r>
              <a:rPr lang="en-GB" altLang="cs-CZ" sz="1800" b="1" dirty="0" smtClean="0"/>
              <a:t> </a:t>
            </a:r>
            <a:r>
              <a:rPr lang="en-GB" altLang="cs-CZ" sz="1800" b="1" dirty="0" err="1" smtClean="0"/>
              <a:t>zájmy</a:t>
            </a:r>
            <a:r>
              <a:rPr lang="en-GB" altLang="cs-CZ" sz="1800" b="1" dirty="0" smtClean="0"/>
              <a:t>...</a:t>
            </a:r>
            <a:endParaRPr lang="cs-CZ" altLang="cs-CZ" sz="18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800" b="1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1800" b="1" dirty="0" smtClean="0"/>
              <a:t>N</a:t>
            </a:r>
            <a:r>
              <a:rPr lang="en-GB" altLang="cs-CZ" sz="1800" b="1" dirty="0" err="1" smtClean="0"/>
              <a:t>aše</a:t>
            </a:r>
            <a:r>
              <a:rPr lang="en-GB" altLang="cs-CZ" sz="1800" b="1" dirty="0" smtClean="0"/>
              <a:t> role</a:t>
            </a:r>
            <a:r>
              <a:rPr lang="cs-CZ" altLang="cs-CZ" sz="1800" b="1" dirty="0" smtClean="0"/>
              <a:t> </a:t>
            </a:r>
            <a:r>
              <a:rPr lang="en-GB" altLang="cs-CZ" sz="1800" b="1" dirty="0" err="1" smtClean="0"/>
              <a:t>není</a:t>
            </a:r>
            <a:r>
              <a:rPr lang="en-GB" altLang="cs-CZ" sz="1800" b="1" dirty="0" smtClean="0"/>
              <a:t> </a:t>
            </a:r>
            <a:r>
              <a:rPr lang="en-GB" altLang="cs-CZ" sz="1800" b="1" dirty="0" err="1" smtClean="0"/>
              <a:t>dělat</a:t>
            </a:r>
            <a:r>
              <a:rPr lang="en-GB" altLang="cs-CZ" sz="1800" b="1" dirty="0" smtClean="0"/>
              <a:t> </a:t>
            </a:r>
            <a:r>
              <a:rPr lang="en-GB" altLang="cs-CZ" sz="1800" b="1" dirty="0" err="1" smtClean="0"/>
              <a:t>rozhodčího</a:t>
            </a:r>
            <a:r>
              <a:rPr lang="en-GB" altLang="cs-CZ" sz="1800" b="1" dirty="0" smtClean="0"/>
              <a:t> </a:t>
            </a:r>
            <a:r>
              <a:rPr lang="en-GB" altLang="cs-CZ" sz="1800" b="1" dirty="0" err="1" smtClean="0"/>
              <a:t>mezi</a:t>
            </a:r>
            <a:r>
              <a:rPr lang="en-GB" altLang="cs-CZ" sz="1800" b="1" dirty="0" smtClean="0"/>
              <a:t> </a:t>
            </a:r>
            <a:r>
              <a:rPr lang="en-GB" altLang="cs-CZ" sz="1800" b="1" dirty="0" err="1" smtClean="0"/>
              <a:t>zájmy</a:t>
            </a:r>
            <a:r>
              <a:rPr lang="en-GB" altLang="cs-CZ" sz="1800" b="1" dirty="0" smtClean="0"/>
              <a:t> v </a:t>
            </a:r>
            <a:r>
              <a:rPr lang="en-GB" altLang="cs-CZ" sz="1800" b="1" dirty="0" err="1" smtClean="0"/>
              <a:t>území</a:t>
            </a:r>
            <a:r>
              <a:rPr lang="en-GB" altLang="cs-CZ" sz="1800" b="1" dirty="0" smtClean="0"/>
              <a:t>, </a:t>
            </a:r>
            <a:r>
              <a:rPr lang="en-GB" altLang="cs-CZ" sz="1800" b="1" dirty="0" err="1" smtClean="0"/>
              <a:t>ani</a:t>
            </a:r>
            <a:r>
              <a:rPr lang="en-GB" altLang="cs-CZ" sz="1800" b="1" dirty="0" smtClean="0"/>
              <a:t> je </a:t>
            </a:r>
            <a:r>
              <a:rPr lang="en-GB" altLang="cs-CZ" sz="1800" b="1" dirty="0" err="1" smtClean="0"/>
              <a:t>dávat</a:t>
            </a:r>
            <a:r>
              <a:rPr lang="en-GB" altLang="cs-CZ" sz="1800" b="1" dirty="0" smtClean="0"/>
              <a:t> do </a:t>
            </a:r>
            <a:r>
              <a:rPr lang="en-GB" altLang="cs-CZ" sz="1800" b="1" dirty="0" err="1" smtClean="0"/>
              <a:t>rovnováhy</a:t>
            </a:r>
            <a:r>
              <a:rPr lang="en-GB" altLang="cs-CZ" sz="1800" b="1" dirty="0" smtClean="0"/>
              <a:t>, </a:t>
            </a:r>
            <a:r>
              <a:rPr lang="en-GB" altLang="cs-CZ" sz="1800" b="1" dirty="0" err="1" smtClean="0"/>
              <a:t>nalézat</a:t>
            </a:r>
            <a:r>
              <a:rPr lang="en-GB" altLang="cs-CZ" sz="1800" b="1" dirty="0" smtClean="0"/>
              <a:t> </a:t>
            </a:r>
            <a:r>
              <a:rPr lang="en-GB" altLang="cs-CZ" sz="1800" b="1" dirty="0" err="1" smtClean="0"/>
              <a:t>harmonii</a:t>
            </a:r>
            <a:r>
              <a:rPr lang="en-GB" altLang="cs-CZ" sz="1800" b="1" dirty="0" smtClean="0"/>
              <a:t>.</a:t>
            </a:r>
            <a:endParaRPr lang="cs-CZ" altLang="cs-CZ" sz="1800" b="1" dirty="0" smtClean="0"/>
          </a:p>
          <a:p>
            <a:pPr eaLnBrk="1" hangingPunct="1">
              <a:lnSpc>
                <a:spcPct val="80000"/>
              </a:lnSpc>
            </a:pPr>
            <a:r>
              <a:rPr lang="en-GB" altLang="cs-CZ" sz="1800" b="1" dirty="0" smtClean="0"/>
              <a:t/>
            </a:r>
            <a:br>
              <a:rPr lang="en-GB" altLang="cs-CZ" sz="1800" b="1" dirty="0" smtClean="0"/>
            </a:br>
            <a:r>
              <a:rPr lang="en-GB" altLang="cs-CZ" sz="1800" b="1" dirty="0" err="1" smtClean="0">
                <a:solidFill>
                  <a:srgbClr val="FF0000"/>
                </a:solidFill>
              </a:rPr>
              <a:t>Tím</a:t>
            </a:r>
            <a:r>
              <a:rPr lang="en-GB" altLang="cs-CZ" sz="1800" b="1" dirty="0" smtClean="0">
                <a:solidFill>
                  <a:srgbClr val="FF0000"/>
                </a:solidFill>
              </a:rPr>
              <a:t> </a:t>
            </a:r>
            <a:r>
              <a:rPr lang="en-GB" altLang="cs-CZ" sz="1800" b="1" dirty="0" err="1" smtClean="0">
                <a:solidFill>
                  <a:srgbClr val="FF0000"/>
                </a:solidFill>
              </a:rPr>
              <a:t>kdo</a:t>
            </a:r>
            <a:r>
              <a:rPr lang="en-GB" altLang="cs-CZ" sz="1800" b="1" dirty="0" smtClean="0">
                <a:solidFill>
                  <a:srgbClr val="FF0000"/>
                </a:solidFill>
              </a:rPr>
              <a:t> je </a:t>
            </a:r>
            <a:r>
              <a:rPr lang="en-GB" altLang="cs-CZ" sz="1800" b="1" dirty="0" err="1" smtClean="0">
                <a:solidFill>
                  <a:srgbClr val="FF0000"/>
                </a:solidFill>
              </a:rPr>
              <a:t>upřednostněn</a:t>
            </a:r>
            <a:r>
              <a:rPr lang="en-GB" altLang="cs-CZ" sz="1800" b="1" dirty="0" smtClean="0">
                <a:solidFill>
                  <a:srgbClr val="FF0000"/>
                </a:solidFill>
              </a:rPr>
              <a:t> je </a:t>
            </a:r>
            <a:r>
              <a:rPr lang="en-GB" altLang="cs-CZ" sz="1800" b="1" dirty="0" err="1" smtClean="0">
                <a:solidFill>
                  <a:srgbClr val="FF0000"/>
                </a:solidFill>
              </a:rPr>
              <a:t>voda</a:t>
            </a:r>
            <a:r>
              <a:rPr lang="en-GB" altLang="cs-CZ" sz="1800" b="1" dirty="0" smtClean="0">
                <a:solidFill>
                  <a:srgbClr val="FF0000"/>
                </a:solidFill>
              </a:rPr>
              <a:t>.</a:t>
            </a:r>
            <a:br>
              <a:rPr lang="en-GB" altLang="cs-CZ" sz="1800" b="1" dirty="0" smtClean="0">
                <a:solidFill>
                  <a:srgbClr val="FF0000"/>
                </a:solidFill>
              </a:rPr>
            </a:br>
            <a:endParaRPr lang="cs-CZ" altLang="cs-CZ" sz="18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cs-CZ" sz="1800" b="1" dirty="0" smtClean="0">
                <a:solidFill>
                  <a:srgbClr val="FF0000"/>
                </a:solidFill>
              </a:rPr>
              <a:t>To </a:t>
            </a:r>
            <a:r>
              <a:rPr lang="en-GB" altLang="cs-CZ" sz="1800" b="1" dirty="0" err="1" smtClean="0">
                <a:solidFill>
                  <a:srgbClr val="FF0000"/>
                </a:solidFill>
              </a:rPr>
              <a:t>bude</a:t>
            </a:r>
            <a:r>
              <a:rPr lang="en-GB" altLang="cs-CZ" sz="1800" b="1" dirty="0" smtClean="0">
                <a:solidFill>
                  <a:srgbClr val="FF0000"/>
                </a:solidFill>
              </a:rPr>
              <a:t> </a:t>
            </a:r>
            <a:r>
              <a:rPr lang="en-GB" altLang="cs-CZ" sz="1800" b="1" dirty="0" err="1" smtClean="0">
                <a:solidFill>
                  <a:srgbClr val="FF0000"/>
                </a:solidFill>
              </a:rPr>
              <a:t>výhra</a:t>
            </a:r>
            <a:r>
              <a:rPr lang="en-GB" altLang="cs-CZ" sz="1800" b="1" dirty="0" smtClean="0">
                <a:solidFill>
                  <a:srgbClr val="FF0000"/>
                </a:solidFill>
              </a:rPr>
              <a:t> pro </a:t>
            </a:r>
            <a:r>
              <a:rPr lang="en-GB" altLang="cs-CZ" sz="1800" b="1" dirty="0" err="1" smtClean="0">
                <a:solidFill>
                  <a:srgbClr val="FF0000"/>
                </a:solidFill>
              </a:rPr>
              <a:t>všechny</a:t>
            </a:r>
            <a:r>
              <a:rPr lang="en-GB" altLang="cs-CZ" sz="1800" b="1" dirty="0" smtClean="0">
                <a:solidFill>
                  <a:srgbClr val="FF0000"/>
                </a:solidFill>
              </a:rPr>
              <a:t>...</a:t>
            </a:r>
            <a:br>
              <a:rPr lang="en-GB" altLang="cs-CZ" sz="1800" b="1" dirty="0" smtClean="0">
                <a:solidFill>
                  <a:srgbClr val="FF0000"/>
                </a:solidFill>
              </a:rPr>
            </a:br>
            <a:endParaRPr lang="cs-CZ" altLang="cs-CZ" sz="18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cs-CZ" sz="1800" b="1" dirty="0" smtClean="0">
                <a:solidFill>
                  <a:srgbClr val="FF0000"/>
                </a:solidFill>
              </a:rPr>
              <a:t>Je </a:t>
            </a:r>
            <a:r>
              <a:rPr lang="en-GB" altLang="cs-CZ" sz="1800" b="1" dirty="0" err="1" smtClean="0">
                <a:solidFill>
                  <a:srgbClr val="FF0000"/>
                </a:solidFill>
              </a:rPr>
              <a:t>zdrojem</a:t>
            </a:r>
            <a:r>
              <a:rPr lang="en-GB" altLang="cs-CZ" sz="1800" b="1" dirty="0" smtClean="0">
                <a:solidFill>
                  <a:srgbClr val="FF0000"/>
                </a:solidFill>
              </a:rPr>
              <a:t> a </a:t>
            </a:r>
            <a:r>
              <a:rPr lang="cs-CZ" altLang="cs-CZ" sz="1800" b="1" dirty="0" smtClean="0">
                <a:solidFill>
                  <a:srgbClr val="FF0000"/>
                </a:solidFill>
              </a:rPr>
              <a:t>zároveň limitním faktorem </a:t>
            </a:r>
            <a:r>
              <a:rPr lang="en-GB" altLang="cs-CZ" sz="1800" b="1" dirty="0" smtClean="0">
                <a:solidFill>
                  <a:srgbClr val="FF0000"/>
                </a:solidFill>
              </a:rPr>
              <a:t> pro </a:t>
            </a:r>
            <a:r>
              <a:rPr lang="en-GB" altLang="cs-CZ" sz="1800" b="1" dirty="0" err="1" smtClean="0">
                <a:solidFill>
                  <a:srgbClr val="FF0000"/>
                </a:solidFill>
              </a:rPr>
              <a:t>všechny</a:t>
            </a:r>
            <a:r>
              <a:rPr lang="en-GB" altLang="cs-CZ" sz="1800" b="1" dirty="0" smtClean="0">
                <a:solidFill>
                  <a:srgbClr val="FF0000"/>
                </a:solidFill>
              </a:rPr>
              <a:t> </a:t>
            </a:r>
            <a:r>
              <a:rPr lang="en-GB" altLang="cs-CZ" sz="1800" b="1" dirty="0" err="1" smtClean="0">
                <a:solidFill>
                  <a:srgbClr val="FF0000"/>
                </a:solidFill>
              </a:rPr>
              <a:t>zájmy</a:t>
            </a:r>
            <a:r>
              <a:rPr lang="en-GB" altLang="cs-CZ" sz="1800" b="1" dirty="0" smtClean="0">
                <a:solidFill>
                  <a:srgbClr val="FF0000"/>
                </a:solidFill>
              </a:rPr>
              <a:t> v </a:t>
            </a:r>
            <a:r>
              <a:rPr lang="en-GB" altLang="cs-CZ" sz="1800" b="1" dirty="0" err="1" smtClean="0">
                <a:solidFill>
                  <a:srgbClr val="FF0000"/>
                </a:solidFill>
              </a:rPr>
              <a:t>území</a:t>
            </a:r>
            <a:r>
              <a:rPr lang="en-GB" altLang="cs-CZ" sz="1800" b="1" dirty="0" smtClean="0">
                <a:solidFill>
                  <a:srgbClr val="FF0000"/>
                </a:solidFill>
              </a:rPr>
              <a:t>...</a:t>
            </a:r>
            <a:br>
              <a:rPr lang="en-GB" altLang="cs-CZ" sz="1800" b="1" dirty="0" smtClean="0">
                <a:solidFill>
                  <a:srgbClr val="FF0000"/>
                </a:solidFill>
              </a:rPr>
            </a:br>
            <a:r>
              <a:rPr lang="en-GB" altLang="cs-CZ" sz="1800" b="1" dirty="0" smtClean="0">
                <a:solidFill>
                  <a:srgbClr val="FF0000"/>
                </a:solidFill>
              </a:rPr>
              <a:t/>
            </a:r>
            <a:br>
              <a:rPr lang="en-GB" altLang="cs-CZ" sz="1800" b="1" dirty="0" smtClean="0">
                <a:solidFill>
                  <a:srgbClr val="FF0000"/>
                </a:solidFill>
              </a:rPr>
            </a:br>
            <a:endParaRPr lang="cs-CZ" altLang="cs-CZ" sz="1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23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1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Iniciační odpovědi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Představitel JČ kraje</a:t>
            </a:r>
          </a:p>
          <a:p>
            <a:pPr marL="0" indent="0">
              <a:buNone/>
            </a:pPr>
            <a:r>
              <a:rPr lang="cs-CZ" dirty="0" smtClean="0"/>
              <a:t>Zastupitelstva, iniciativy atd.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ČRO Radiožurnál</a:t>
            </a:r>
          </a:p>
          <a:p>
            <a:pPr marL="0" indent="0">
              <a:buNone/>
            </a:pPr>
            <a:r>
              <a:rPr lang="cs-CZ" dirty="0" smtClean="0"/>
              <a:t>Zprávy o suchu – </a:t>
            </a:r>
          </a:p>
          <a:p>
            <a:pPr marL="0" indent="0">
              <a:buNone/>
            </a:pPr>
            <a:r>
              <a:rPr lang="cs-CZ" dirty="0" smtClean="0"/>
              <a:t>Snížily se průtoky – zvýšila koncentrace </a:t>
            </a:r>
            <a:r>
              <a:rPr lang="cs-CZ" dirty="0" smtClean="0"/>
              <a:t>P (2015)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„Kdo potřebuje čistou vodu v Orlíku!?“</a:t>
            </a: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(každý má přece bazén)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>
                <a:solidFill>
                  <a:srgbClr val="FF0000"/>
                </a:solidFill>
              </a:rPr>
              <a:t>„Vodohospodáři se shodli, že jediným způsobem jak situaci čelit je zvýšení efektivity čistění P v čističkách odpadních vod“.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9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 smtClean="0"/>
              <a:t>Zájmové území</a:t>
            </a:r>
            <a:endParaRPr lang="cs-CZ" dirty="0"/>
          </a:p>
        </p:txBody>
      </p:sp>
      <p:pic>
        <p:nvPicPr>
          <p:cNvPr id="4098" name="Picture 2" descr="C:\Miloslav Lapka\NoveGranty2012\VachalZemed\Vysledky2014\FotoMoravaPuda2015\100CANON\Zajmove-uzem-i2015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0767"/>
            <a:ext cx="8640960" cy="45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64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Miloslav Lapka\NoveGranty2012\VachalZemed\Vysledky2014\FotoMoravaPuda2015\100CANON\_MG_67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05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Iniciace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Malá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cs-CZ" dirty="0" smtClean="0"/>
              <a:t>Případ půda na Moravě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>
                <a:solidFill>
                  <a:srgbClr val="FF0000"/>
                </a:solidFill>
              </a:rPr>
              <a:t>„Degradace </a:t>
            </a:r>
            <a:r>
              <a:rPr lang="cs-CZ" dirty="0">
                <a:solidFill>
                  <a:srgbClr val="FF0000"/>
                </a:solidFill>
              </a:rPr>
              <a:t>půd není nic nového, bylo tak na jižní Moravě </a:t>
            </a:r>
            <a:r>
              <a:rPr lang="cs-CZ" dirty="0" smtClean="0">
                <a:solidFill>
                  <a:srgbClr val="FF0000"/>
                </a:solidFill>
              </a:rPr>
              <a:t>vždycky“.</a:t>
            </a:r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69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0" y="404663"/>
            <a:ext cx="6030913" cy="6589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34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552023"/>
              </p:ext>
            </p:extLst>
          </p:nvPr>
        </p:nvGraphicFramePr>
        <p:xfrm>
          <a:off x="1509712" y="692695"/>
          <a:ext cx="5726586" cy="2880321"/>
        </p:xfrm>
        <a:graphic>
          <a:graphicData uri="http://schemas.openxmlformats.org/drawingml/2006/table">
            <a:tbl>
              <a:tblPr/>
              <a:tblGrid>
                <a:gridCol w="1348826"/>
                <a:gridCol w="1348826"/>
                <a:gridCol w="642167"/>
                <a:gridCol w="768395"/>
                <a:gridCol w="809186"/>
                <a:gridCol w="809186"/>
              </a:tblGrid>
              <a:tr h="257747">
                <a:tc gridSpan="6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7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PMingLiU"/>
                          <a:cs typeface="Times New Roman"/>
                        </a:rPr>
                        <a:t>x11_AA_Degradace půd není nic nového, bylo tak na jižní Moravě vždycky.</a:t>
                      </a:r>
                      <a:endParaRPr lang="cs-CZ" sz="11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1549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PMingLiU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PMingLiU"/>
                          <a:cs typeface="Times New Roman"/>
                        </a:rPr>
                        <a:t>Frequency</a:t>
                      </a:r>
                      <a:endParaRPr lang="cs-CZ" sz="1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PMingLiU"/>
                          <a:cs typeface="Times New Roman"/>
                        </a:rPr>
                        <a:t>Percent</a:t>
                      </a:r>
                      <a:endParaRPr lang="cs-CZ" sz="1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7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PMingLiU"/>
                          <a:cs typeface="Times New Roman"/>
                        </a:rPr>
                        <a:t>Valid</a:t>
                      </a:r>
                      <a:r>
                        <a:rPr lang="cs-CZ" sz="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PMingLiU"/>
                          <a:cs typeface="Times New Roman"/>
                        </a:rPr>
                        <a:t> </a:t>
                      </a:r>
                      <a:r>
                        <a:rPr lang="cs-CZ" sz="7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PMingLiU"/>
                          <a:cs typeface="Times New Roman"/>
                        </a:rPr>
                        <a:t>Percent</a:t>
                      </a:r>
                      <a:endParaRPr lang="cs-CZ" sz="11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PMingLiU"/>
                          <a:cs typeface="Times New Roman"/>
                        </a:rPr>
                        <a:t>Cumulative Percent</a:t>
                      </a:r>
                      <a:endParaRPr lang="cs-CZ" sz="1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7747">
                <a:tc rowSpan="4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PMingLiU"/>
                          <a:cs typeface="Times New Roman"/>
                        </a:rPr>
                        <a:t>Valid</a:t>
                      </a:r>
                      <a:endParaRPr lang="cs-CZ" sz="1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PMingLiU"/>
                          <a:cs typeface="Times New Roman"/>
                        </a:rPr>
                        <a:t>Souhlasím</a:t>
                      </a:r>
                      <a:endParaRPr lang="cs-CZ" sz="1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PMingLiU"/>
                          <a:cs typeface="Times New Roman"/>
                        </a:rPr>
                        <a:t>56</a:t>
                      </a:r>
                      <a:endParaRPr lang="cs-CZ" sz="1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PMingLiU"/>
                          <a:cs typeface="Times New Roman"/>
                        </a:rPr>
                        <a:t>18,7</a:t>
                      </a:r>
                      <a:endParaRPr lang="cs-CZ" sz="1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/>
                          <a:ea typeface="PMingLiU"/>
                          <a:cs typeface="Times New Roman"/>
                        </a:rPr>
                        <a:t>22,4</a:t>
                      </a:r>
                      <a:endParaRPr lang="cs-CZ" sz="1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PMingLiU"/>
                          <a:cs typeface="Times New Roman"/>
                        </a:rPr>
                        <a:t>22,4</a:t>
                      </a:r>
                      <a:endParaRPr lang="cs-CZ" sz="1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774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PMingLiU"/>
                          <a:cs typeface="Times New Roman"/>
                        </a:rPr>
                        <a:t>Ani souhlas, ani nesouhlas</a:t>
                      </a:r>
                      <a:endParaRPr lang="cs-CZ" sz="1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PMingLiU"/>
                          <a:cs typeface="Times New Roman"/>
                        </a:rPr>
                        <a:t>62</a:t>
                      </a:r>
                      <a:endParaRPr lang="cs-CZ" sz="1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PMingLiU"/>
                          <a:cs typeface="Times New Roman"/>
                        </a:rPr>
                        <a:t>20,7</a:t>
                      </a:r>
                      <a:endParaRPr lang="cs-CZ" sz="1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/>
                          <a:ea typeface="PMingLiU"/>
                          <a:cs typeface="Times New Roman"/>
                        </a:rPr>
                        <a:t>24,8</a:t>
                      </a:r>
                      <a:endParaRPr lang="cs-CZ" sz="1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PMingLiU"/>
                          <a:cs typeface="Times New Roman"/>
                        </a:rPr>
                        <a:t>47,2</a:t>
                      </a:r>
                      <a:endParaRPr lang="cs-CZ" sz="1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774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PMingLiU"/>
                          <a:cs typeface="Times New Roman"/>
                        </a:rPr>
                        <a:t>Nesouhlasím</a:t>
                      </a:r>
                      <a:endParaRPr lang="cs-CZ" sz="1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PMingLiU"/>
                          <a:cs typeface="Times New Roman"/>
                        </a:rPr>
                        <a:t>132</a:t>
                      </a:r>
                      <a:endParaRPr lang="cs-CZ" sz="1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PMingLiU"/>
                          <a:cs typeface="Times New Roman"/>
                        </a:rPr>
                        <a:t>44,0</a:t>
                      </a:r>
                      <a:endParaRPr lang="cs-CZ" sz="1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/>
                          <a:ea typeface="PMingLiU"/>
                          <a:cs typeface="Times New Roman"/>
                        </a:rPr>
                        <a:t>52,8</a:t>
                      </a:r>
                      <a:endParaRPr lang="cs-CZ" sz="1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PMingLiU"/>
                          <a:cs typeface="Times New Roman"/>
                        </a:rPr>
                        <a:t>100,0</a:t>
                      </a:r>
                      <a:endParaRPr lang="cs-CZ" sz="1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676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PMingLiU"/>
                          <a:cs typeface="Times New Roman"/>
                        </a:rPr>
                        <a:t>Total</a:t>
                      </a:r>
                      <a:endParaRPr lang="cs-CZ" sz="1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PMingLiU"/>
                          <a:cs typeface="Times New Roman"/>
                        </a:rPr>
                        <a:t>250</a:t>
                      </a:r>
                      <a:endParaRPr lang="cs-CZ" sz="1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PMingLiU"/>
                          <a:cs typeface="Times New Roman"/>
                        </a:rPr>
                        <a:t>83,3</a:t>
                      </a:r>
                      <a:endParaRPr lang="cs-CZ" sz="1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PMingLiU"/>
                          <a:cs typeface="Times New Roman"/>
                        </a:rPr>
                        <a:t>100,0</a:t>
                      </a:r>
                      <a:endParaRPr lang="cs-CZ" sz="1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PMingLiU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6768">
                <a:tc rowSpan="3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PMingLiU"/>
                          <a:cs typeface="Times New Roman"/>
                        </a:rPr>
                        <a:t>Missing</a:t>
                      </a:r>
                      <a:endParaRPr lang="cs-CZ" sz="1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PMingLiU"/>
                          <a:cs typeface="Times New Roman"/>
                        </a:rPr>
                        <a:t>9</a:t>
                      </a:r>
                      <a:endParaRPr lang="cs-CZ" sz="1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PMingLiU"/>
                          <a:cs typeface="Times New Roman"/>
                        </a:rPr>
                        <a:t>41</a:t>
                      </a:r>
                      <a:endParaRPr lang="cs-CZ" sz="1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PMingLiU"/>
                          <a:cs typeface="Times New Roman"/>
                        </a:rPr>
                        <a:t>13,7</a:t>
                      </a:r>
                      <a:endParaRPr lang="cs-CZ" sz="1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PMingLiU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PMingLiU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676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PMingLiU"/>
                          <a:cs typeface="Times New Roman"/>
                        </a:rPr>
                        <a:t>System</a:t>
                      </a:r>
                      <a:endParaRPr lang="cs-CZ" sz="1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PMingLiU"/>
                          <a:cs typeface="Times New Roman"/>
                        </a:rPr>
                        <a:t>9</a:t>
                      </a:r>
                      <a:endParaRPr lang="cs-CZ" sz="1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PMingLiU"/>
                          <a:cs typeface="Times New Roman"/>
                        </a:rPr>
                        <a:t>3,0</a:t>
                      </a:r>
                      <a:endParaRPr lang="cs-CZ" sz="1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PMingLiU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PMingLiU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676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PMingLiU"/>
                          <a:cs typeface="Times New Roman"/>
                        </a:rPr>
                        <a:t>Total</a:t>
                      </a:r>
                      <a:endParaRPr lang="cs-CZ" sz="1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PMingLiU"/>
                          <a:cs typeface="Times New Roman"/>
                        </a:rPr>
                        <a:t>50</a:t>
                      </a:r>
                      <a:endParaRPr lang="cs-CZ" sz="1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PMingLiU"/>
                          <a:cs typeface="Times New Roman"/>
                        </a:rPr>
                        <a:t>16,7</a:t>
                      </a:r>
                      <a:endParaRPr lang="cs-CZ" sz="1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PMingLiU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PMingLiU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6768">
                <a:tc grid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PMingLiU"/>
                          <a:cs typeface="Times New Roman"/>
                        </a:rPr>
                        <a:t>Total</a:t>
                      </a:r>
                      <a:endParaRPr lang="cs-CZ" sz="1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PMingLiU"/>
                          <a:cs typeface="Times New Roman"/>
                        </a:rPr>
                        <a:t>300</a:t>
                      </a:r>
                      <a:endParaRPr lang="cs-CZ" sz="1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cs-CZ" sz="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PMingLiU"/>
                          <a:cs typeface="Times New Roman"/>
                        </a:rPr>
                        <a:t>100,0</a:t>
                      </a:r>
                      <a:endParaRPr lang="cs-CZ" sz="11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PMingLiU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/>
                          <a:ea typeface="PMingLiU"/>
                          <a:cs typeface="Times New Roman"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024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cs-CZ" dirty="0"/>
              <a:t>Iniciace </a:t>
            </a:r>
            <a:r>
              <a:rPr lang="cs-CZ" dirty="0" smtClean="0"/>
              <a:t>– nesmyslná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7467600" cy="563724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Klasifikace</a:t>
            </a:r>
            <a:r>
              <a:rPr lang="cs-CZ" b="1" dirty="0"/>
              <a:t>, kategorizace </a:t>
            </a:r>
            <a:r>
              <a:rPr lang="cs-CZ" dirty="0"/>
              <a:t>-  kterou zaznamenal podle "jisté čínské </a:t>
            </a:r>
            <a:r>
              <a:rPr lang="cs-CZ" dirty="0" smtClean="0"/>
              <a:t>encyklopedie„ argentinský </a:t>
            </a:r>
            <a:r>
              <a:rPr lang="cs-CZ" dirty="0"/>
              <a:t>spisovatel </a:t>
            </a:r>
            <a:r>
              <a:rPr lang="cs-CZ" dirty="0" err="1"/>
              <a:t>Jorge</a:t>
            </a:r>
            <a:r>
              <a:rPr lang="cs-CZ" dirty="0"/>
              <a:t> Luis </a:t>
            </a:r>
            <a:r>
              <a:rPr lang="cs-CZ" dirty="0" err="1" smtClean="0"/>
              <a:t>Borges</a:t>
            </a:r>
            <a:r>
              <a:rPr lang="cs-CZ" dirty="0" smtClean="0"/>
              <a:t>. Ta </a:t>
            </a:r>
            <a:r>
              <a:rPr lang="cs-CZ" dirty="0"/>
              <a:t>dělí zvířata na:</a:t>
            </a:r>
          </a:p>
          <a:p>
            <a:r>
              <a:rPr lang="cs-CZ" dirty="0"/>
              <a:t>a, patřící císaři</a:t>
            </a:r>
          </a:p>
          <a:p>
            <a:r>
              <a:rPr lang="cs-CZ" dirty="0"/>
              <a:t>b, nabalzamovaná</a:t>
            </a:r>
          </a:p>
          <a:p>
            <a:r>
              <a:rPr lang="cs-CZ" dirty="0"/>
              <a:t>c, zdomácnělá</a:t>
            </a:r>
          </a:p>
          <a:p>
            <a:r>
              <a:rPr lang="cs-CZ" dirty="0"/>
              <a:t>d, prasátka</a:t>
            </a:r>
          </a:p>
          <a:p>
            <a:r>
              <a:rPr lang="cs-CZ" dirty="0"/>
              <a:t>e, sirény</a:t>
            </a:r>
          </a:p>
          <a:p>
            <a:r>
              <a:rPr lang="cs-CZ" dirty="0"/>
              <a:t>f, bájné</a:t>
            </a:r>
          </a:p>
          <a:p>
            <a:r>
              <a:rPr lang="cs-CZ" dirty="0"/>
              <a:t>g, toulavé psy</a:t>
            </a:r>
          </a:p>
          <a:p>
            <a:r>
              <a:rPr lang="cs-CZ" dirty="0"/>
              <a:t>h, zvířata zahrnutá do této kategorie</a:t>
            </a:r>
          </a:p>
          <a:p>
            <a:r>
              <a:rPr lang="cs-CZ" dirty="0"/>
              <a:t>i, co jsou jako bláznivá</a:t>
            </a:r>
          </a:p>
          <a:p>
            <a:r>
              <a:rPr lang="cs-CZ" dirty="0"/>
              <a:t>j, nespočítatelná</a:t>
            </a:r>
          </a:p>
          <a:p>
            <a:r>
              <a:rPr lang="cs-CZ" dirty="0"/>
              <a:t>k, nakreslená tenoučkým štětcem z velbloudí srsti</a:t>
            </a:r>
          </a:p>
          <a:p>
            <a:r>
              <a:rPr lang="cs-CZ" dirty="0"/>
              <a:t>l, a podobně</a:t>
            </a:r>
          </a:p>
          <a:p>
            <a:r>
              <a:rPr lang="cs-CZ" dirty="0"/>
              <a:t>m, ta, co právě rozbila džbán</a:t>
            </a:r>
          </a:p>
          <a:p>
            <a:r>
              <a:rPr lang="cs-CZ" dirty="0"/>
              <a:t>n, ta, co z dálky připomínají mouchy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483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/>
              <a:t>Kvantitativní dedukce a kvalitativní indukce</a:t>
            </a:r>
            <a:endParaRPr lang="cs-CZ" sz="2800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dirty="0" smtClean="0"/>
              <a:t>Kvantitativně – dedukce,. H1</a:t>
            </a:r>
            <a:r>
              <a:rPr lang="cs-CZ" dirty="0"/>
              <a:t>: V souboru existují data, která mají formu písmene A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dirty="0" smtClean="0"/>
              <a:t>Data                      </a:t>
            </a:r>
            <a:r>
              <a:rPr lang="cs-CZ" dirty="0" smtClean="0"/>
              <a:t>     </a:t>
            </a:r>
            <a:r>
              <a:rPr lang="cs-CZ" dirty="0" smtClean="0"/>
              <a:t>x</a:t>
            </a:r>
          </a:p>
          <a:p>
            <a:pPr marL="0" indent="0">
              <a:buNone/>
            </a:pPr>
            <a:r>
              <a:rPr lang="cs-CZ" dirty="0" smtClean="0"/>
              <a:t>                             </a:t>
            </a:r>
            <a:r>
              <a:rPr lang="cs-CZ" dirty="0" smtClean="0"/>
              <a:t>     </a:t>
            </a:r>
            <a:r>
              <a:rPr lang="cs-CZ" dirty="0" err="1" smtClean="0"/>
              <a:t>xx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                       </a:t>
            </a:r>
            <a:r>
              <a:rPr lang="cs-CZ" dirty="0" smtClean="0"/>
              <a:t>     </a:t>
            </a:r>
            <a:r>
              <a:rPr lang="cs-CZ" dirty="0" err="1"/>
              <a:t>xxxxx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           </a:t>
            </a:r>
            <a:r>
              <a:rPr lang="cs-CZ" dirty="0" smtClean="0"/>
              <a:t>      </a:t>
            </a:r>
            <a:r>
              <a:rPr lang="cs-CZ" dirty="0" err="1" smtClean="0"/>
              <a:t>xxxxxx</a:t>
            </a:r>
            <a:r>
              <a:rPr lang="cs-CZ" dirty="0" smtClean="0"/>
              <a:t>    </a:t>
            </a:r>
            <a:r>
              <a:rPr lang="cs-CZ" dirty="0" err="1" smtClean="0"/>
              <a:t>xxxxxx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       </a:t>
            </a:r>
            <a:r>
              <a:rPr lang="cs-CZ" dirty="0" smtClean="0"/>
              <a:t>    </a:t>
            </a:r>
            <a:r>
              <a:rPr lang="cs-CZ" dirty="0" err="1"/>
              <a:t>xxxxxx</a:t>
            </a:r>
            <a:r>
              <a:rPr lang="cs-CZ" dirty="0"/>
              <a:t> </a:t>
            </a:r>
            <a:r>
              <a:rPr lang="cs-CZ" dirty="0" smtClean="0"/>
              <a:t>              </a:t>
            </a:r>
            <a:r>
              <a:rPr lang="cs-CZ" dirty="0" err="1" smtClean="0"/>
              <a:t>bbbbbb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  </a:t>
            </a:r>
            <a:r>
              <a:rPr lang="cs-CZ" dirty="0" smtClean="0"/>
              <a:t>  </a:t>
            </a:r>
            <a:r>
              <a:rPr lang="cs-CZ" dirty="0" err="1"/>
              <a:t>xxxxxxxx</a:t>
            </a:r>
            <a:r>
              <a:rPr lang="cs-CZ" dirty="0"/>
              <a:t> </a:t>
            </a:r>
            <a:r>
              <a:rPr lang="cs-CZ" dirty="0" smtClean="0"/>
              <a:t>  </a:t>
            </a:r>
            <a:r>
              <a:rPr lang="cs-CZ" dirty="0" err="1" smtClean="0"/>
              <a:t>oooooo</a:t>
            </a:r>
            <a:r>
              <a:rPr lang="cs-CZ" dirty="0" smtClean="0"/>
              <a:t>    </a:t>
            </a:r>
            <a:r>
              <a:rPr lang="cs-CZ" dirty="0" err="1" smtClean="0"/>
              <a:t>cccccccc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 </a:t>
            </a:r>
            <a:r>
              <a:rPr lang="cs-CZ" dirty="0" err="1" smtClean="0"/>
              <a:t>xxxxxxxx</a:t>
            </a:r>
            <a:r>
              <a:rPr lang="cs-CZ" dirty="0" smtClean="0"/>
              <a:t>                                </a:t>
            </a:r>
            <a:r>
              <a:rPr lang="cs-CZ" dirty="0" err="1" smtClean="0"/>
              <a:t>xxxxxxxxxxx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r>
              <a:rPr lang="cs-CZ" dirty="0"/>
              <a:t>Závěr:  neexistují</a:t>
            </a:r>
            <a:r>
              <a:rPr lang="cs-CZ" dirty="0" smtClean="0"/>
              <a:t>!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Kvalitativně - Indukce </a:t>
            </a:r>
            <a:r>
              <a:rPr lang="cs-CZ" dirty="0"/>
              <a:t>– jsou zde nějaké identifikovatelné struktury v datech?</a:t>
            </a:r>
          </a:p>
          <a:p>
            <a:r>
              <a:rPr lang="cs-CZ" dirty="0" smtClean="0"/>
              <a:t>Závěr: Ano</a:t>
            </a:r>
            <a:r>
              <a:rPr lang="cs-CZ" dirty="0"/>
              <a:t>, je to tvar písmene A!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833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Kvalitativní poznávání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/>
              <a:t>Fenomenogický</a:t>
            </a:r>
            <a:r>
              <a:rPr lang="cs-CZ" dirty="0" smtClean="0"/>
              <a:t> </a:t>
            </a:r>
            <a:r>
              <a:rPr lang="cs-CZ" dirty="0" err="1" smtClean="0"/>
              <a:t>výkum</a:t>
            </a:r>
            <a:endParaRPr lang="cs-CZ" dirty="0" smtClean="0"/>
          </a:p>
          <a:p>
            <a:r>
              <a:rPr lang="cs-CZ" dirty="0" err="1" smtClean="0"/>
              <a:t>Grounded</a:t>
            </a:r>
            <a:r>
              <a:rPr lang="cs-CZ" dirty="0" smtClean="0"/>
              <a:t> </a:t>
            </a:r>
            <a:r>
              <a:rPr lang="cs-CZ" dirty="0" err="1" smtClean="0"/>
              <a:t>therory</a:t>
            </a:r>
            <a:endParaRPr lang="cs-CZ" dirty="0"/>
          </a:p>
          <a:p>
            <a:r>
              <a:rPr lang="cs-CZ" dirty="0" smtClean="0"/>
              <a:t>Děje se iniciačním skokem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030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475656" y="1412776"/>
          <a:ext cx="5849620" cy="3049524"/>
        </p:xfrm>
        <a:graphic>
          <a:graphicData uri="http://schemas.openxmlformats.org/drawingml/2006/table">
            <a:tbl>
              <a:tblPr/>
              <a:tblGrid>
                <a:gridCol w="2924810"/>
                <a:gridCol w="292481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Calibri"/>
                          <a:ea typeface="Calibri"/>
                          <a:cs typeface="Times New Roman"/>
                        </a:rPr>
                        <a:t>Kvantitativní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Calibri"/>
                          <a:ea typeface="Calibri"/>
                          <a:cs typeface="Times New Roman"/>
                        </a:rPr>
                        <a:t>Kvalitativní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Calibri"/>
                          <a:ea typeface="Calibri"/>
                          <a:cs typeface="Times New Roman"/>
                        </a:rPr>
                        <a:t>Omezený rozsah informace o velice mnoha jedincích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Calibri"/>
                          <a:ea typeface="Calibri"/>
                          <a:cs typeface="Times New Roman"/>
                        </a:rPr>
                        <a:t>Mnoho informací o malém počtu jedinců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Calibri"/>
                          <a:ea typeface="Calibri"/>
                          <a:cs typeface="Times New Roman"/>
                        </a:rPr>
                        <a:t>Silná redukce pozorovaných proměnných  a vztahů mezi nimi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Calibri"/>
                          <a:ea typeface="Calibri"/>
                          <a:cs typeface="Times New Roman"/>
                        </a:rPr>
                        <a:t>Silná redukce počtu sledovaných jedinců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Calibri"/>
                          <a:ea typeface="Calibri"/>
                          <a:cs typeface="Times New Roman"/>
                        </a:rPr>
                        <a:t>Generalizace základní soubor pomocí statistiky snadná,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Calibri"/>
                          <a:ea typeface="Calibri"/>
                          <a:cs typeface="Times New Roman"/>
                        </a:rPr>
                        <a:t>Validita dat diskutabilní (ptám se na to, na co si myslím, že se ptám? Nechápou respondenti otázku jinak?)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Calibri"/>
                          <a:ea typeface="Calibri"/>
                          <a:cs typeface="Times New Roman"/>
                        </a:rPr>
                        <a:t>Generalizace na populaci diskutabilní  někdy nemožná (reprezentují vybraní jednici skutečně názory základního souboru?)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/>
              <a:t>Dva</a:t>
            </a:r>
            <a:r>
              <a:rPr lang="en-US" sz="2800" b="1" dirty="0" smtClean="0"/>
              <a:t> </a:t>
            </a:r>
            <a:r>
              <a:rPr lang="cs-CZ" sz="2800" b="1" dirty="0" smtClean="0"/>
              <a:t>typy výzkumu, dva druhy omezení</a:t>
            </a:r>
            <a:endParaRPr lang="cs-CZ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/>
              <a:t>Dva</a:t>
            </a:r>
            <a:r>
              <a:rPr lang="en-US" sz="2800" b="1" dirty="0" smtClean="0"/>
              <a:t> </a:t>
            </a:r>
            <a:r>
              <a:rPr lang="cs-CZ" sz="2800" b="1" dirty="0" smtClean="0"/>
              <a:t>typy výzkumu, dva druhy omezení</a:t>
            </a:r>
            <a:endParaRPr lang="cs-CZ" sz="28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Kvantitativní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cs-CZ" dirty="0" smtClean="0"/>
              <a:t>+ Silná standardizace   </a:t>
            </a:r>
          </a:p>
          <a:p>
            <a:endParaRPr lang="cs-CZ" dirty="0" smtClean="0"/>
          </a:p>
          <a:p>
            <a:r>
              <a:rPr lang="cs-CZ" dirty="0" smtClean="0"/>
              <a:t>+ Vysoká </a:t>
            </a:r>
            <a:r>
              <a:rPr lang="cs-CZ" dirty="0" err="1" smtClean="0"/>
              <a:t>reliabilita</a:t>
            </a:r>
            <a:r>
              <a:rPr lang="cs-CZ" dirty="0" smtClean="0"/>
              <a:t>  </a:t>
            </a:r>
          </a:p>
          <a:p>
            <a:endParaRPr lang="cs-CZ" dirty="0" smtClean="0"/>
          </a:p>
          <a:p>
            <a:r>
              <a:rPr lang="cs-CZ" dirty="0" smtClean="0"/>
              <a:t>- Silná redukce informací</a:t>
            </a:r>
          </a:p>
          <a:p>
            <a:pPr>
              <a:buNone/>
            </a:pPr>
            <a:r>
              <a:rPr lang="cs-CZ" dirty="0" smtClean="0"/>
              <a:t>Respondent namísto aby plně popsal svoje mínění je nucen vybírat z naší nabídky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- Nízká  validita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kvalitativní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 smtClean="0"/>
              <a:t>- Slabá standardizace</a:t>
            </a:r>
          </a:p>
          <a:p>
            <a:endParaRPr lang="cs-CZ" dirty="0" smtClean="0"/>
          </a:p>
          <a:p>
            <a:r>
              <a:rPr lang="cs-CZ" dirty="0" smtClean="0"/>
              <a:t>- Nízká </a:t>
            </a:r>
            <a:r>
              <a:rPr lang="cs-CZ" dirty="0" err="1" smtClean="0"/>
              <a:t>reliabilita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+  Slabá redukce informací</a:t>
            </a:r>
          </a:p>
          <a:p>
            <a:pPr>
              <a:buNone/>
            </a:pPr>
            <a:r>
              <a:rPr lang="cs-CZ" dirty="0" smtClean="0"/>
              <a:t>Nejsou zde vnucována taková omezení jako při uzavřených otázkách</a:t>
            </a:r>
          </a:p>
          <a:p>
            <a:pPr>
              <a:buNone/>
            </a:pPr>
            <a:r>
              <a:rPr lang="cs-CZ" dirty="0" smtClean="0"/>
              <a:t>   +  Potenciálně vysoká validita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603405"/>
              </p:ext>
            </p:extLst>
          </p:nvPr>
        </p:nvGraphicFramePr>
        <p:xfrm>
          <a:off x="179513" y="764704"/>
          <a:ext cx="8712966" cy="48884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6927"/>
                <a:gridCol w="1743781"/>
                <a:gridCol w="1568443"/>
                <a:gridCol w="1643063"/>
                <a:gridCol w="1105376"/>
                <a:gridCol w="1105376"/>
              </a:tblGrid>
              <a:tr h="45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Představitel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15" marR="338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Moderní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společnost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15" marR="338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Role </a:t>
                      </a:r>
                      <a:r>
                        <a:rPr lang="en-US" sz="1600" dirty="0" err="1">
                          <a:effectLst/>
                        </a:rPr>
                        <a:t>sociologie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15" marR="338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Společnost budoucnosti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15" marR="338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paradigma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15" marR="338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15" marR="33815" marT="0" marB="0"/>
                </a:tc>
              </a:tr>
              <a:tr h="932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Auguste</a:t>
                      </a:r>
                      <a:r>
                        <a:rPr lang="en-US" sz="1600" dirty="0">
                          <a:effectLst/>
                        </a:rPr>
                        <a:t> Comte (1798 - 1857, </a:t>
                      </a:r>
                      <a:r>
                        <a:rPr lang="en-US" sz="1600" dirty="0" err="1">
                          <a:effectLst/>
                        </a:rPr>
                        <a:t>Francie</a:t>
                      </a:r>
                      <a:r>
                        <a:rPr lang="en-US" sz="1600" dirty="0">
                          <a:effectLst/>
                        </a:rPr>
                        <a:t>)   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15" marR="338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Pád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autorit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řádu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obavy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15" marR="338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Stabilizující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pozitivní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poznání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15" marR="338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Vědecky řízena sociology, velké skupiny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15" marR="338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Sociální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fyzika</a:t>
                      </a:r>
                      <a:r>
                        <a:rPr lang="en-US" sz="1600" dirty="0">
                          <a:effectLst/>
                        </a:rPr>
                        <a:t>,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15" marR="338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pozitivismus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15" marR="33815" marT="0" marB="0"/>
                </a:tc>
              </a:tr>
              <a:tr h="1864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Emile </a:t>
                      </a:r>
                      <a:r>
                        <a:rPr lang="en-US" sz="1600" dirty="0">
                          <a:effectLst/>
                        </a:rPr>
                        <a:t>Durkheim (1859 - 1917, Francie)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15" marR="338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Mechanická</a:t>
                      </a:r>
                      <a:r>
                        <a:rPr lang="en-US" sz="1600" dirty="0">
                          <a:effectLst/>
                        </a:rPr>
                        <a:t>  (</a:t>
                      </a:r>
                      <a:r>
                        <a:rPr lang="en-US" sz="1600" dirty="0" err="1">
                          <a:effectLst/>
                        </a:rPr>
                        <a:t>Tradiční</a:t>
                      </a:r>
                      <a:r>
                        <a:rPr lang="en-US" sz="1600" dirty="0" smtClean="0">
                          <a:effectLst/>
                        </a:rPr>
                        <a:t>)</a:t>
                      </a:r>
                      <a:r>
                        <a:rPr lang="cs-CZ" sz="160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x </a:t>
                      </a:r>
                      <a:r>
                        <a:rPr lang="en-US" sz="1600" dirty="0" err="1">
                          <a:effectLst/>
                        </a:rPr>
                        <a:t>organická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solidarita</a:t>
                      </a:r>
                      <a:r>
                        <a:rPr lang="en-US" sz="1600" dirty="0">
                          <a:effectLst/>
                        </a:rPr>
                        <a:t> (</a:t>
                      </a:r>
                      <a:r>
                        <a:rPr lang="en-US" sz="1600" dirty="0" err="1">
                          <a:effectLst/>
                        </a:rPr>
                        <a:t>nová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 smtClean="0">
                          <a:effectLst/>
                        </a:rPr>
                        <a:t>vym</a:t>
                      </a:r>
                      <a:r>
                        <a:rPr lang="cs-CZ" sz="1600" dirty="0" smtClean="0">
                          <a:effectLst/>
                        </a:rPr>
                        <a:t>a</a:t>
                      </a:r>
                      <a:r>
                        <a:rPr lang="en-US" sz="1600" dirty="0" err="1" smtClean="0">
                          <a:effectLst/>
                        </a:rPr>
                        <a:t>ňuje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se z </a:t>
                      </a:r>
                      <a:r>
                        <a:rPr lang="en-US" sz="1600" dirty="0" err="1">
                          <a:effectLst/>
                        </a:rPr>
                        <a:t>tlaků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své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skupiny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15" marR="338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Analýza</a:t>
                      </a:r>
                      <a:r>
                        <a:rPr lang="en-US" sz="1600" dirty="0">
                          <a:effectLst/>
                        </a:rPr>
                        <a:t> – </a:t>
                      </a:r>
                      <a:r>
                        <a:rPr lang="en-US" sz="1600" dirty="0" err="1">
                          <a:effectLst/>
                        </a:rPr>
                        <a:t>specializace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společnenských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skupin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moderní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spol</a:t>
                      </a:r>
                      <a:r>
                        <a:rPr lang="en-US" sz="1600" dirty="0">
                          <a:effectLst/>
                        </a:rPr>
                        <a:t>. je </a:t>
                      </a:r>
                      <a:r>
                        <a:rPr lang="en-US" sz="1600" dirty="0" err="1">
                          <a:effectLst/>
                        </a:rPr>
                        <a:t>vyšší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celek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15" marR="338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X Sociologismus – jedinec je produktem společnosti 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15" marR="338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Soc. </a:t>
                      </a:r>
                      <a:r>
                        <a:rPr lang="en-US" sz="1600" dirty="0" err="1">
                          <a:effectLst/>
                        </a:rPr>
                        <a:t>fakta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jsou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věci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15" marR="338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pozitivismus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15" marR="33815" marT="0" marB="0"/>
                </a:tc>
              </a:tr>
              <a:tr h="1243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Karl Marx (1818 - 1883, </a:t>
                      </a:r>
                      <a:r>
                        <a:rPr lang="en-US" sz="1600" dirty="0" err="1">
                          <a:effectLst/>
                        </a:rPr>
                        <a:t>Německo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15" marR="338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Pád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hodnot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náboženství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řádu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15" marR="338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Proletariát</a:t>
                      </a:r>
                      <a:r>
                        <a:rPr lang="en-US" sz="1600" dirty="0">
                          <a:effectLst/>
                        </a:rPr>
                        <a:t> a </a:t>
                      </a:r>
                      <a:r>
                        <a:rPr lang="en-US" sz="1600" dirty="0" err="1">
                          <a:effectLst/>
                        </a:rPr>
                        <a:t>jeho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zájmy</a:t>
                      </a:r>
                      <a:r>
                        <a:rPr lang="en-US" sz="1600" dirty="0">
                          <a:effectLst/>
                        </a:rPr>
                        <a:t> – </a:t>
                      </a:r>
                      <a:r>
                        <a:rPr lang="en-US" sz="1600" dirty="0" err="1">
                          <a:effectLst/>
                        </a:rPr>
                        <a:t>stanou</a:t>
                      </a:r>
                      <a:r>
                        <a:rPr lang="en-US" sz="1600" dirty="0">
                          <a:effectLst/>
                        </a:rPr>
                        <a:t> se </a:t>
                      </a:r>
                      <a:r>
                        <a:rPr lang="en-US" sz="1600" dirty="0" err="1">
                          <a:effectLst/>
                        </a:rPr>
                        <a:t>zájmy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všech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15" marR="338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Diktatura</a:t>
                      </a:r>
                      <a:r>
                        <a:rPr lang="en-US" sz="1600" dirty="0">
                          <a:effectLst/>
                        </a:rPr>
                        <a:t> proletariat, </a:t>
                      </a:r>
                      <a:r>
                        <a:rPr lang="en-US" sz="1600" dirty="0" err="1">
                          <a:effectLst/>
                        </a:rPr>
                        <a:t>mizení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tříd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vědecky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řízeno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15" marR="338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Hybnou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silou</a:t>
                      </a:r>
                      <a:r>
                        <a:rPr lang="en-US" sz="1600" dirty="0">
                          <a:effectLst/>
                        </a:rPr>
                        <a:t> je </a:t>
                      </a:r>
                      <a:r>
                        <a:rPr lang="en-US" sz="1600" dirty="0" err="1">
                          <a:effectLst/>
                        </a:rPr>
                        <a:t>konflikt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15" marR="338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pozitivismus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15" marR="33815" marT="0" marB="0"/>
                </a:tc>
              </a:tr>
            </a:tbl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7467600" cy="571500"/>
          </a:xfrm>
        </p:spPr>
        <p:txBody>
          <a:bodyPr/>
          <a:lstStyle/>
          <a:p>
            <a:r>
              <a:rPr lang="cs-CZ" dirty="0" smtClean="0"/>
              <a:t>Klasická škola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576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361590"/>
              </p:ext>
            </p:extLst>
          </p:nvPr>
        </p:nvGraphicFramePr>
        <p:xfrm>
          <a:off x="251520" y="908719"/>
          <a:ext cx="8352925" cy="58887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2045"/>
                <a:gridCol w="838195"/>
                <a:gridCol w="123294"/>
                <a:gridCol w="1562418"/>
                <a:gridCol w="1742697"/>
                <a:gridCol w="1382138"/>
                <a:gridCol w="1382138"/>
              </a:tblGrid>
              <a:tr h="414535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Přechod umožňuje Max</a:t>
                      </a:r>
                      <a:r>
                        <a:rPr lang="cs-CZ" sz="1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Weber, </a:t>
                      </a:r>
                      <a:r>
                        <a:rPr lang="cs-CZ" sz="12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Parsons</a:t>
                      </a:r>
                      <a:r>
                        <a:rPr lang="cs-CZ" sz="1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a především inspirace  Edmundem </a:t>
                      </a:r>
                      <a:r>
                        <a:rPr lang="cs-CZ" sz="12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Husserlem</a:t>
                      </a:r>
                      <a:r>
                        <a:rPr lang="cs-CZ" sz="1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Krize evropských věd a transcendentální fenomenologie. Praha 1972 – Jan Patočka  Přirozený svět jako filozofický problém (1936)</a:t>
                      </a:r>
                    </a:p>
                  </a:txBody>
                  <a:tcPr marL="33815" marR="33815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15" marR="33815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15" marR="33815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15" marR="33815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15" marR="33815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15" marR="33815" marT="0" marB="0"/>
                </a:tc>
              </a:tr>
              <a:tr h="9327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Max Weber (1864 - 1920, </a:t>
                      </a:r>
                      <a:r>
                        <a:rPr lang="en-US" sz="1200" dirty="0" err="1">
                          <a:effectLst/>
                        </a:rPr>
                        <a:t>Německo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15" marR="3381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Pád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hodnot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nová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protestanstká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etika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15" marR="33815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Analýza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pochopit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motivy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jednání</a:t>
                      </a:r>
                      <a:r>
                        <a:rPr lang="en-US" sz="1400" dirty="0">
                          <a:effectLst/>
                        </a:rPr>
                        <a:t> – </a:t>
                      </a:r>
                      <a:r>
                        <a:rPr lang="en-US" sz="1400" dirty="0" err="1">
                          <a:effectLst/>
                        </a:rPr>
                        <a:t>chápající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nehodnotící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15" marR="338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X </a:t>
                      </a:r>
                      <a:r>
                        <a:rPr lang="en-US" sz="1400" dirty="0" err="1">
                          <a:effectLst/>
                        </a:rPr>
                        <a:t>Kapitalistická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břemeno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hromadění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zisku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uniformita</a:t>
                      </a:r>
                      <a:r>
                        <a:rPr lang="en-US" sz="1400" dirty="0">
                          <a:effectLst/>
                        </a:rPr>
                        <a:t> – </a:t>
                      </a:r>
                      <a:r>
                        <a:rPr lang="en-US" sz="1400" dirty="0" err="1">
                          <a:effectLst/>
                        </a:rPr>
                        <a:t>obhajoba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individua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15" marR="338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Moderní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spol</a:t>
                      </a:r>
                      <a:r>
                        <a:rPr lang="en-US" sz="1400" dirty="0">
                          <a:effectLst/>
                        </a:rPr>
                        <a:t>. </a:t>
                      </a:r>
                      <a:r>
                        <a:rPr lang="cs-CZ" sz="1400" dirty="0" smtClean="0">
                          <a:effectLst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</a:rPr>
                        <a:t>již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</a:rPr>
                        <a:t>náb</a:t>
                      </a:r>
                      <a:r>
                        <a:rPr lang="cs-CZ" sz="1400" dirty="0" smtClean="0">
                          <a:effectLst/>
                        </a:rPr>
                        <a:t>.</a:t>
                      </a:r>
                      <a:r>
                        <a:rPr lang="cs-CZ" sz="1400" baseline="0" dirty="0" smtClean="0">
                          <a:effectLst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</a:rPr>
                        <a:t>nepotřebuje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své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obhajobě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15" marR="338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Chápající</a:t>
                      </a:r>
                      <a:r>
                        <a:rPr lang="cs-CZ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sociologie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baseline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Kvalitativní 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15" marR="33815" marT="0" marB="0"/>
                </a:tc>
              </a:tr>
              <a:tr h="310901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Fenomenologie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15" marR="33815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15" marR="33815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15" marR="33815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15" marR="33815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15" marR="33815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15" marR="33815" marT="0" marB="0"/>
                </a:tc>
              </a:tr>
              <a:tr h="231693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Alfred </a:t>
                      </a:r>
                      <a:r>
                        <a:rPr lang="cs-CZ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Schutz</a:t>
                      </a:r>
                      <a:r>
                        <a:rPr lang="cs-CZ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(1899 – 1959)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15" marR="33815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15" marR="33815" marT="0" marB="0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33815" marR="338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pojetí sociologie jako vědy odlišné od přírodních věd. Ve společenských vědách totiž existuje dvojí hermeneutika – sociologové přikládají význam lidskému světu, který už ale na významech postaven je. 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15" marR="338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Sociologická teorie je konstrukt konstruktu každodenního života a tuto skutečnost si musí uvědomit.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15" marR="338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15" marR="338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Fenomenologie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Kvalitativní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15" marR="33815" marT="0" marB="0"/>
                </a:tc>
              </a:tr>
              <a:tr h="56143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Peter Berger.</a:t>
                      </a:r>
                      <a:r>
                        <a:rPr lang="cs-CZ" sz="1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(1929) </a:t>
                      </a:r>
                      <a:r>
                        <a:rPr lang="cs-CZ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Thomas  </a:t>
                      </a:r>
                      <a:r>
                        <a:rPr lang="cs-CZ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Luckmann</a:t>
                      </a:r>
                      <a:r>
                        <a:rPr lang="cs-CZ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(1927)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15" marR="33815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15" marR="338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,</a:t>
                      </a:r>
                      <a:endParaRPr lang="cs-CZ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15" marR="338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Konstrukce</a:t>
                      </a:r>
                      <a:r>
                        <a:rPr lang="cs-CZ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sociální reality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15" marR="338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Jak</a:t>
                      </a:r>
                      <a:r>
                        <a:rPr lang="cs-CZ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se udržuje přirozená realita našeho sociálního života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15" marR="338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Svět je</a:t>
                      </a:r>
                      <a:r>
                        <a:rPr lang="cs-CZ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subjektivní i objektivní 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15" marR="338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Sociální</a:t>
                      </a:r>
                      <a:r>
                        <a:rPr lang="cs-CZ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konstruktivismus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15" marR="33815" marT="0" marB="0"/>
                </a:tc>
              </a:tr>
            </a:tbl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Fenomenologická škola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945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064661"/>
              </p:ext>
            </p:extLst>
          </p:nvPr>
        </p:nvGraphicFramePr>
        <p:xfrm>
          <a:off x="251520" y="908719"/>
          <a:ext cx="8136601" cy="55066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0240"/>
                <a:gridCol w="2324978"/>
                <a:gridCol w="2269245"/>
                <a:gridCol w="1382138"/>
              </a:tblGrid>
              <a:tr h="23169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Erwin </a:t>
                      </a:r>
                      <a:r>
                        <a:rPr lang="cs-CZ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Goffman</a:t>
                      </a:r>
                      <a:r>
                        <a:rPr lang="cs-CZ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(1922 – 1982)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15" marR="338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sociální vztahy jsou budovány sociální interakcí na symbolické úrovni.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15" marR="338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/>
                        <a:t>Pro </a:t>
                      </a:r>
                      <a:r>
                        <a:rPr lang="cs-CZ" sz="1400" dirty="0" err="1" smtClean="0"/>
                        <a:t>Goffmana</a:t>
                      </a:r>
                      <a:r>
                        <a:rPr lang="cs-CZ" sz="1400" dirty="0" smtClean="0"/>
                        <a:t> není společnost jednolitým celkem. Musíme jednat různě za různých podmínek, kontext v němž jednáme není společnost jako celek, ale pouze malý výsek, v němž se nalézáme.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15" marR="338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Symbolický</a:t>
                      </a:r>
                      <a:r>
                        <a:rPr lang="cs-CZ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4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interakcionismus</a:t>
                      </a:r>
                      <a:endParaRPr lang="cs-CZ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Kvalitativní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15" marR="33815" marT="0" marB="0"/>
                </a:tc>
              </a:tr>
              <a:tr h="5614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Harold </a:t>
                      </a:r>
                      <a:r>
                        <a:rPr lang="cs-CZ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Garfinkel</a:t>
                      </a:r>
                      <a:r>
                        <a:rPr lang="cs-CZ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(1917-2011)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15" marR="338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absolutní  situační  podmíněnost, a tedy neopakovatelnost lidského chování a interakce 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15" marR="338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Jeho metody, například „etnometodologické indiference“ nebo „rušivého experimentu“ (např. projet jednosměrnou ulici v protisměru) – podobně jako </a:t>
                      </a:r>
                      <a:r>
                        <a:rPr lang="cs-CZ" sz="1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Husserlovo</a:t>
                      </a:r>
                      <a:r>
                        <a:rPr lang="cs-CZ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„uzávorkování“ –, vůbec neznamenají, že by sociální řád podceňoval. Je jen přesvědčen, že právě v takových situacích se nejlépe ukáže, jak mu účastníci sami rozumějí.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15" marR="338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Etnometodologie</a:t>
                      </a:r>
                      <a:endParaRPr lang="cs-CZ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Soubor technik</a:t>
                      </a:r>
                      <a:r>
                        <a:rPr lang="cs-CZ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 metod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Kvalitativní</a:t>
                      </a:r>
                    </a:p>
                  </a:txBody>
                  <a:tcPr marL="33815" marR="33815" marT="0" marB="0"/>
                </a:tc>
              </a:tr>
            </a:tbl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Ovlivněni fenomenologickou školou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348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-243408"/>
            <a:ext cx="7529264" cy="1584176"/>
          </a:xfrm>
        </p:spPr>
        <p:txBody>
          <a:bodyPr>
            <a:normAutofit fontScale="90000"/>
          </a:bodyPr>
          <a:lstStyle/>
          <a:p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1800" dirty="0" smtClean="0"/>
              <a:t>Příklad </a:t>
            </a:r>
            <a:r>
              <a:rPr lang="cs-CZ" sz="1800" dirty="0"/>
              <a:t>vzájemného  neporozumění 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>Kvantitativní účastník </a:t>
            </a:r>
            <a:r>
              <a:rPr lang="cs-CZ" sz="1800" dirty="0"/>
              <a:t>(tvrdý </a:t>
            </a:r>
            <a:r>
              <a:rPr lang="cs-CZ" sz="1800" dirty="0" smtClean="0"/>
              <a:t> - T</a:t>
            </a:r>
            <a:r>
              <a:rPr lang="cs-CZ" sz="1800" dirty="0"/>
              <a:t>)  x kvalitativní </a:t>
            </a:r>
            <a:r>
              <a:rPr lang="cs-CZ" sz="1800" dirty="0" smtClean="0"/>
              <a:t> účastník (měkký - M</a:t>
            </a:r>
            <a:r>
              <a:rPr lang="cs-CZ" sz="1800" dirty="0"/>
              <a:t>)</a:t>
            </a:r>
            <a:br>
              <a:rPr lang="cs-CZ" sz="1800" dirty="0"/>
            </a:br>
            <a:endParaRPr lang="cs-CZ" sz="180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544616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M</a:t>
            </a:r>
            <a:r>
              <a:rPr lang="cs-CZ" dirty="0"/>
              <a:t>: </a:t>
            </a:r>
            <a:r>
              <a:rPr lang="cs-CZ" dirty="0" smtClean="0"/>
              <a:t>(přátelsky mává) Ahoj</a:t>
            </a:r>
            <a:r>
              <a:rPr lang="cs-CZ" dirty="0"/>
              <a:t>, dneska je ale </a:t>
            </a:r>
            <a:r>
              <a:rPr lang="cs-CZ" dirty="0" smtClean="0"/>
              <a:t>krásně…</a:t>
            </a:r>
            <a:endParaRPr lang="cs-CZ" dirty="0"/>
          </a:p>
          <a:p>
            <a:r>
              <a:rPr lang="cs-CZ" dirty="0"/>
              <a:t>T: Ahoj, jak to myslíš krásně? Krásně z hlediska počasí, politiky, osobního štěstí nebo jak?</a:t>
            </a:r>
          </a:p>
          <a:p>
            <a:r>
              <a:rPr lang="cs-CZ" dirty="0"/>
              <a:t>M: </a:t>
            </a:r>
            <a:r>
              <a:rPr lang="cs-CZ" dirty="0" err="1"/>
              <a:t>Ehmmm</a:t>
            </a:r>
            <a:r>
              <a:rPr lang="cs-CZ" dirty="0"/>
              <a:t>, nijak , prostě že je krásný den…</a:t>
            </a:r>
          </a:p>
          <a:p>
            <a:r>
              <a:rPr lang="cs-CZ" dirty="0"/>
              <a:t>T: Krásný den pro koho? Pro všechny tady ve městě? To sám víš že je nesmysl. Krásně pro nás dva? </a:t>
            </a:r>
          </a:p>
          <a:p>
            <a:r>
              <a:rPr lang="cs-CZ" dirty="0"/>
              <a:t>M: </a:t>
            </a:r>
            <a:r>
              <a:rPr lang="cs-CZ" dirty="0" smtClean="0"/>
              <a:t>nevím (zaraženě opakuje),  </a:t>
            </a:r>
            <a:r>
              <a:rPr lang="cs-CZ" dirty="0"/>
              <a:t>prostě je krásně….</a:t>
            </a:r>
          </a:p>
          <a:p>
            <a:r>
              <a:rPr lang="cs-CZ" dirty="0"/>
              <a:t>T: problém je,  že se nevyjadřuješ přesně, tak ti nemůžu odpovědět..</a:t>
            </a:r>
          </a:p>
          <a:p>
            <a:r>
              <a:rPr lang="cs-CZ" dirty="0"/>
              <a:t>M: já taky o odpověď nestojím. Jen jsem si s tebou chtěl </a:t>
            </a:r>
            <a:r>
              <a:rPr lang="cs-CZ" dirty="0" smtClean="0"/>
              <a:t>chvíli </a:t>
            </a:r>
            <a:r>
              <a:rPr lang="cs-CZ" dirty="0"/>
              <a:t>popovídat.</a:t>
            </a:r>
          </a:p>
          <a:p>
            <a:r>
              <a:rPr lang="cs-CZ" dirty="0"/>
              <a:t>T: A o čem konkrétně sis chtěl popovídat? Můžeš to upřesnit</a:t>
            </a:r>
            <a:r>
              <a:rPr lang="cs-CZ" dirty="0" smtClean="0"/>
              <a:t>? O počasí? </a:t>
            </a:r>
            <a:endParaRPr lang="cs-CZ" dirty="0"/>
          </a:p>
          <a:p>
            <a:r>
              <a:rPr lang="cs-CZ" dirty="0"/>
              <a:t>M:  O ničem…a zajdi si brzy k doktorovi, asi se ti něco stalo.</a:t>
            </a:r>
          </a:p>
          <a:p>
            <a:r>
              <a:rPr lang="cs-CZ" dirty="0"/>
              <a:t>T: Co se mi stalo? Vidíš něco?</a:t>
            </a:r>
          </a:p>
          <a:p>
            <a:r>
              <a:rPr lang="cs-CZ" dirty="0"/>
              <a:t>M:  mávne rukou a naštvaně odchází…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Podle </a:t>
            </a:r>
            <a:r>
              <a:rPr lang="cs-CZ" dirty="0" err="1" smtClean="0"/>
              <a:t>etnometodologie</a:t>
            </a:r>
            <a:r>
              <a:rPr lang="cs-CZ" dirty="0"/>
              <a:t> </a:t>
            </a:r>
            <a:r>
              <a:rPr lang="cs-CZ" dirty="0" smtClean="0"/>
              <a:t>Harolda </a:t>
            </a:r>
            <a:r>
              <a:rPr lang="cs-CZ" dirty="0" err="1" smtClean="0"/>
              <a:t>Garfinkela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Zkuste </a:t>
            </a:r>
            <a:r>
              <a:rPr lang="cs-CZ" dirty="0"/>
              <a:t>sami téma</a:t>
            </a:r>
            <a:r>
              <a:rPr lang="cs-CZ" dirty="0" smtClean="0"/>
              <a:t>: </a:t>
            </a:r>
          </a:p>
          <a:p>
            <a:pPr marL="0" indent="0">
              <a:buNone/>
            </a:pPr>
            <a:r>
              <a:rPr lang="cs-CZ" dirty="0" smtClean="0"/>
              <a:t>Pozvání </a:t>
            </a:r>
            <a:r>
              <a:rPr lang="cs-CZ" dirty="0"/>
              <a:t>na rande, kdy dívka je v zajetí kvantitativního paradigmatu.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186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1914</Words>
  <Application>Microsoft Office PowerPoint</Application>
  <PresentationFormat>Předvádění na obrazovce (4:3)</PresentationFormat>
  <Paragraphs>346</Paragraphs>
  <Slides>30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5</vt:i4>
      </vt:variant>
      <vt:variant>
        <vt:lpstr>Nadpisy snímků</vt:lpstr>
      </vt:variant>
      <vt:variant>
        <vt:i4>30</vt:i4>
      </vt:variant>
    </vt:vector>
  </HeadingPairs>
  <TitlesOfParts>
    <vt:vector size="35" baseType="lpstr">
      <vt:lpstr>Motiv systému Office</vt:lpstr>
      <vt:lpstr>2_Arkýř</vt:lpstr>
      <vt:lpstr>Výchozí návrh</vt:lpstr>
      <vt:lpstr>1_Výchozí návrh</vt:lpstr>
      <vt:lpstr>2_Výchozí návrh</vt:lpstr>
      <vt:lpstr>Kvalitativní výzkum</vt:lpstr>
      <vt:lpstr>Rozdíl není ve zkoumaných tématech, ale v logice postupu</vt:lpstr>
      <vt:lpstr>Kvantitativní dedukce a kvalitativní indukce</vt:lpstr>
      <vt:lpstr>Dva typy výzkumu, dva druhy omezení</vt:lpstr>
      <vt:lpstr>Dva typy výzkumu, dva druhy omezení</vt:lpstr>
      <vt:lpstr>Klasická škola</vt:lpstr>
      <vt:lpstr>Fenomenologická škola</vt:lpstr>
      <vt:lpstr>Ovlivněni fenomenologickou školou</vt:lpstr>
      <vt:lpstr>   Příklad vzájemného  neporozumění  Kvantitativní účastník (tvrdý  - T)  x kvalitativní  účastník (měkký - M) </vt:lpstr>
      <vt:lpstr>Kvantitativní  X Kvalitativní</vt:lpstr>
      <vt:lpstr>Kvantitaivní x Kvalitativní</vt:lpstr>
      <vt:lpstr>Grounded theory (Glaser and Strauss)</vt:lpstr>
      <vt:lpstr>Groundend theory: theoretical sampling</vt:lpstr>
      <vt:lpstr>Groundend theory: theoretical sampling  - Krok Teoretické nasycení vzorku</vt:lpstr>
      <vt:lpstr>Groundend theory: metoda konstantního srovnávání</vt:lpstr>
      <vt:lpstr>Organizace dat – kódování</vt:lpstr>
      <vt:lpstr>Kvantitativní  X Kvalitativní</vt:lpstr>
      <vt:lpstr>Iniciace </vt:lpstr>
      <vt:lpstr>Iniciace </vt:lpstr>
      <vt:lpstr>Socioekonomické zájmy a možnosti snížení zátěže vod v povodí nádrže Orlík fosforem </vt:lpstr>
      <vt:lpstr>Fosfor (P) jako činný agens</vt:lpstr>
      <vt:lpstr>Potenciální zájmy v území</vt:lpstr>
      <vt:lpstr>Iniciační odpovědi</vt:lpstr>
      <vt:lpstr>Zájmové území</vt:lpstr>
      <vt:lpstr>Prezentace aplikace PowerPoint</vt:lpstr>
      <vt:lpstr>Iniciace </vt:lpstr>
      <vt:lpstr>Prezentace aplikace PowerPoint</vt:lpstr>
      <vt:lpstr>Prezentace aplikace PowerPoint</vt:lpstr>
      <vt:lpstr>Iniciace – nesmyslná</vt:lpstr>
      <vt:lpstr>Kvalitativní poznávání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Kvalitativní výzkum</dc:title>
  <dc:creator>admin</dc:creator>
  <cp:lastModifiedBy>uživatel</cp:lastModifiedBy>
  <cp:revision>35</cp:revision>
  <dcterms:created xsi:type="dcterms:W3CDTF">2013-12-02T15:08:11Z</dcterms:created>
  <dcterms:modified xsi:type="dcterms:W3CDTF">2015-11-19T07:12:29Z</dcterms:modified>
</cp:coreProperties>
</file>