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3"/>
  </p:notesMasterIdLst>
  <p:sldIdLst>
    <p:sldId id="256" r:id="rId2"/>
    <p:sldId id="257" r:id="rId3"/>
    <p:sldId id="258" r:id="rId4"/>
    <p:sldId id="290" r:id="rId5"/>
    <p:sldId id="259" r:id="rId6"/>
    <p:sldId id="260" r:id="rId7"/>
    <p:sldId id="261" r:id="rId8"/>
    <p:sldId id="262" r:id="rId9"/>
    <p:sldId id="264" r:id="rId10"/>
    <p:sldId id="263" r:id="rId11"/>
    <p:sldId id="265" r:id="rId12"/>
    <p:sldId id="266" r:id="rId13"/>
    <p:sldId id="267" r:id="rId14"/>
    <p:sldId id="268" r:id="rId15"/>
    <p:sldId id="269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6" r:id="rId28"/>
    <p:sldId id="287" r:id="rId29"/>
    <p:sldId id="288" r:id="rId30"/>
    <p:sldId id="289" r:id="rId31"/>
    <p:sldId id="291" r:id="rId3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4" d="100"/>
          <a:sy n="94" d="100"/>
        </p:scale>
        <p:origin x="72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66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BF8BF1-8AE4-4DA0-BD18-7074A948AAB2}" type="datetimeFigureOut">
              <a:rPr lang="cs-CZ" smtClean="0"/>
              <a:t>27.11.2015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B62ED9-BA5D-40D8-B520-7CE84478104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76782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1625600" y="3886200"/>
            <a:ext cx="9144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625600" y="5124450"/>
            <a:ext cx="9144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8534400" y="6355080"/>
            <a:ext cx="3048000" cy="365760"/>
          </a:xfrm>
        </p:spPr>
        <p:txBody>
          <a:bodyPr/>
          <a:lstStyle>
            <a:lvl1pPr>
              <a:defRPr sz="1400"/>
            </a:lvl1pPr>
          </a:lstStyle>
          <a:p>
            <a:fld id="{75525524-969A-457C-BE52-CE44A51B10D8}" type="datetime1">
              <a:rPr lang="cs-CZ" smtClean="0"/>
              <a:t>27.11.2015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3864864" y="6355080"/>
            <a:ext cx="4632960" cy="365760"/>
          </a:xfrm>
        </p:spPr>
        <p:txBody>
          <a:bodyPr/>
          <a:lstStyle/>
          <a:p>
            <a:r>
              <a:rPr lang="cs-CZ" smtClean="0"/>
              <a:t>Kvalitativní metody ve výzkumu venkova, 19.11.2015</a:t>
            </a:r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1621536" y="6355080"/>
            <a:ext cx="1625600" cy="365760"/>
          </a:xfrm>
        </p:spPr>
        <p:txBody>
          <a:bodyPr/>
          <a:lstStyle/>
          <a:p>
            <a:fld id="{FB32E427-FDF5-4E29-92C6-DD4D2FF4403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Obdélník 20"/>
          <p:cNvSpPr/>
          <p:nvPr/>
        </p:nvSpPr>
        <p:spPr>
          <a:xfrm>
            <a:off x="1206500" y="3648075"/>
            <a:ext cx="97536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Obdélník 32"/>
          <p:cNvSpPr/>
          <p:nvPr/>
        </p:nvSpPr>
        <p:spPr>
          <a:xfrm>
            <a:off x="1219200" y="5048250"/>
            <a:ext cx="97536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Obdélník 21"/>
          <p:cNvSpPr/>
          <p:nvPr/>
        </p:nvSpPr>
        <p:spPr>
          <a:xfrm>
            <a:off x="1206500" y="3648075"/>
            <a:ext cx="3048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élník 31"/>
          <p:cNvSpPr/>
          <p:nvPr/>
        </p:nvSpPr>
        <p:spPr>
          <a:xfrm>
            <a:off x="1219200" y="5048250"/>
            <a:ext cx="3048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8F827-859D-4462-B538-F4B51D88130B}" type="datetime1">
              <a:rPr lang="cs-CZ" smtClean="0"/>
              <a:t>27.11.2015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19.11.2015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E427-FDF5-4E29-92C6-DD4D2FF4403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B4617-D608-4545-8129-4BD7C73704C6}" type="datetime1">
              <a:rPr lang="cs-CZ" smtClean="0"/>
              <a:t>27.11.2015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19.11.2015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E427-FDF5-4E29-92C6-DD4D2FF4403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Rovnoramenný trojúhelník 7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 rot="5400000">
            <a:off x="5814836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CEC28-99ED-4134-93DC-74910F8EB6D3}" type="datetime1">
              <a:rPr lang="cs-CZ" smtClean="0"/>
              <a:t>27.11.2015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19.11.2015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E427-FDF5-4E29-92C6-DD4D2FF4403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10972800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25600" y="2971800"/>
            <a:ext cx="9144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727200" y="4267200"/>
            <a:ext cx="90424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8534400" y="6355080"/>
            <a:ext cx="3048000" cy="365760"/>
          </a:xfrm>
        </p:spPr>
        <p:txBody>
          <a:bodyPr/>
          <a:lstStyle/>
          <a:p>
            <a:fld id="{5604F2EB-2785-4907-8439-18BE9C891F98}" type="datetime1">
              <a:rPr lang="cs-CZ" smtClean="0"/>
              <a:t>27.11.2015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864864" y="6355080"/>
            <a:ext cx="4632960" cy="365760"/>
          </a:xfrm>
        </p:spPr>
        <p:txBody>
          <a:bodyPr/>
          <a:lstStyle/>
          <a:p>
            <a:r>
              <a:rPr lang="cs-CZ" smtClean="0"/>
              <a:t>Kvalitativní metody ve výzkumu venkova, 19.11.2015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426464" y="6355080"/>
            <a:ext cx="2027936" cy="365760"/>
          </a:xfrm>
        </p:spPr>
        <p:txBody>
          <a:bodyPr/>
          <a:lstStyle/>
          <a:p>
            <a:fld id="{FB32E427-FDF5-4E29-92C6-DD4D2FF4403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1219200" y="2819400"/>
            <a:ext cx="97536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219200" y="2819400"/>
            <a:ext cx="3048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5EBDF-AC5D-4A37-B687-71B3FFEA4A29}" type="datetime1">
              <a:rPr lang="cs-CZ" smtClean="0"/>
              <a:t>27.11.2015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19.11.2015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E427-FDF5-4E29-92C6-DD4D2FF4403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5388864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6176264" y="1216152"/>
            <a:ext cx="5388864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285875"/>
            <a:ext cx="5386917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6197601" y="1295400"/>
            <a:ext cx="5389033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FCCF1-9984-4075-AACE-DD7EA6DE05EC}" type="datetime1">
              <a:rPr lang="cs-CZ" smtClean="0"/>
              <a:t>27.11.2015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19.11.2015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E427-FDF5-4E29-92C6-DD4D2FF4403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609600" y="2133600"/>
            <a:ext cx="5384800" cy="40386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6197600" y="2133600"/>
            <a:ext cx="5384800" cy="40386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0133D-824D-4655-8765-542D32E04CD9}" type="datetime1">
              <a:rPr lang="cs-CZ" smtClean="0"/>
              <a:t>27.11.2015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19.11.2015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E427-FDF5-4E29-92C6-DD4D2FF4403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Rovnoramenný trojúhelník 5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451BE-D3A9-4D5D-ABCD-E0311F0E3A1D}" type="datetime1">
              <a:rPr lang="cs-CZ" smtClean="0"/>
              <a:t>27.11.2015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19.11.2015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E427-FDF5-4E29-92C6-DD4D2FF4403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" name="Přímá spojovací čára 4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Rovnoramenný trojúhelník 5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32800" y="304800"/>
            <a:ext cx="33528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8432800" y="1219201"/>
            <a:ext cx="33528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B0E0B-58EE-4D48-B770-674F48C39DBF}" type="datetime1">
              <a:rPr lang="cs-CZ" smtClean="0"/>
              <a:t>27.11.2015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19.11.2015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E427-FDF5-4E29-92C6-DD4D2FF4403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 rot="5400000">
            <a:off x="5220033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ovnoramenný trojúhelník 8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quarter" idx="1"/>
          </p:nvPr>
        </p:nvSpPr>
        <p:spPr>
          <a:xfrm>
            <a:off x="406400" y="304800"/>
            <a:ext cx="7620000" cy="5715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500856"/>
            <a:ext cx="109728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609600" y="1905000"/>
            <a:ext cx="109728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1219200"/>
            <a:ext cx="109728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53FD1-84C6-4B60-A0F3-3D9B319EDB71}" type="datetime1">
              <a:rPr lang="cs-CZ" smtClean="0"/>
              <a:t>27.11.2015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19.11.2015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E427-FDF5-4E29-92C6-DD4D2FF4403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ovnoramenný trojúhelník 8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609600" y="500856"/>
            <a:ext cx="24384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609600" y="1219200"/>
            <a:ext cx="109728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8534400" y="6356350"/>
            <a:ext cx="3052064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22A0FFC-59F6-4940-9967-77A2B8153AC4}" type="datetime1">
              <a:rPr lang="cs-CZ" smtClean="0"/>
              <a:t>27.11.2015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864864" y="6356350"/>
            <a:ext cx="46736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Kvalitativní metody ve výzkumu venkova, 19.11.2015</a:t>
            </a:r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6864" y="6356350"/>
            <a:ext cx="26416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B32E427-FDF5-4E29-92C6-DD4D2FF4403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8" name="Přímá spojovací čára 2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Přímá spojovací čára 28"/>
          <p:cNvSpPr>
            <a:spLocks noChangeShapeType="1"/>
          </p:cNvSpPr>
          <p:nvPr/>
        </p:nvSpPr>
        <p:spPr bwMode="auto">
          <a:xfrm>
            <a:off x="609600" y="1143000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ovnoramenný trojúhelník 9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Zjevná a skrytá úskalí kvalitativního přístupu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88736" y="3610130"/>
            <a:ext cx="9144000" cy="1655762"/>
          </a:xfrm>
        </p:spPr>
        <p:txBody>
          <a:bodyPr/>
          <a:lstStyle/>
          <a:p>
            <a:r>
              <a:rPr lang="cs-CZ" i="1" dirty="0" smtClean="0"/>
              <a:t>Věra Majerová</a:t>
            </a:r>
            <a:endParaRPr lang="cs-CZ" i="1" dirty="0"/>
          </a:p>
        </p:txBody>
      </p:sp>
      <p:pic>
        <p:nvPicPr>
          <p:cNvPr id="4" name="Obrázek 3" descr="PEF_logo_nove_vetsi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467" y="2093996"/>
            <a:ext cx="3343275" cy="1466850"/>
          </a:xfrm>
          <a:prstGeom prst="rect">
            <a:avLst/>
          </a:prstGeom>
        </p:spPr>
      </p:pic>
      <p:sp>
        <p:nvSpPr>
          <p:cNvPr id="6" name="TextovéPole 5"/>
          <p:cNvSpPr txBox="1"/>
          <p:nvPr/>
        </p:nvSpPr>
        <p:spPr>
          <a:xfrm>
            <a:off x="3284621" y="5269832"/>
            <a:ext cx="75678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2000" dirty="0" smtClean="0"/>
              <a:t>Workshop „Kvalitativní metody ve výzkumu venkova“, 19.11.2015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113742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Reliabilita a validita kvalitativního výzkumu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Kvalitativní výzkum pracuje s nestandardizovanými nebo </a:t>
            </a:r>
            <a:r>
              <a:rPr lang="cs-CZ" dirty="0" err="1"/>
              <a:t>polostandardizovanými</a:t>
            </a:r>
            <a:r>
              <a:rPr lang="cs-CZ" dirty="0"/>
              <a:t> technikami, proto jeho opakovatelnost (reliabilita) je velmi nízká až </a:t>
            </a:r>
            <a:r>
              <a:rPr lang="cs-CZ" dirty="0" smtClean="0"/>
              <a:t>nulová; </a:t>
            </a:r>
          </a:p>
          <a:p>
            <a:r>
              <a:rPr lang="cs-CZ" dirty="0" smtClean="0"/>
              <a:t>Věrohodnosti </a:t>
            </a:r>
            <a:r>
              <a:rPr lang="cs-CZ" dirty="0"/>
              <a:t>dosahuje (podle klasiků kvalitativní metodologie) tím, že otevřeně a soustavně uvádí ve své zprávě všechny podrobnosti všech fází </a:t>
            </a:r>
            <a:r>
              <a:rPr lang="cs-CZ" dirty="0" smtClean="0"/>
              <a:t>postupu;</a:t>
            </a:r>
          </a:p>
          <a:p>
            <a:r>
              <a:rPr lang="cs-CZ" dirty="0" smtClean="0"/>
              <a:t>Dokládá </a:t>
            </a:r>
            <a:r>
              <a:rPr lang="cs-CZ" dirty="0"/>
              <a:t>i dílčí závěry vhodnými příklady (obvyklým požadavkem je doložení alespoň třemi), navíc někteří žádají, aby nebyly vybrány záměrně a cíleně výzkumníkem na podporu jeho závěrů, ale vybrány náhodně, jaksi </a:t>
            </a:r>
            <a:r>
              <a:rPr lang="cs-CZ" dirty="0" smtClean="0"/>
              <a:t>randomizovány;</a:t>
            </a:r>
          </a:p>
          <a:p>
            <a:r>
              <a:rPr lang="cs-CZ" dirty="0" smtClean="0"/>
              <a:t>Dalším </a:t>
            </a:r>
            <a:r>
              <a:rPr lang="cs-CZ" dirty="0"/>
              <a:t>požadavkem je, z týchž důvodů, uvádět i všechny „negativní“ případy, které předloženým teoriím nenasvědčují, s případným pokusem o jejich </a:t>
            </a:r>
            <a:r>
              <a:rPr lang="cs-CZ" dirty="0" smtClean="0"/>
              <a:t>vysvětlení;</a:t>
            </a:r>
          </a:p>
          <a:p>
            <a:r>
              <a:rPr lang="cs-CZ" dirty="0" smtClean="0"/>
              <a:t>Jiní </a:t>
            </a:r>
            <a:r>
              <a:rPr lang="cs-CZ" dirty="0"/>
              <a:t>však uznávají, že příklady jsou zpravidla vybírány tak, aby byly co nejvíc typické a ilustrativní (jako ideální vzory).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E427-FDF5-4E29-92C6-DD4D2FF4403A}" type="slidenum">
              <a:rPr lang="cs-CZ" smtClean="0"/>
              <a:pPr/>
              <a:t>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19.11.2015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33688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Jaký stupeň </a:t>
            </a:r>
            <a:r>
              <a:rPr lang="cs-CZ" b="1" dirty="0" err="1" smtClean="0"/>
              <a:t>validizace</a:t>
            </a:r>
            <a:r>
              <a:rPr lang="cs-CZ" b="1" dirty="0" smtClean="0"/>
              <a:t> je reálně proveditelný?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Je reálné, žádat po čtenáři, aby takto složitě kontroloval validitu předkládané teorie? </a:t>
            </a:r>
            <a:endParaRPr lang="cs-CZ" dirty="0" smtClean="0"/>
          </a:p>
          <a:p>
            <a:r>
              <a:rPr lang="cs-CZ" dirty="0" smtClean="0"/>
              <a:t>Je-li </a:t>
            </a:r>
            <a:r>
              <a:rPr lang="cs-CZ" dirty="0"/>
              <a:t>to laik, patrně se bude nudit a ztrácet v „doporučeném“ postupu </a:t>
            </a:r>
            <a:r>
              <a:rPr lang="cs-CZ" dirty="0" err="1"/>
              <a:t>validizace</a:t>
            </a:r>
            <a:r>
              <a:rPr lang="cs-CZ" dirty="0"/>
              <a:t> </a:t>
            </a:r>
            <a:r>
              <a:rPr lang="cs-CZ" dirty="0" smtClean="0"/>
              <a:t>dat/teorií;</a:t>
            </a:r>
          </a:p>
          <a:p>
            <a:r>
              <a:rPr lang="cs-CZ" dirty="0" smtClean="0"/>
              <a:t>Je-li </a:t>
            </a:r>
            <a:r>
              <a:rPr lang="cs-CZ" dirty="0"/>
              <a:t>to odborník, nejspíš se bude snažit nalézt vlastní interpretaci a zdůvodnění výstupů, než aby </a:t>
            </a:r>
            <a:r>
              <a:rPr lang="cs-CZ" dirty="0" err="1"/>
              <a:t>validizoval</a:t>
            </a:r>
            <a:r>
              <a:rPr lang="cs-CZ" dirty="0"/>
              <a:t> cizí dosažené </a:t>
            </a:r>
            <a:r>
              <a:rPr lang="cs-CZ" dirty="0" smtClean="0"/>
              <a:t>výsledky;</a:t>
            </a:r>
          </a:p>
          <a:p>
            <a:r>
              <a:rPr lang="cs-CZ" dirty="0" smtClean="0"/>
              <a:t>Jediný</a:t>
            </a:r>
            <a:r>
              <a:rPr lang="cs-CZ" dirty="0"/>
              <a:t>, kdo by to možná byl ochotný dělat, je školitel při posuzování práce svého </a:t>
            </a:r>
            <a:r>
              <a:rPr lang="cs-CZ" dirty="0" smtClean="0"/>
              <a:t>doktoranda. 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E427-FDF5-4E29-92C6-DD4D2FF4403A}" type="slidenum">
              <a:rPr lang="cs-CZ" smtClean="0"/>
              <a:pPr/>
              <a:t>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19.11.2015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98064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Objektivita a subjektivita 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Mezi klíčové kroky v začátku kvalitativního postupu patří ujasnění vlastního vztahu k objektivitě a </a:t>
            </a:r>
            <a:r>
              <a:rPr lang="cs-CZ" dirty="0" smtClean="0"/>
              <a:t>subjektivitě;</a:t>
            </a:r>
          </a:p>
          <a:p>
            <a:r>
              <a:rPr lang="cs-CZ" dirty="0" smtClean="0"/>
              <a:t>Někteří </a:t>
            </a:r>
            <a:r>
              <a:rPr lang="cs-CZ" dirty="0"/>
              <a:t>antropologové (např. Rosalie </a:t>
            </a:r>
            <a:r>
              <a:rPr lang="cs-CZ" dirty="0" err="1"/>
              <a:t>Waxová</a:t>
            </a:r>
            <a:r>
              <a:rPr lang="cs-CZ" dirty="0"/>
              <a:t>) se přiznávají k tomu, že hluboké zaujetí konkrétními studovanými tématy mění i je samé, tedy i jejich pohled na </a:t>
            </a:r>
            <a:r>
              <a:rPr lang="cs-CZ" dirty="0" smtClean="0"/>
              <a:t>svět;</a:t>
            </a:r>
          </a:p>
          <a:p>
            <a:r>
              <a:rPr lang="cs-CZ" dirty="0" smtClean="0"/>
              <a:t>Věda </a:t>
            </a:r>
            <a:r>
              <a:rPr lang="cs-CZ" dirty="0"/>
              <a:t>a technika (a propracované postupy kvantitativní metodologie</a:t>
            </a:r>
            <a:r>
              <a:rPr lang="cs-CZ" dirty="0" smtClean="0"/>
              <a:t>) neposkytly </a:t>
            </a:r>
            <a:r>
              <a:rPr lang="cs-CZ" dirty="0"/>
              <a:t>takové odpovědi na pokládané otázky, v jaké </a:t>
            </a:r>
            <a:r>
              <a:rPr lang="cs-CZ" dirty="0" smtClean="0"/>
              <a:t>doufali;</a:t>
            </a:r>
          </a:p>
          <a:p>
            <a:r>
              <a:rPr lang="cs-CZ" dirty="0" smtClean="0"/>
              <a:t>Proto, podle nich, </a:t>
            </a:r>
            <a:r>
              <a:rPr lang="cs-CZ" dirty="0"/>
              <a:t>kvalitativní metodologie má a bude mít své opodstatnění, přestože </a:t>
            </a:r>
            <a:r>
              <a:rPr lang="cs-CZ" dirty="0" smtClean="0"/>
              <a:t>objektivita výstupů </a:t>
            </a:r>
            <a:r>
              <a:rPr lang="cs-CZ" dirty="0"/>
              <a:t>je přinejmenším diskutabilní.  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E427-FDF5-4E29-92C6-DD4D2FF4403A}" type="slidenum">
              <a:rPr lang="cs-CZ" smtClean="0"/>
              <a:pPr/>
              <a:t>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19.11.2015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25495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Ovlivnění výsledku použitými technikami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838200" y="1479884"/>
            <a:ext cx="10515600" cy="5074665"/>
          </a:xfrm>
        </p:spPr>
        <p:txBody>
          <a:bodyPr>
            <a:normAutofit fontScale="92500" lnSpcReduction="10000"/>
          </a:bodyPr>
          <a:lstStyle/>
          <a:p>
            <a:pPr hangingPunct="0"/>
            <a:r>
              <a:rPr lang="cs-CZ" dirty="0" smtClean="0"/>
              <a:t>Sběr </a:t>
            </a:r>
            <a:r>
              <a:rPr lang="cs-CZ" dirty="0"/>
              <a:t>dat probíhá nestandardizovanými postupy, především za pomoci nestandardizovaného či </a:t>
            </a:r>
            <a:r>
              <a:rPr lang="cs-CZ" dirty="0" err="1"/>
              <a:t>polostandardizovaného</a:t>
            </a:r>
            <a:r>
              <a:rPr lang="cs-CZ" dirty="0"/>
              <a:t> </a:t>
            </a:r>
            <a:r>
              <a:rPr lang="cs-CZ" dirty="0" smtClean="0"/>
              <a:t>rozhovoru;</a:t>
            </a:r>
          </a:p>
          <a:p>
            <a:pPr hangingPunct="0"/>
            <a:r>
              <a:rPr lang="cs-CZ" dirty="0" smtClean="0"/>
              <a:t>Rozhovor </a:t>
            </a:r>
            <a:r>
              <a:rPr lang="cs-CZ" dirty="0"/>
              <a:t>patří k nejstarším a nejpoužívanějším technikám sběru </a:t>
            </a:r>
            <a:r>
              <a:rPr lang="cs-CZ" dirty="0" smtClean="0"/>
              <a:t>dat;</a:t>
            </a:r>
          </a:p>
          <a:p>
            <a:pPr hangingPunct="0"/>
            <a:r>
              <a:rPr lang="cs-CZ" dirty="0" smtClean="0"/>
              <a:t>Z</a:t>
            </a:r>
            <a:r>
              <a:rPr lang="cs-CZ" dirty="0"/>
              <a:t> povahy kvalitativního postupu (s opakovaným sběrem dat a postupným vnořováním se do zkoumaného problému) vyplývá, že rozhovor jen těžko lze nahradit jinou </a:t>
            </a:r>
            <a:r>
              <a:rPr lang="cs-CZ" dirty="0" smtClean="0"/>
              <a:t>technikou;</a:t>
            </a:r>
          </a:p>
          <a:p>
            <a:pPr hangingPunct="0"/>
            <a:r>
              <a:rPr lang="cs-CZ" dirty="0" smtClean="0"/>
              <a:t>Rozhovor </a:t>
            </a:r>
            <a:r>
              <a:rPr lang="cs-CZ" dirty="0"/>
              <a:t>má své limity, z nichž k </a:t>
            </a:r>
            <a:r>
              <a:rPr lang="cs-CZ" dirty="0" smtClean="0"/>
              <a:t>nejzávažnějším </a:t>
            </a:r>
            <a:r>
              <a:rPr lang="cs-CZ" dirty="0"/>
              <a:t>patří „reinterpretace“. </a:t>
            </a:r>
            <a:endParaRPr lang="cs-CZ" dirty="0" smtClean="0"/>
          </a:p>
          <a:p>
            <a:pPr hangingPunct="0"/>
            <a:r>
              <a:rPr lang="cs-CZ" dirty="0" smtClean="0"/>
              <a:t>Může </a:t>
            </a:r>
            <a:r>
              <a:rPr lang="cs-CZ" dirty="0"/>
              <a:t>být vyvolána mnohými </a:t>
            </a:r>
            <a:r>
              <a:rPr lang="cs-CZ" dirty="0" smtClean="0"/>
              <a:t>příčinami:</a:t>
            </a:r>
          </a:p>
          <a:p>
            <a:pPr lvl="1" hangingPunct="0">
              <a:buFont typeface="Wingdings" panose="05000000000000000000" pitchFamily="2" charset="2"/>
              <a:buChar char="ü"/>
            </a:pPr>
            <a:r>
              <a:rPr lang="cs-CZ" dirty="0" smtClean="0"/>
              <a:t> tříbením </a:t>
            </a:r>
            <a:r>
              <a:rPr lang="cs-CZ" dirty="0"/>
              <a:t>si vlastního postoje a postupným upravováním pohledu na popisovanou událost, </a:t>
            </a:r>
            <a:endParaRPr lang="cs-CZ" dirty="0" smtClean="0"/>
          </a:p>
          <a:p>
            <a:pPr lvl="1" hangingPunct="0">
              <a:buFont typeface="Wingdings" panose="05000000000000000000" pitchFamily="2" charset="2"/>
              <a:buChar char="ü"/>
            </a:pPr>
            <a:r>
              <a:rPr lang="cs-CZ" dirty="0" smtClean="0"/>
              <a:t>potlačováním </a:t>
            </a:r>
            <a:r>
              <a:rPr lang="cs-CZ" dirty="0"/>
              <a:t>nepříjemných konotací události, vědomé i nevědomé vytěsnění nepříjemných (pravdivých) </a:t>
            </a:r>
            <a:r>
              <a:rPr lang="cs-CZ" dirty="0" smtClean="0"/>
              <a:t>zážitků</a:t>
            </a:r>
          </a:p>
          <a:p>
            <a:pPr lvl="1" hangingPunct="0">
              <a:buFont typeface="Wingdings" panose="05000000000000000000" pitchFamily="2" charset="2"/>
              <a:buChar char="ü"/>
            </a:pPr>
            <a:r>
              <a:rPr lang="cs-CZ" dirty="0" smtClean="0"/>
              <a:t>přirozeným </a:t>
            </a:r>
            <a:r>
              <a:rPr lang="cs-CZ" dirty="0"/>
              <a:t>zapomínáním a tedy nepřesným revokováním události a zážitků s ní spojených, </a:t>
            </a:r>
            <a:endParaRPr lang="cs-CZ" dirty="0" smtClean="0"/>
          </a:p>
          <a:p>
            <a:pPr lvl="1" hangingPunct="0">
              <a:buFont typeface="Wingdings" panose="05000000000000000000" pitchFamily="2" charset="2"/>
              <a:buChar char="ü"/>
            </a:pPr>
            <a:r>
              <a:rPr lang="cs-CZ" dirty="0" smtClean="0"/>
              <a:t>úmyslným </a:t>
            </a:r>
            <a:r>
              <a:rPr lang="cs-CZ" dirty="0"/>
              <a:t>lhaním ….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E427-FDF5-4E29-92C6-DD4D2FF4403A}" type="slidenum">
              <a:rPr lang="cs-CZ" smtClean="0"/>
              <a:pPr/>
              <a:t>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19.11.2015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05108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Ovlivnění výsledku badatelem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Vlastní </a:t>
            </a:r>
            <a:r>
              <a:rPr lang="cs-CZ" dirty="0"/>
              <a:t>subjektivní vnořování se do zkoumaného </a:t>
            </a:r>
            <a:r>
              <a:rPr lang="cs-CZ" dirty="0" smtClean="0"/>
              <a:t>problému;</a:t>
            </a:r>
          </a:p>
          <a:p>
            <a:r>
              <a:rPr lang="cs-CZ" dirty="0" smtClean="0"/>
              <a:t>Vědomá i nevědomá formulace </a:t>
            </a:r>
            <a:r>
              <a:rPr lang="cs-CZ" dirty="0"/>
              <a:t>otázek a sond v prováděném </a:t>
            </a:r>
            <a:r>
              <a:rPr lang="cs-CZ" dirty="0" smtClean="0"/>
              <a:t>rozhovoru;</a:t>
            </a:r>
          </a:p>
          <a:p>
            <a:r>
              <a:rPr lang="cs-CZ" dirty="0" smtClean="0"/>
              <a:t>Výsledkem </a:t>
            </a:r>
            <a:r>
              <a:rPr lang="cs-CZ" dirty="0"/>
              <a:t>může být „sofistikovaný konstrukt“ vzájemné součinnosti myšlenkových pochodů tazatele a </a:t>
            </a:r>
            <a:r>
              <a:rPr lang="cs-CZ" dirty="0" smtClean="0"/>
              <a:t>respondenta;</a:t>
            </a:r>
          </a:p>
          <a:p>
            <a:r>
              <a:rPr lang="cs-CZ" dirty="0" smtClean="0"/>
              <a:t>Jak </a:t>
            </a:r>
            <a:r>
              <a:rPr lang="cs-CZ" dirty="0"/>
              <a:t>daleko či blízko má k porozumění zkoumané otázky? </a:t>
            </a:r>
            <a:endParaRPr lang="cs-CZ" dirty="0" smtClean="0"/>
          </a:p>
          <a:p>
            <a:r>
              <a:rPr lang="cs-CZ" dirty="0" smtClean="0"/>
              <a:t>Je vůbec </a:t>
            </a:r>
            <a:r>
              <a:rPr lang="cs-CZ" dirty="0"/>
              <a:t>možno </a:t>
            </a:r>
            <a:r>
              <a:rPr lang="cs-CZ" dirty="0" smtClean="0"/>
              <a:t>změřit validitu (věrohodnost) </a:t>
            </a:r>
            <a:r>
              <a:rPr lang="cs-CZ" dirty="0"/>
              <a:t>a zajímá nás </a:t>
            </a:r>
            <a:r>
              <a:rPr lang="cs-CZ" dirty="0" smtClean="0"/>
              <a:t>její měřitelnost</a:t>
            </a:r>
            <a:r>
              <a:rPr lang="cs-CZ" dirty="0"/>
              <a:t>?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E427-FDF5-4E29-92C6-DD4D2FF4403A}" type="slidenum">
              <a:rPr lang="cs-CZ" smtClean="0"/>
              <a:pPr/>
              <a:t>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19.11.2015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42768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b="1" dirty="0"/>
              <a:t>Projekt nebo </a:t>
            </a:r>
            <a:r>
              <a:rPr lang="cs-CZ" b="1" dirty="0" smtClean="0"/>
              <a:t>improvizace?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hangingPunct="0"/>
            <a:r>
              <a:rPr lang="cs-CZ" dirty="0"/>
              <a:t>K</a:t>
            </a:r>
            <a:r>
              <a:rPr lang="cs-CZ" dirty="0" smtClean="0"/>
              <a:t>valitativní výzkum se liší od kvantitativního (mimo jiné) tím, že postup výzkumu se určuje až v průběhu vlastního výzkumného procesu a uzavírá se až s uzavřením výzkumu; </a:t>
            </a:r>
          </a:p>
          <a:p>
            <a:pPr hangingPunct="0"/>
            <a:r>
              <a:rPr lang="cs-CZ" dirty="0" smtClean="0"/>
              <a:t>V</a:t>
            </a:r>
            <a:r>
              <a:rPr lang="cs-CZ" dirty="0"/>
              <a:t> </a:t>
            </a:r>
            <a:r>
              <a:rPr lang="cs-CZ" dirty="0" smtClean="0"/>
              <a:t>původní odborné </a:t>
            </a:r>
            <a:r>
              <a:rPr lang="cs-CZ" dirty="0"/>
              <a:t>literatuře a učebnicích kvalitativní metodologie byla otázka projektu výzkumu </a:t>
            </a:r>
            <a:r>
              <a:rPr lang="cs-CZ" dirty="0" smtClean="0"/>
              <a:t>podceňována;</a:t>
            </a:r>
          </a:p>
          <a:p>
            <a:pPr hangingPunct="0"/>
            <a:r>
              <a:rPr lang="cs-CZ" dirty="0" smtClean="0"/>
              <a:t>Od poloviny devadesátých let je stále </a:t>
            </a:r>
            <a:r>
              <a:rPr lang="cs-CZ" dirty="0"/>
              <a:t>častěji zařazována do učebnic jako součást výzkumného </a:t>
            </a:r>
            <a:r>
              <a:rPr lang="cs-CZ" dirty="0" smtClean="0"/>
              <a:t>postupu (viz </a:t>
            </a:r>
            <a:r>
              <a:rPr lang="cs-CZ" dirty="0" err="1" smtClean="0"/>
              <a:t>Berg</a:t>
            </a:r>
            <a:r>
              <a:rPr lang="cs-CZ" dirty="0" smtClean="0"/>
              <a:t>, 1989,1995);</a:t>
            </a:r>
          </a:p>
          <a:p>
            <a:pPr hangingPunct="0"/>
            <a:r>
              <a:rPr lang="cs-CZ" dirty="0" smtClean="0"/>
              <a:t>Projektování kvalitativního výzkumu je přirovnáváno k šachové strategii - </a:t>
            </a:r>
            <a:r>
              <a:rPr lang="cs-CZ" dirty="0"/>
              <a:t>p</a:t>
            </a:r>
            <a:r>
              <a:rPr lang="cs-CZ" dirty="0" smtClean="0"/>
              <a:t>ři uvažování dalšího tahu šachista nezvažuje jen následující tah, ale i všechny jeho možné důsledky; </a:t>
            </a:r>
          </a:p>
          <a:p>
            <a:pPr hangingPunct="0"/>
            <a:r>
              <a:rPr lang="cs-CZ" dirty="0" smtClean="0"/>
              <a:t>Stejně se musí strategicky rozhodovat i kvalitativní výzkumník, se zvážením důsledků vybrané varianty způsobu zkoumání vybrané otázky.</a:t>
            </a:r>
          </a:p>
          <a:p>
            <a:pPr hangingPunct="0"/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E427-FDF5-4E29-92C6-DD4D2FF4403A}" type="slidenum">
              <a:rPr lang="cs-CZ" smtClean="0"/>
              <a:pPr/>
              <a:t>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19.11.2015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7975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Zpracování kvalitativních dat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Děje se průběžně po celou dobu sběru dat, až do teoretické saturace;</a:t>
            </a:r>
          </a:p>
          <a:p>
            <a:r>
              <a:rPr lang="cs-CZ" dirty="0" smtClean="0"/>
              <a:t>Nemá lineárních charakter přesně určených kroků;</a:t>
            </a:r>
          </a:p>
          <a:p>
            <a:r>
              <a:rPr lang="cs-CZ" dirty="0" smtClean="0"/>
              <a:t>Pracuje s termínem „teoretická citlivost“, tj. cit pro ta data a jejich uspořádávání, které vede k vytváření teorie;</a:t>
            </a:r>
          </a:p>
          <a:p>
            <a:r>
              <a:rPr lang="cs-CZ" dirty="0" smtClean="0"/>
              <a:t>Podle klasiků kvalitativního výzkumu se tento cit dá cílevědomě vypěstovat;</a:t>
            </a:r>
          </a:p>
          <a:p>
            <a:r>
              <a:rPr lang="cs-CZ" dirty="0" smtClean="0"/>
              <a:t>Termín „citlivost“ některým badatelům splývá s termínem „vnořování se do problému“ a legitimizuje jejich subjektivní přístup k interpretaci.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E427-FDF5-4E29-92C6-DD4D2FF4403A}" type="slidenum">
              <a:rPr lang="cs-CZ" smtClean="0"/>
              <a:pPr/>
              <a:t>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19.11.2015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71358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b="1" dirty="0" smtClean="0"/>
              <a:t>Analýza podle proměnných 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Analýza </a:t>
            </a:r>
            <a:r>
              <a:rPr lang="cs-CZ" b="1" i="1" dirty="0"/>
              <a:t>podle proměnných </a:t>
            </a:r>
            <a:r>
              <a:rPr lang="cs-CZ" dirty="0"/>
              <a:t>je </a:t>
            </a:r>
            <a:r>
              <a:rPr lang="cs-CZ" dirty="0" smtClean="0"/>
              <a:t>konceptuální; </a:t>
            </a:r>
          </a:p>
          <a:p>
            <a:r>
              <a:rPr lang="cs-CZ" dirty="0" smtClean="0"/>
              <a:t>Od </a:t>
            </a:r>
            <a:r>
              <a:rPr lang="cs-CZ" dirty="0"/>
              <a:t>počátku </a:t>
            </a:r>
            <a:r>
              <a:rPr lang="cs-CZ" b="1" i="1" dirty="0"/>
              <a:t>soustředěná na teorii </a:t>
            </a:r>
            <a:r>
              <a:rPr lang="cs-CZ" dirty="0"/>
              <a:t>a sleduje velký počet </a:t>
            </a:r>
            <a:r>
              <a:rPr lang="cs-CZ" dirty="0" smtClean="0"/>
              <a:t>případů; </a:t>
            </a:r>
          </a:p>
          <a:p>
            <a:r>
              <a:rPr lang="cs-CZ" dirty="0" smtClean="0"/>
              <a:t>Základními </a:t>
            </a:r>
            <a:r>
              <a:rPr lang="cs-CZ" dirty="0"/>
              <a:t>stavebními kameny této analýzy jsou nejen proměnné, ale především jejich vzájemné </a:t>
            </a:r>
            <a:r>
              <a:rPr lang="cs-CZ" dirty="0" smtClean="0"/>
              <a:t>korelace; </a:t>
            </a:r>
          </a:p>
          <a:p>
            <a:r>
              <a:rPr lang="cs-CZ" dirty="0" smtClean="0"/>
              <a:t>Tyto </a:t>
            </a:r>
            <a:r>
              <a:rPr lang="cs-CZ" dirty="0"/>
              <a:t>korelace vytvářejí v maximální šíři </a:t>
            </a:r>
            <a:r>
              <a:rPr lang="cs-CZ" b="1" i="1" dirty="0"/>
              <a:t>aplikovatelný vzor</a:t>
            </a:r>
            <a:r>
              <a:rPr lang="cs-CZ" dirty="0"/>
              <a:t>, odvozený z širokého spektra variabilních případů, analýza podle proměnných však </a:t>
            </a:r>
            <a:r>
              <a:rPr lang="cs-CZ" b="1" i="1" dirty="0"/>
              <a:t>rezignuje na možnost porovnávání případů </a:t>
            </a:r>
            <a:r>
              <a:rPr lang="cs-CZ" dirty="0" smtClean="0"/>
              <a:t>navzájem;</a:t>
            </a:r>
            <a:endParaRPr lang="cs-CZ" dirty="0"/>
          </a:p>
          <a:p>
            <a:r>
              <a:rPr lang="cs-CZ" dirty="0" smtClean="0"/>
              <a:t>Výsledkem je </a:t>
            </a:r>
            <a:r>
              <a:rPr lang="cs-CZ" b="1" i="1" dirty="0" smtClean="0"/>
              <a:t>jakýsi druh průměru</a:t>
            </a:r>
            <a:r>
              <a:rPr lang="cs-CZ" dirty="0" smtClean="0"/>
              <a:t>, který nemusí odpovídat žádnému skutečnému případu.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E427-FDF5-4E29-92C6-DD4D2FF4403A}" type="slidenum">
              <a:rPr lang="cs-CZ" smtClean="0"/>
              <a:pPr/>
              <a:t>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19.11.2015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11195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Analýza podle případů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U </a:t>
            </a:r>
            <a:r>
              <a:rPr lang="cs-CZ" b="1" i="1" dirty="0"/>
              <a:t>analýzy zaměřené na </a:t>
            </a:r>
            <a:r>
              <a:rPr lang="cs-CZ" b="1" i="1" dirty="0" smtClean="0"/>
              <a:t>případy</a:t>
            </a:r>
            <a:r>
              <a:rPr lang="cs-CZ" b="1" dirty="0" smtClean="0"/>
              <a:t> </a:t>
            </a:r>
            <a:r>
              <a:rPr lang="cs-CZ" dirty="0" smtClean="0"/>
              <a:t>sledujeme </a:t>
            </a:r>
            <a:r>
              <a:rPr lang="cs-CZ" dirty="0"/>
              <a:t>jednotlivé </a:t>
            </a:r>
            <a:r>
              <a:rPr lang="cs-CZ" dirty="0" smtClean="0"/>
              <a:t>případy;</a:t>
            </a:r>
          </a:p>
          <a:p>
            <a:r>
              <a:rPr lang="cs-CZ" dirty="0" smtClean="0"/>
              <a:t>Zajímají nás </a:t>
            </a:r>
            <a:r>
              <a:rPr lang="cs-CZ" b="1" i="1" dirty="0" smtClean="0"/>
              <a:t>podrobnosti v datech</a:t>
            </a:r>
            <a:r>
              <a:rPr lang="cs-CZ" dirty="0" smtClean="0"/>
              <a:t>;</a:t>
            </a:r>
          </a:p>
          <a:p>
            <a:r>
              <a:rPr lang="cs-CZ" dirty="0" smtClean="0"/>
              <a:t>Hledáme opakovaně </a:t>
            </a:r>
            <a:r>
              <a:rPr lang="cs-CZ" dirty="0"/>
              <a:t>se vyskytující vzory, nebo určité typy </a:t>
            </a:r>
            <a:r>
              <a:rPr lang="cs-CZ" dirty="0" smtClean="0"/>
              <a:t>vzorů;</a:t>
            </a:r>
          </a:p>
          <a:p>
            <a:r>
              <a:rPr lang="cs-CZ" dirty="0" smtClean="0"/>
              <a:t>Orientace </a:t>
            </a:r>
            <a:r>
              <a:rPr lang="cs-CZ" dirty="0"/>
              <a:t>na případy pojímá každý případ jako samostatnou entitu, jako celek, s ohledem na příčiny a důsledky, na </a:t>
            </a:r>
            <a:r>
              <a:rPr lang="cs-CZ" b="1" i="1" dirty="0"/>
              <a:t>konfigurace a asociace uvnitř</a:t>
            </a:r>
            <a:r>
              <a:rPr lang="cs-CZ" dirty="0"/>
              <a:t> tohoto případu. </a:t>
            </a:r>
            <a:endParaRPr lang="cs-CZ" dirty="0" smtClean="0"/>
          </a:p>
          <a:p>
            <a:r>
              <a:rPr lang="cs-CZ" dirty="0" smtClean="0"/>
              <a:t>Až </a:t>
            </a:r>
            <a:r>
              <a:rPr lang="cs-CZ" dirty="0"/>
              <a:t>po takovéto analýze </a:t>
            </a:r>
            <a:r>
              <a:rPr lang="cs-CZ" b="1" i="1" dirty="0"/>
              <a:t>uvnitř případu</a:t>
            </a:r>
            <a:r>
              <a:rPr lang="cs-CZ" b="1" dirty="0"/>
              <a:t> </a:t>
            </a:r>
            <a:r>
              <a:rPr lang="cs-CZ" dirty="0"/>
              <a:t>se může provést následná srovnávací analýza omezeného počtu případů jako </a:t>
            </a:r>
            <a:r>
              <a:rPr lang="cs-CZ" b="1" i="1" dirty="0"/>
              <a:t>analýza mezi případy</a:t>
            </a:r>
            <a:r>
              <a:rPr lang="cs-CZ" b="1" dirty="0"/>
              <a:t>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E427-FDF5-4E29-92C6-DD4D2FF4403A}" type="slidenum">
              <a:rPr lang="cs-CZ" smtClean="0"/>
              <a:pPr/>
              <a:t>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19.11.2015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16156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Možnost použití obou analytických přístupů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hangingPunct="0"/>
            <a:r>
              <a:rPr lang="cs-CZ" dirty="0" smtClean="0"/>
              <a:t>Nejedná </a:t>
            </a:r>
            <a:r>
              <a:rPr lang="cs-CZ" dirty="0"/>
              <a:t>se o zřetelné vymezení, při kterém by jeden z přístupů byl pro kvalitativní analýzu lepší nebo horší. </a:t>
            </a:r>
            <a:r>
              <a:rPr lang="cs-CZ" dirty="0" smtClean="0"/>
              <a:t>Je možno použít i smíšenou strategii;</a:t>
            </a:r>
          </a:p>
          <a:p>
            <a:pPr hangingPunct="0"/>
            <a:r>
              <a:rPr lang="cs-CZ" dirty="0" smtClean="0"/>
              <a:t>V</a:t>
            </a:r>
            <a:r>
              <a:rPr lang="cs-CZ" dirty="0"/>
              <a:t> první řadě řešíme výzkumný úkol, pro který si vybíráme vhodné postupy, nikoliv, že zvolenému výzkumnému postupu přizpůsobíme výsledek našeho výzkumného </a:t>
            </a:r>
            <a:r>
              <a:rPr lang="cs-CZ" dirty="0" smtClean="0"/>
              <a:t>úsilí; </a:t>
            </a:r>
          </a:p>
          <a:p>
            <a:pPr hangingPunct="0"/>
            <a:r>
              <a:rPr lang="cs-CZ" dirty="0" smtClean="0"/>
              <a:t>Badatel </a:t>
            </a:r>
            <a:r>
              <a:rPr lang="cs-CZ" dirty="0"/>
              <a:t>si vždy vybírá takový přístup, který splňuje jeho požadavky, popřípadě přístupy střídá nebo je vzájemně </a:t>
            </a:r>
            <a:r>
              <a:rPr lang="cs-CZ" dirty="0" smtClean="0"/>
              <a:t>kombinuje; </a:t>
            </a:r>
          </a:p>
          <a:p>
            <a:pPr hangingPunct="0"/>
            <a:r>
              <a:rPr lang="cs-CZ" dirty="0" smtClean="0"/>
              <a:t>K </a:t>
            </a:r>
            <a:r>
              <a:rPr lang="cs-CZ" dirty="0"/>
              <a:t>různým změnám rozhodnutí může docházet i během výzkumu. Dokud není výzkum skončen a závěrečná zpráva napsána, není možné vyloučit změny ve výzkumném </a:t>
            </a:r>
            <a:r>
              <a:rPr lang="cs-CZ" dirty="0" smtClean="0"/>
              <a:t>postupu; </a:t>
            </a:r>
          </a:p>
          <a:p>
            <a:pPr hangingPunct="0"/>
            <a:r>
              <a:rPr lang="cs-CZ" dirty="0" smtClean="0"/>
              <a:t>Nejednoznačnost postupu sběru dat se tak zvyšuje.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E427-FDF5-4E29-92C6-DD4D2FF4403A}" type="slidenum">
              <a:rPr lang="cs-CZ" smtClean="0"/>
              <a:pPr/>
              <a:t>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19.11.2015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955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288758"/>
            <a:ext cx="10972800" cy="854242"/>
          </a:xfrm>
        </p:spPr>
        <p:txBody>
          <a:bodyPr>
            <a:normAutofit/>
          </a:bodyPr>
          <a:lstStyle/>
          <a:p>
            <a:pPr algn="ctr"/>
            <a:r>
              <a:rPr lang="cs-CZ" b="1" dirty="0"/>
              <a:t>První setkání s kvalitativním </a:t>
            </a:r>
            <a:r>
              <a:rPr lang="cs-CZ" b="1" dirty="0" smtClean="0"/>
              <a:t>výzkumem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838200" y="1488935"/>
            <a:ext cx="10515600" cy="4688028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Před rokem 1989 se kvalitativní výzkum v československém aplikovaném empirickém výzkumu nepoužíval; </a:t>
            </a:r>
          </a:p>
          <a:p>
            <a:r>
              <a:rPr lang="cs-CZ" dirty="0" smtClean="0"/>
              <a:t>Někteří jednotlivci, kteří měli přístup k zahraniční literatuře, o kvalitativním výzkumu věděli, ale běžný výzkumný pracovník jej neznal; </a:t>
            </a:r>
          </a:p>
          <a:p>
            <a:r>
              <a:rPr lang="cs-CZ" dirty="0" smtClean="0"/>
              <a:t>Do </a:t>
            </a:r>
            <a:r>
              <a:rPr lang="cs-CZ" dirty="0"/>
              <a:t>koncepce empirického výzkumu, založeného na testování hypotéz, nezapadal a neměl v něm </a:t>
            </a:r>
            <a:r>
              <a:rPr lang="cs-CZ" dirty="0" smtClean="0"/>
              <a:t>uplatnění; </a:t>
            </a:r>
          </a:p>
          <a:p>
            <a:r>
              <a:rPr lang="cs-CZ" dirty="0" smtClean="0"/>
              <a:t>Jeho </a:t>
            </a:r>
            <a:r>
              <a:rPr lang="cs-CZ" dirty="0"/>
              <a:t>absence byla jedním z nejviditelnějších důsledků dlouholeté izolace československé sociologie od světových proudů vědeckého </a:t>
            </a:r>
            <a:r>
              <a:rPr lang="cs-CZ" dirty="0" smtClean="0"/>
              <a:t>bádání; </a:t>
            </a:r>
          </a:p>
          <a:p>
            <a:r>
              <a:rPr lang="cs-CZ" dirty="0"/>
              <a:t>Jedna z prvních </a:t>
            </a:r>
            <a:r>
              <a:rPr lang="cs-CZ" dirty="0" smtClean="0"/>
              <a:t>souvislejších zmínek </a:t>
            </a:r>
            <a:r>
              <a:rPr lang="cs-CZ" dirty="0"/>
              <a:t>o kvalitativním výzkumu se objevila v </a:t>
            </a:r>
            <a:r>
              <a:rPr lang="cs-CZ" dirty="0" err="1"/>
              <a:t>Dismanově</a:t>
            </a:r>
            <a:r>
              <a:rPr lang="cs-CZ" dirty="0"/>
              <a:t> knížce „</a:t>
            </a:r>
            <a:r>
              <a:rPr lang="cs-CZ" i="1" dirty="0"/>
              <a:t>Jak se vyrábí sociologická znalost</a:t>
            </a:r>
            <a:r>
              <a:rPr lang="cs-CZ" dirty="0"/>
              <a:t>“ v kapitole „</a:t>
            </a:r>
            <a:r>
              <a:rPr lang="cs-CZ" i="1" dirty="0"/>
              <a:t>Ten druhý výzkum aneb dokázat nebo rozumět</a:t>
            </a:r>
            <a:r>
              <a:rPr lang="cs-CZ" i="1" dirty="0" smtClean="0"/>
              <a:t>?</a:t>
            </a:r>
            <a:r>
              <a:rPr lang="cs-CZ" dirty="0" smtClean="0"/>
              <a:t>“ </a:t>
            </a:r>
            <a:r>
              <a:rPr lang="cs-CZ" dirty="0"/>
              <a:t>(1993, str. 284-322).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E427-FDF5-4E29-92C6-DD4D2FF4403A}" type="slidenum">
              <a:rPr lang="cs-CZ" smtClean="0"/>
              <a:pPr/>
              <a:t>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19.11.2015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5415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Analytický postup z hlediska deskriptivní analýzy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b="1" i="1" dirty="0" smtClean="0"/>
              <a:t>A - segmentace</a:t>
            </a:r>
            <a:r>
              <a:rPr lang="cs-CZ" b="1" dirty="0" smtClean="0"/>
              <a:t> </a:t>
            </a:r>
            <a:r>
              <a:rPr lang="cs-CZ" b="1" dirty="0"/>
              <a:t>dat </a:t>
            </a:r>
          </a:p>
          <a:p>
            <a:r>
              <a:rPr lang="cs-CZ" b="1" dirty="0"/>
              <a:t>B - </a:t>
            </a:r>
            <a:r>
              <a:rPr lang="cs-CZ" b="1" i="1" dirty="0"/>
              <a:t>kategorizace</a:t>
            </a:r>
            <a:r>
              <a:rPr lang="cs-CZ" b="1" dirty="0"/>
              <a:t> dat </a:t>
            </a:r>
            <a:endParaRPr lang="cs-CZ" b="1" dirty="0" smtClean="0"/>
          </a:p>
          <a:p>
            <a:r>
              <a:rPr lang="cs-CZ" b="1" dirty="0" smtClean="0"/>
              <a:t>C </a:t>
            </a:r>
            <a:r>
              <a:rPr lang="cs-CZ" b="1" dirty="0"/>
              <a:t>- </a:t>
            </a:r>
            <a:r>
              <a:rPr lang="cs-CZ" b="1" i="1" dirty="0"/>
              <a:t>třídění dat </a:t>
            </a:r>
            <a:r>
              <a:rPr lang="cs-CZ" i="1" dirty="0"/>
              <a:t>- </a:t>
            </a:r>
            <a:r>
              <a:rPr lang="cs-CZ" dirty="0"/>
              <a:t>čili</a:t>
            </a:r>
            <a:r>
              <a:rPr lang="cs-CZ" i="1" dirty="0"/>
              <a:t> kódování, </a:t>
            </a:r>
            <a:r>
              <a:rPr lang="cs-CZ" dirty="0"/>
              <a:t>jinak též</a:t>
            </a:r>
            <a:r>
              <a:rPr lang="cs-CZ" i="1" dirty="0"/>
              <a:t> indexování, </a:t>
            </a:r>
            <a:r>
              <a:rPr lang="cs-CZ" dirty="0"/>
              <a:t>tj. přiřazení kategorie k segmentům </a:t>
            </a:r>
            <a:r>
              <a:rPr lang="cs-CZ" dirty="0" smtClean="0"/>
              <a:t>textu</a:t>
            </a:r>
            <a:endParaRPr lang="cs-CZ" dirty="0"/>
          </a:p>
          <a:p>
            <a:pPr hangingPunct="0"/>
            <a:r>
              <a:rPr lang="cs-CZ" b="1" dirty="0"/>
              <a:t>D </a:t>
            </a:r>
            <a:r>
              <a:rPr lang="cs-CZ" b="1" i="1" dirty="0" smtClean="0"/>
              <a:t>– </a:t>
            </a:r>
            <a:r>
              <a:rPr lang="cs-CZ" b="1" i="1" dirty="0" err="1" smtClean="0"/>
              <a:t>rekontextualizace</a:t>
            </a:r>
            <a:r>
              <a:rPr lang="cs-CZ" b="1" i="1" dirty="0" smtClean="0"/>
              <a:t> </a:t>
            </a:r>
            <a:r>
              <a:rPr lang="cs-CZ" dirty="0" smtClean="0"/>
              <a:t>- </a:t>
            </a:r>
            <a:r>
              <a:rPr lang="cs-CZ" dirty="0"/>
              <a:t>sepsání segmentů dat ke každé z příslušných kategorií tak, aby se dala souvisle číst.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E427-FDF5-4E29-92C6-DD4D2FF4403A}" type="slidenum">
              <a:rPr lang="cs-CZ" smtClean="0"/>
              <a:pPr/>
              <a:t>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19.11.2015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07049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Analytický postup z hlediska interpretační analýzy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A -</a:t>
            </a:r>
            <a:r>
              <a:rPr lang="cs-CZ" b="1" i="1" dirty="0" smtClean="0"/>
              <a:t> </a:t>
            </a:r>
            <a:r>
              <a:rPr lang="cs-CZ" b="1" i="1" dirty="0"/>
              <a:t>segmentace</a:t>
            </a:r>
            <a:r>
              <a:rPr lang="cs-CZ" b="1" dirty="0"/>
              <a:t> dat </a:t>
            </a:r>
            <a:r>
              <a:rPr lang="cs-CZ" dirty="0"/>
              <a:t>- je stejná jako u výše popsaného typu analýzy</a:t>
            </a:r>
          </a:p>
          <a:p>
            <a:r>
              <a:rPr lang="cs-CZ" b="1" dirty="0"/>
              <a:t>B -</a:t>
            </a:r>
            <a:r>
              <a:rPr lang="cs-CZ" b="1" i="1" dirty="0"/>
              <a:t> kategorie</a:t>
            </a:r>
            <a:r>
              <a:rPr lang="cs-CZ" b="1" dirty="0"/>
              <a:t> </a:t>
            </a:r>
            <a:r>
              <a:rPr lang="cs-CZ" dirty="0"/>
              <a:t>- se již liší. </a:t>
            </a:r>
            <a:r>
              <a:rPr lang="cs-CZ" dirty="0" smtClean="0"/>
              <a:t>Hledají </a:t>
            </a:r>
            <a:r>
              <a:rPr lang="cs-CZ" dirty="0"/>
              <a:t>se </a:t>
            </a:r>
            <a:r>
              <a:rPr lang="cs-CZ" i="1" dirty="0"/>
              <a:t>vlastnosti kategorie</a:t>
            </a:r>
            <a:r>
              <a:rPr lang="cs-CZ" dirty="0"/>
              <a:t> a vzájemná propojení mezi kategoriemi, hierarchizace mezi kategoriemi (tj. uvnitř kategorie jsou určovány </a:t>
            </a:r>
            <a:r>
              <a:rPr lang="cs-CZ" i="1" dirty="0"/>
              <a:t>subkategorie</a:t>
            </a:r>
            <a:r>
              <a:rPr lang="cs-CZ" i="1" dirty="0" smtClean="0"/>
              <a:t>)</a:t>
            </a:r>
          </a:p>
          <a:p>
            <a:r>
              <a:rPr lang="cs-CZ" b="1" dirty="0" smtClean="0"/>
              <a:t>C </a:t>
            </a:r>
            <a:r>
              <a:rPr lang="cs-CZ" b="1" dirty="0"/>
              <a:t>–</a:t>
            </a:r>
            <a:r>
              <a:rPr lang="cs-CZ" b="1" i="1" dirty="0"/>
              <a:t> kódování </a:t>
            </a:r>
            <a:r>
              <a:rPr lang="cs-CZ" i="1" dirty="0"/>
              <a:t>-</a:t>
            </a:r>
            <a:r>
              <a:rPr lang="cs-CZ" dirty="0"/>
              <a:t> kódy u deskriptivní analýzy byly voleny podle námětů, u budování teorie kódy upozorňují i na pojmový obsah </a:t>
            </a:r>
            <a:r>
              <a:rPr lang="cs-CZ" dirty="0" smtClean="0"/>
              <a:t>segmentu</a:t>
            </a:r>
            <a:endParaRPr lang="cs-CZ" dirty="0"/>
          </a:p>
          <a:p>
            <a:r>
              <a:rPr lang="cs-CZ" b="1" dirty="0"/>
              <a:t>D - </a:t>
            </a:r>
            <a:r>
              <a:rPr lang="cs-CZ" b="1" i="1" dirty="0" err="1"/>
              <a:t>rekontextualizace</a:t>
            </a:r>
            <a:r>
              <a:rPr lang="cs-CZ" b="1" i="1" dirty="0"/>
              <a:t> </a:t>
            </a:r>
            <a:r>
              <a:rPr lang="cs-CZ" dirty="0"/>
              <a:t>se technicky provádí stejně jako u předchozího typu analýzy, ovšem vzhledem k jinému obsahu dvou fází před </a:t>
            </a:r>
            <a:r>
              <a:rPr lang="cs-CZ" dirty="0" err="1"/>
              <a:t>rekontextualizací</a:t>
            </a:r>
            <a:r>
              <a:rPr lang="cs-CZ" dirty="0"/>
              <a:t> je výsledný obsah odlišný od deskriptivní analýzy.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E427-FDF5-4E29-92C6-DD4D2FF4403A}" type="slidenum">
              <a:rPr lang="cs-CZ" smtClean="0"/>
              <a:pPr/>
              <a:t>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19.11.2015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30379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Otázky k analytickému postupu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Při pečlivém provádění analýzy podle proměnných a podle případů by měl být výzkumník schopen oba postupy rozlišovat;</a:t>
            </a:r>
          </a:p>
          <a:p>
            <a:r>
              <a:rPr lang="cs-CZ" dirty="0" smtClean="0"/>
              <a:t>Je schopen výzkumník spolehlivě rozlišovat analytický postup z hlediska deskriptivní a interpretační analýzy?</a:t>
            </a:r>
          </a:p>
          <a:p>
            <a:r>
              <a:rPr lang="cs-CZ" dirty="0" smtClean="0"/>
              <a:t>Co má dělat, není-li si jist, zda ještě popisuje segment nebo již pracuje s obsahem segmentu?</a:t>
            </a:r>
          </a:p>
          <a:p>
            <a:r>
              <a:rPr lang="cs-CZ" dirty="0" smtClean="0"/>
              <a:t>Co se stane, když některou fázi analytického postupu opomene či nezvládne? Je tím narušen celý analytický postup a jeho výsledek, nebo to lze považovat za přípustnou redukci analytických pravidel?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E427-FDF5-4E29-92C6-DD4D2FF4403A}" type="slidenum">
              <a:rPr lang="cs-CZ" smtClean="0"/>
              <a:pPr/>
              <a:t>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19.11.2015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22158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Vlastní taktiky analýzy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sz="3400" dirty="0" smtClean="0"/>
              <a:t>Z desítek možných taktik lze považovat za nejužitečnější:</a:t>
            </a:r>
          </a:p>
          <a:p>
            <a:pPr lvl="0">
              <a:lnSpc>
                <a:spcPct val="120000"/>
              </a:lnSpc>
            </a:pPr>
            <a:r>
              <a:rPr lang="cs-CZ" dirty="0"/>
              <a:t>všímání si vzorů a témat</a:t>
            </a:r>
          </a:p>
          <a:p>
            <a:pPr lvl="0">
              <a:lnSpc>
                <a:spcPct val="120000"/>
              </a:lnSpc>
            </a:pPr>
            <a:r>
              <a:rPr lang="cs-CZ" dirty="0"/>
              <a:t>sledování pravděpodobností</a:t>
            </a:r>
          </a:p>
          <a:p>
            <a:pPr lvl="0">
              <a:lnSpc>
                <a:spcPct val="120000"/>
              </a:lnSpc>
            </a:pPr>
            <a:r>
              <a:rPr lang="cs-CZ" dirty="0"/>
              <a:t>klastrování čili shlukování</a:t>
            </a:r>
          </a:p>
          <a:p>
            <a:pPr lvl="0">
              <a:lnSpc>
                <a:spcPct val="120000"/>
              </a:lnSpc>
            </a:pPr>
            <a:r>
              <a:rPr lang="cs-CZ" dirty="0"/>
              <a:t>přirovnávání (doslovně „tvorbu metafor“)</a:t>
            </a:r>
          </a:p>
          <a:p>
            <a:pPr lvl="0">
              <a:lnSpc>
                <a:spcPct val="120000"/>
              </a:lnSpc>
            </a:pPr>
            <a:r>
              <a:rPr lang="cs-CZ" dirty="0"/>
              <a:t>počítání</a:t>
            </a:r>
          </a:p>
          <a:p>
            <a:pPr lvl="0">
              <a:lnSpc>
                <a:spcPct val="120000"/>
              </a:lnSpc>
            </a:pPr>
            <a:r>
              <a:rPr lang="cs-CZ" dirty="0"/>
              <a:t>sledování kontrastů a srovnávání</a:t>
            </a:r>
          </a:p>
          <a:p>
            <a:pPr lvl="0">
              <a:lnSpc>
                <a:spcPct val="120000"/>
              </a:lnSpc>
            </a:pPr>
            <a:r>
              <a:rPr lang="cs-CZ" dirty="0"/>
              <a:t>štěpení (rozdělení, dichotomii) proměnných</a:t>
            </a:r>
          </a:p>
          <a:p>
            <a:pPr lvl="0">
              <a:lnSpc>
                <a:spcPct val="120000"/>
              </a:lnSpc>
            </a:pPr>
            <a:r>
              <a:rPr lang="cs-CZ" dirty="0"/>
              <a:t>včlenění konkrétního do </a:t>
            </a:r>
            <a:r>
              <a:rPr lang="cs-CZ" dirty="0" smtClean="0"/>
              <a:t>obecného</a:t>
            </a:r>
          </a:p>
          <a:p>
            <a:pPr>
              <a:lnSpc>
                <a:spcPct val="120000"/>
              </a:lnSpc>
            </a:pPr>
            <a:r>
              <a:rPr lang="cs-CZ" dirty="0" err="1"/>
              <a:t>factoring</a:t>
            </a:r>
            <a:r>
              <a:rPr lang="cs-CZ" dirty="0"/>
              <a:t> (nahrazení mnoha proměnných jejich menším počtem)</a:t>
            </a:r>
          </a:p>
          <a:p>
            <a:pPr lvl="0">
              <a:lnSpc>
                <a:spcPct val="120000"/>
              </a:lnSpc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E427-FDF5-4E29-92C6-DD4D2FF4403A}" type="slidenum">
              <a:rPr lang="cs-CZ" smtClean="0"/>
              <a:pPr/>
              <a:t>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19.11.2015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81099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Další taktiky analýzy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lvl="0">
              <a:lnSpc>
                <a:spcPct val="120000"/>
              </a:lnSpc>
            </a:pPr>
            <a:r>
              <a:rPr lang="cs-CZ" sz="3400" dirty="0" smtClean="0"/>
              <a:t>všímání </a:t>
            </a:r>
            <a:r>
              <a:rPr lang="cs-CZ" sz="3400" dirty="0"/>
              <a:t>si vztahu mezi proměnnými</a:t>
            </a:r>
          </a:p>
          <a:p>
            <a:pPr lvl="0">
              <a:lnSpc>
                <a:spcPct val="120000"/>
              </a:lnSpc>
            </a:pPr>
            <a:r>
              <a:rPr lang="cs-CZ" sz="3400" dirty="0"/>
              <a:t>nalézání intervenujících proměnných</a:t>
            </a:r>
          </a:p>
          <a:p>
            <a:pPr lvl="0">
              <a:lnSpc>
                <a:spcPct val="120000"/>
              </a:lnSpc>
            </a:pPr>
            <a:r>
              <a:rPr lang="cs-CZ" sz="3400" dirty="0"/>
              <a:t>budování logických řetězců důkazů</a:t>
            </a:r>
          </a:p>
          <a:p>
            <a:pPr lvl="0">
              <a:lnSpc>
                <a:spcPct val="120000"/>
              </a:lnSpc>
            </a:pPr>
            <a:r>
              <a:rPr lang="cs-CZ" sz="3400" dirty="0"/>
              <a:t>tvorbu konceptuální (pojmové) a teoretické </a:t>
            </a:r>
            <a:r>
              <a:rPr lang="cs-CZ" sz="3400" dirty="0" smtClean="0"/>
              <a:t>spojitosti</a:t>
            </a:r>
            <a:endParaRPr lang="cs-CZ" sz="3400" dirty="0"/>
          </a:p>
          <a:p>
            <a:pPr lvl="0">
              <a:lnSpc>
                <a:spcPct val="120000"/>
              </a:lnSpc>
            </a:pPr>
            <a:r>
              <a:rPr lang="cs-CZ" sz="3400" dirty="0"/>
              <a:t>pozorování malé či mizivé </a:t>
            </a:r>
            <a:r>
              <a:rPr lang="cs-CZ" sz="3400" dirty="0" smtClean="0"/>
              <a:t>pravděpodobnosti</a:t>
            </a:r>
            <a:endParaRPr lang="cs-CZ" sz="3400" dirty="0"/>
          </a:p>
          <a:p>
            <a:pPr lvl="0">
              <a:lnSpc>
                <a:spcPct val="120000"/>
              </a:lnSpc>
            </a:pPr>
            <a:r>
              <a:rPr lang="cs-CZ" sz="3400" dirty="0"/>
              <a:t>odstranění dichotomií (čili proces opačný k onomu, nazvanému štěpení)</a:t>
            </a:r>
          </a:p>
          <a:p>
            <a:pPr lvl="0">
              <a:lnSpc>
                <a:spcPct val="120000"/>
              </a:lnSpc>
            </a:pPr>
            <a:r>
              <a:rPr lang="cs-CZ" sz="3400" dirty="0"/>
              <a:t>zkoumání zámlk (co je nevyřčeno, mlčky vyloučeno)</a:t>
            </a:r>
          </a:p>
          <a:p>
            <a:pPr lvl="0">
              <a:lnSpc>
                <a:spcPct val="120000"/>
              </a:lnSpc>
            </a:pPr>
            <a:r>
              <a:rPr lang="cs-CZ" sz="3400" dirty="0"/>
              <a:t>analýza dvojitých směřování</a:t>
            </a:r>
          </a:p>
          <a:p>
            <a:pPr lvl="0">
              <a:lnSpc>
                <a:spcPct val="120000"/>
              </a:lnSpc>
            </a:pPr>
            <a:r>
              <a:rPr lang="cs-CZ" sz="3400" dirty="0"/>
              <a:t>uvážlivá rekonstrukce textu pomocí systematického nahrazování určitých slov a slovních </a:t>
            </a:r>
            <a:r>
              <a:rPr lang="cs-CZ" sz="3400" dirty="0" smtClean="0"/>
              <a:t>obratů</a:t>
            </a:r>
            <a:endParaRPr lang="cs-CZ" sz="3400" dirty="0"/>
          </a:p>
          <a:p>
            <a:pPr lvl="0">
              <a:lnSpc>
                <a:spcPct val="120000"/>
              </a:lnSpc>
            </a:pPr>
            <a:r>
              <a:rPr lang="cs-CZ" sz="3400" dirty="0"/>
              <a:t>použití </a:t>
            </a:r>
            <a:r>
              <a:rPr lang="cs-CZ" sz="3400" dirty="0" smtClean="0"/>
              <a:t>ironie.</a:t>
            </a:r>
            <a:endParaRPr lang="cs-CZ" sz="3400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E427-FDF5-4E29-92C6-DD4D2FF4403A}" type="slidenum">
              <a:rPr lang="cs-CZ" smtClean="0"/>
              <a:pPr/>
              <a:t>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19.11.2015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20318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Rozhodování se o taktice analýzy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Jaké máme vodítko, rozhodujeme-li se, kterou z taktik analýzy zvolit?</a:t>
            </a:r>
          </a:p>
          <a:p>
            <a:r>
              <a:rPr lang="cs-CZ" dirty="0" smtClean="0"/>
              <a:t>Je </a:t>
            </a:r>
            <a:r>
              <a:rPr lang="cs-CZ" dirty="0"/>
              <a:t>doporučeno cizelování </a:t>
            </a:r>
            <a:r>
              <a:rPr lang="cs-CZ" dirty="0" smtClean="0"/>
              <a:t>konstrukce vytvářené z dat, </a:t>
            </a:r>
            <a:r>
              <a:rPr lang="cs-CZ" dirty="0"/>
              <a:t>pomocí pečlivého spojování dat a hledání takových </a:t>
            </a:r>
            <a:r>
              <a:rPr lang="cs-CZ" dirty="0" smtClean="0"/>
              <a:t>vzorů </a:t>
            </a:r>
            <a:r>
              <a:rPr lang="cs-CZ" dirty="0"/>
              <a:t>(především v literatuře), které vyvracejí anebo podporují naše </a:t>
            </a:r>
            <a:r>
              <a:rPr lang="cs-CZ" dirty="0" smtClean="0"/>
              <a:t>nálezy;</a:t>
            </a:r>
            <a:endParaRPr lang="cs-CZ" dirty="0"/>
          </a:p>
          <a:p>
            <a:r>
              <a:rPr lang="cs-CZ" dirty="0" smtClean="0"/>
              <a:t>U </a:t>
            </a:r>
            <a:r>
              <a:rPr lang="cs-CZ" dirty="0"/>
              <a:t>nenadálých nebo nejasných nálezů </a:t>
            </a:r>
            <a:r>
              <a:rPr lang="cs-CZ" dirty="0" smtClean="0"/>
              <a:t>hledáme </a:t>
            </a:r>
            <a:r>
              <a:rPr lang="cs-CZ" dirty="0"/>
              <a:t>jejich vzor a pak </a:t>
            </a:r>
            <a:r>
              <a:rPr lang="cs-CZ" dirty="0" smtClean="0"/>
              <a:t>uvažujeme</a:t>
            </a:r>
            <a:r>
              <a:rPr lang="cs-CZ" dirty="0"/>
              <a:t>, jaké koncepty by na ně mohly být </a:t>
            </a:r>
            <a:r>
              <a:rPr lang="cs-CZ" dirty="0" smtClean="0"/>
              <a:t>aplikovány;</a:t>
            </a:r>
          </a:p>
          <a:p>
            <a:r>
              <a:rPr lang="cs-CZ" dirty="0" smtClean="0"/>
              <a:t>Nemusíme </a:t>
            </a:r>
            <a:r>
              <a:rPr lang="cs-CZ" dirty="0"/>
              <a:t>se přitom omezovat jen na jednu vědní disciplínu, ale </a:t>
            </a:r>
            <a:r>
              <a:rPr lang="cs-CZ" dirty="0" smtClean="0"/>
              <a:t>můžeme hledat </a:t>
            </a:r>
            <a:r>
              <a:rPr lang="cs-CZ" dirty="0"/>
              <a:t>koncepty i ve vědách příbuzných, pomohou-li naše nálezy vysvětlit na </a:t>
            </a:r>
            <a:r>
              <a:rPr lang="cs-CZ" dirty="0" smtClean="0"/>
              <a:t>vyšší (obecnější) úrovni;</a:t>
            </a:r>
            <a:endParaRPr lang="cs-CZ" dirty="0"/>
          </a:p>
          <a:p>
            <a:r>
              <a:rPr lang="cs-CZ" dirty="0"/>
              <a:t> </a:t>
            </a:r>
            <a:r>
              <a:rPr lang="cs-CZ" dirty="0" smtClean="0"/>
              <a:t>Můžeme používat jednu nebo více taktik analýzy. Rozhodnutí je na nás.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E427-FDF5-4E29-92C6-DD4D2FF4403A}" type="slidenum">
              <a:rPr lang="cs-CZ" smtClean="0"/>
              <a:pPr/>
              <a:t>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19.11.2015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7148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Další postup analýzy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dirty="0" smtClean="0"/>
              <a:t>Zobrazení dat;</a:t>
            </a:r>
          </a:p>
          <a:p>
            <a:pPr lvl="0"/>
            <a:r>
              <a:rPr lang="cs-CZ" dirty="0" smtClean="0"/>
              <a:t>Zobrazení příčin a následků;</a:t>
            </a:r>
          </a:p>
          <a:p>
            <a:pPr lvl="0"/>
            <a:r>
              <a:rPr lang="cs-CZ" dirty="0"/>
              <a:t>Vytváření kauzálních řetězců a </a:t>
            </a:r>
            <a:r>
              <a:rPr lang="cs-CZ" dirty="0" smtClean="0"/>
              <a:t>modelů;</a:t>
            </a:r>
          </a:p>
          <a:p>
            <a:pPr lvl="0"/>
            <a:r>
              <a:rPr lang="cs-CZ" dirty="0" smtClean="0"/>
              <a:t>Vytváření kauzálních síťových diagramů;</a:t>
            </a:r>
          </a:p>
          <a:p>
            <a:pPr lvl="0"/>
            <a:r>
              <a:rPr lang="cs-CZ" dirty="0"/>
              <a:t>Predikce a verifikace </a:t>
            </a:r>
            <a:r>
              <a:rPr lang="cs-CZ" dirty="0" smtClean="0"/>
              <a:t>nálezů;</a:t>
            </a:r>
          </a:p>
          <a:p>
            <a:pPr lvl="0"/>
            <a:r>
              <a:rPr lang="cs-CZ" dirty="0" smtClean="0"/>
              <a:t>Taktiky ověřování nálezů;</a:t>
            </a:r>
          </a:p>
          <a:p>
            <a:pPr lvl="0"/>
            <a:r>
              <a:rPr lang="cs-CZ" dirty="0" smtClean="0"/>
              <a:t>Získání zpětné vazby od respondentů;</a:t>
            </a:r>
          </a:p>
          <a:p>
            <a:pPr lvl="0"/>
            <a:r>
              <a:rPr lang="cs-CZ" dirty="0" smtClean="0"/>
              <a:t>Hodnocení nálezů.</a:t>
            </a:r>
          </a:p>
          <a:p>
            <a:pPr lvl="0"/>
            <a:endParaRPr lang="cs-CZ" dirty="0" smtClean="0"/>
          </a:p>
          <a:p>
            <a:pPr lvl="0"/>
            <a:endParaRPr lang="cs-CZ" dirty="0" smtClean="0"/>
          </a:p>
          <a:p>
            <a:pPr lvl="0"/>
            <a:endParaRPr lang="cs-CZ" dirty="0" smtClean="0"/>
          </a:p>
          <a:p>
            <a:pPr lvl="0"/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E427-FDF5-4E29-92C6-DD4D2FF4403A}" type="slidenum">
              <a:rPr lang="cs-CZ" smtClean="0"/>
              <a:pPr/>
              <a:t>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19.11.2015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42808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Psaní zprávy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838200" y="1311442"/>
            <a:ext cx="10515600" cy="5105541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Psaní </a:t>
            </a:r>
            <a:r>
              <a:rPr lang="cs-CZ" dirty="0"/>
              <a:t>výzkumné zprávy je činnost průběžná a rozhodně není jen konečným výsledkem a souhrnem </a:t>
            </a:r>
            <a:r>
              <a:rPr lang="cs-CZ" dirty="0" smtClean="0"/>
              <a:t>bádání;</a:t>
            </a:r>
          </a:p>
          <a:p>
            <a:r>
              <a:rPr lang="cs-CZ" dirty="0" smtClean="0"/>
              <a:t>Neexistuje žádný </a:t>
            </a:r>
            <a:r>
              <a:rPr lang="cs-CZ" dirty="0"/>
              <a:t>nejdokonalejší a tudíž jedinečný a jediný správný způsob kvalitativního výzkumu, takže ani zpráva z onoho výzkumu se nemusí blížit nějakému obecně platnému </a:t>
            </a:r>
            <a:r>
              <a:rPr lang="cs-CZ" dirty="0" smtClean="0"/>
              <a:t>vzoru</a:t>
            </a:r>
            <a:r>
              <a:rPr lang="cs-CZ" dirty="0"/>
              <a:t>;</a:t>
            </a:r>
            <a:r>
              <a:rPr lang="cs-CZ" dirty="0" smtClean="0"/>
              <a:t> </a:t>
            </a:r>
          </a:p>
          <a:p>
            <a:r>
              <a:rPr lang="cs-CZ" dirty="0" smtClean="0"/>
              <a:t>Jsou </a:t>
            </a:r>
            <a:r>
              <a:rPr lang="cs-CZ" dirty="0"/>
              <a:t>dvě hlavní překážky psaní zprávy. První z nich je nedostatek materiálu, takže není o čem psát. Druhou </a:t>
            </a:r>
            <a:r>
              <a:rPr lang="cs-CZ" dirty="0" smtClean="0"/>
              <a:t>je nadbytek materiálu, s kterým si nevíme rady; </a:t>
            </a:r>
          </a:p>
          <a:p>
            <a:r>
              <a:rPr lang="cs-CZ" dirty="0" smtClean="0"/>
              <a:t>Pokud </a:t>
            </a:r>
            <a:r>
              <a:rPr lang="cs-CZ" dirty="0"/>
              <a:t>jsme provedli výše uvedené analytické postupy, dospěli zobecněním k propracování analýzy, máme v každém případě dostatek analytického materiálu pro </a:t>
            </a:r>
            <a:r>
              <a:rPr lang="cs-CZ" dirty="0" smtClean="0"/>
              <a:t>zprávu;</a:t>
            </a:r>
          </a:p>
          <a:p>
            <a:r>
              <a:rPr lang="cs-CZ" dirty="0" smtClean="0"/>
              <a:t>Struktura zprávy z kvalitativního výzkumu je obdobná jako kterákoliv výzkumná zpráva z empirického šetření – úvod, souhrn, literární přehled, hlavní část, diskuze, závěr, doslov. 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E427-FDF5-4E29-92C6-DD4D2FF4403A}" type="slidenum">
              <a:rPr lang="cs-CZ" smtClean="0"/>
              <a:pPr/>
              <a:t>27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19.11.2015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89912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Shrnutí 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838200" y="1347537"/>
            <a:ext cx="10515600" cy="5510463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cs-CZ" sz="3400" dirty="0" smtClean="0"/>
              <a:t>Provádění kvalitativního výzkumu je od počátku až do konce velmi náročné z řady hledisek:</a:t>
            </a:r>
          </a:p>
          <a:p>
            <a:pPr>
              <a:lnSpc>
                <a:spcPct val="120000"/>
              </a:lnSpc>
            </a:pPr>
            <a:r>
              <a:rPr lang="cs-CZ" dirty="0" smtClean="0"/>
              <a:t>Ani jeden krok (od sběru dat - přes analýzu - až ke psaní zprávy) není přesně určen a jeho provedení závisí pouze na našem subjektivním rozhodnutí;</a:t>
            </a:r>
          </a:p>
          <a:p>
            <a:r>
              <a:rPr lang="cs-CZ" dirty="0" smtClean="0"/>
              <a:t>Možností, jak </a:t>
            </a:r>
            <a:r>
              <a:rPr lang="cs-CZ" dirty="0"/>
              <a:t>v každé </a:t>
            </a:r>
            <a:r>
              <a:rPr lang="cs-CZ" dirty="0" smtClean="0"/>
              <a:t>fázi postupovat, je nepřeberné množství. Zda jsme se rozhodli správně či nikoliv, se dozvídáme až později, podle toho, zda se nám daří či nedaří seskupovat základní stavební prvky teorie;</a:t>
            </a:r>
          </a:p>
          <a:p>
            <a:r>
              <a:rPr lang="cs-CZ" dirty="0" smtClean="0"/>
              <a:t>Znovu se tedy vracíme do terénu, měníme analytické postupy nebo obojí zároveň;  jistotu, že budeme úspěšní v budování teorie ovšem nemáme;</a:t>
            </a:r>
          </a:p>
          <a:p>
            <a:r>
              <a:rPr lang="cs-CZ" dirty="0" smtClean="0"/>
              <a:t>Objektivní ověřitelnost našeho výsledku (závěrečné zprávy) neexistuje, reliabilita je při kvalitativním výzkumu téměř nulová;</a:t>
            </a:r>
          </a:p>
          <a:p>
            <a:r>
              <a:rPr lang="cs-CZ" dirty="0" smtClean="0"/>
              <a:t>Úspěšnost lze tedy odvozovat pouze od ohlasu odborníků a veřejnosti;</a:t>
            </a:r>
          </a:p>
          <a:p>
            <a:r>
              <a:rPr lang="cs-CZ" dirty="0" smtClean="0"/>
              <a:t>Je pravděpodobné, že názory odborníků i veřejnosti </a:t>
            </a:r>
            <a:r>
              <a:rPr lang="cs-CZ" dirty="0"/>
              <a:t>se budou rozcházet </a:t>
            </a:r>
            <a:r>
              <a:rPr lang="cs-CZ" dirty="0" smtClean="0"/>
              <a:t>(právě tak jako názory uvnitř obou komunit);</a:t>
            </a:r>
          </a:p>
          <a:p>
            <a:r>
              <a:rPr lang="cs-CZ" dirty="0" smtClean="0"/>
              <a:t>Subjektivistický  přístup, charakterizovaný netolerancí a kvalitativním fundamentalismem výzkumníků </a:t>
            </a:r>
            <a:r>
              <a:rPr lang="cs-CZ" dirty="0"/>
              <a:t>(o mém výstupu se </a:t>
            </a:r>
            <a:r>
              <a:rPr lang="cs-CZ" dirty="0" smtClean="0"/>
              <a:t>nediskutuje)</a:t>
            </a:r>
            <a:r>
              <a:rPr lang="cs-CZ" dirty="0"/>
              <a:t> </a:t>
            </a:r>
            <a:r>
              <a:rPr lang="cs-CZ" dirty="0" smtClean="0"/>
              <a:t>je tedy legitimní a neměl by nás překvapovat;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E427-FDF5-4E29-92C6-DD4D2FF4403A}" type="slidenum">
              <a:rPr lang="cs-CZ" smtClean="0"/>
              <a:pPr/>
              <a:t>28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19.11.2015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353303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Závěrečné otázky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Co tedy je a co není kvalitativní výzkum?</a:t>
            </a:r>
          </a:p>
          <a:p>
            <a:r>
              <a:rPr lang="cs-CZ" dirty="0" smtClean="0"/>
              <a:t>Je možno použít jenom některou jeho část (techniku sběru dat, některý ze způsobů analýzy, některý ze způsobů vytváření teorie)?</a:t>
            </a:r>
          </a:p>
          <a:p>
            <a:r>
              <a:rPr lang="cs-CZ" dirty="0" smtClean="0"/>
              <a:t>Kdo je oprávněn rozhodnout o úspěšnosti (neúspěšnosti) kvalitativních nálezů? </a:t>
            </a:r>
            <a:endParaRPr lang="cs-CZ" dirty="0"/>
          </a:p>
          <a:p>
            <a:r>
              <a:rPr lang="cs-CZ" dirty="0" smtClean="0"/>
              <a:t>Čím může svůj názor (kladný či záporný) podpořit (případně objektivizovat)? </a:t>
            </a:r>
          </a:p>
          <a:p>
            <a:r>
              <a:rPr lang="cs-CZ" dirty="0" smtClean="0"/>
              <a:t>Může vůbec dialog mezi kvalitativními výzkumníky existovat? 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E427-FDF5-4E29-92C6-DD4D2FF4403A}" type="slidenum">
              <a:rPr lang="cs-CZ" smtClean="0"/>
              <a:pPr/>
              <a:t>29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19.11.2015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3616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129471"/>
            <a:ext cx="10515600" cy="1037591"/>
          </a:xfrm>
        </p:spPr>
        <p:txBody>
          <a:bodyPr/>
          <a:lstStyle/>
          <a:p>
            <a:pPr algn="ctr"/>
            <a:r>
              <a:rPr lang="cs-CZ" b="1" dirty="0" smtClean="0"/>
              <a:t>Počáteční problémy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838200" y="1521303"/>
            <a:ext cx="10515600" cy="5138442"/>
          </a:xfrm>
        </p:spPr>
        <p:txBody>
          <a:bodyPr>
            <a:normAutofit/>
          </a:bodyPr>
          <a:lstStyle/>
          <a:p>
            <a:pPr hangingPunct="0"/>
            <a:r>
              <a:rPr lang="cs-CZ" dirty="0" smtClean="0"/>
              <a:t>Nedostatek </a:t>
            </a:r>
            <a:r>
              <a:rPr lang="cs-CZ" dirty="0"/>
              <a:t>zahraničních učebnic a odborných </a:t>
            </a:r>
            <a:r>
              <a:rPr lang="cs-CZ" dirty="0" smtClean="0"/>
              <a:t>textů v devadesátých letech; </a:t>
            </a:r>
          </a:p>
          <a:p>
            <a:pPr hangingPunct="0"/>
            <a:r>
              <a:rPr lang="cs-CZ" dirty="0" smtClean="0"/>
              <a:t>Vysoké ceny zahraničních učebnic a předplatných odborných časopisů;</a:t>
            </a:r>
          </a:p>
          <a:p>
            <a:pPr hangingPunct="0"/>
            <a:r>
              <a:rPr lang="cs-CZ" dirty="0" smtClean="0"/>
              <a:t>Drahá autorská </a:t>
            </a:r>
            <a:r>
              <a:rPr lang="cs-CZ" dirty="0"/>
              <a:t>práva pro pořízení </a:t>
            </a:r>
            <a:r>
              <a:rPr lang="cs-CZ" dirty="0" smtClean="0"/>
              <a:t>překladů;</a:t>
            </a:r>
          </a:p>
          <a:p>
            <a:pPr hangingPunct="0"/>
            <a:r>
              <a:rPr lang="cs-CZ" dirty="0" smtClean="0"/>
              <a:t>Jazyková náročnost metodologických textů;</a:t>
            </a:r>
          </a:p>
          <a:p>
            <a:pPr hangingPunct="0"/>
            <a:r>
              <a:rPr lang="cs-CZ" dirty="0" smtClean="0"/>
              <a:t>Chybějící kvalifikovaní lektoři kvalitativní metodologie;</a:t>
            </a:r>
          </a:p>
          <a:p>
            <a:pPr hangingPunct="0"/>
            <a:r>
              <a:rPr lang="cs-CZ" dirty="0" smtClean="0"/>
              <a:t>Obavy pouštět se do nejasných a nedostatečně zvládnutých výzkumných postupů.</a:t>
            </a:r>
          </a:p>
          <a:p>
            <a:pPr hangingPunct="0"/>
            <a:endParaRPr lang="cs-CZ" dirty="0" smtClean="0"/>
          </a:p>
          <a:p>
            <a:pPr hangingPunct="0"/>
            <a:endParaRPr lang="cs-CZ" dirty="0"/>
          </a:p>
          <a:p>
            <a:pPr hangingPunct="0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E427-FDF5-4E29-92C6-DD4D2FF4403A}" type="slidenum">
              <a:rPr lang="cs-CZ" smtClean="0"/>
              <a:pPr/>
              <a:t>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19.11.2015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071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		</a:t>
            </a:r>
            <a:r>
              <a:rPr lang="cs-CZ" sz="3600" b="1" dirty="0" smtClean="0"/>
              <a:t>Děkuji Vám za pozornost</a:t>
            </a:r>
            <a:endParaRPr lang="cs-CZ" sz="3600" b="1" dirty="0"/>
          </a:p>
        </p:txBody>
      </p:sp>
    </p:spTree>
    <p:extLst>
      <p:ext uri="{BB962C8B-B14F-4D97-AF65-F5344CB8AC3E}">
        <p14:creationId xmlns:p14="http://schemas.microsoft.com/office/powerpoint/2010/main" val="399297584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Použitá literatura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19.11.2015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E427-FDF5-4E29-92C6-DD4D2FF4403A}" type="slidenum">
              <a:rPr lang="cs-CZ" smtClean="0"/>
              <a:pPr/>
              <a:t>31</a:t>
            </a:fld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cs-CZ" dirty="0" err="1"/>
              <a:t>Berg</a:t>
            </a:r>
            <a:r>
              <a:rPr lang="cs-CZ" dirty="0"/>
              <a:t>, B. L.: </a:t>
            </a:r>
            <a:r>
              <a:rPr lang="cs-CZ" dirty="0" err="1"/>
              <a:t>Qualitative</a:t>
            </a:r>
            <a:r>
              <a:rPr lang="cs-CZ" dirty="0"/>
              <a:t> </a:t>
            </a:r>
            <a:r>
              <a:rPr lang="cs-CZ" dirty="0" err="1"/>
              <a:t>research</a:t>
            </a:r>
            <a:r>
              <a:rPr lang="cs-CZ" dirty="0"/>
              <a:t> </a:t>
            </a:r>
            <a:r>
              <a:rPr lang="cs-CZ" dirty="0" err="1"/>
              <a:t>methods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social</a:t>
            </a:r>
            <a:r>
              <a:rPr lang="cs-CZ" dirty="0"/>
              <a:t> </a:t>
            </a:r>
            <a:r>
              <a:rPr lang="cs-CZ" dirty="0" err="1"/>
              <a:t>sciences</a:t>
            </a:r>
            <a:r>
              <a:rPr lang="cs-CZ" dirty="0"/>
              <a:t>. </a:t>
            </a:r>
            <a:r>
              <a:rPr lang="cs-CZ" dirty="0" err="1"/>
              <a:t>Allyn</a:t>
            </a:r>
            <a:r>
              <a:rPr lang="cs-CZ"/>
              <a:t> &amp; Bacon, Boston, 1989</a:t>
            </a:r>
          </a:p>
          <a:p>
            <a:r>
              <a:rPr lang="cs-CZ" smtClean="0"/>
              <a:t>Denzin</a:t>
            </a:r>
            <a:r>
              <a:rPr lang="cs-CZ" dirty="0"/>
              <a:t>, N. K.: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alcoholic</a:t>
            </a:r>
            <a:r>
              <a:rPr lang="cs-CZ" dirty="0"/>
              <a:t> </a:t>
            </a:r>
            <a:r>
              <a:rPr lang="cs-CZ" dirty="0" err="1"/>
              <a:t>self</a:t>
            </a:r>
            <a:r>
              <a:rPr lang="cs-CZ" dirty="0"/>
              <a:t>. </a:t>
            </a:r>
            <a:r>
              <a:rPr lang="cs-CZ" dirty="0" err="1"/>
              <a:t>Sage</a:t>
            </a:r>
            <a:r>
              <a:rPr lang="cs-CZ" dirty="0"/>
              <a:t>, </a:t>
            </a:r>
            <a:r>
              <a:rPr lang="cs-CZ" dirty="0" err="1"/>
              <a:t>Newbury</a:t>
            </a:r>
            <a:r>
              <a:rPr lang="cs-CZ" dirty="0"/>
              <a:t> Park, CA, 1987</a:t>
            </a:r>
          </a:p>
          <a:p>
            <a:r>
              <a:rPr lang="cs-CZ" dirty="0" err="1"/>
              <a:t>Denzin</a:t>
            </a:r>
            <a:r>
              <a:rPr lang="cs-CZ" dirty="0"/>
              <a:t>, N. K.: </a:t>
            </a:r>
            <a:r>
              <a:rPr lang="cs-CZ" dirty="0" err="1"/>
              <a:t>Interpretive</a:t>
            </a:r>
            <a:r>
              <a:rPr lang="cs-CZ" dirty="0"/>
              <a:t> </a:t>
            </a:r>
            <a:r>
              <a:rPr lang="cs-CZ" dirty="0" err="1"/>
              <a:t>interactionism</a:t>
            </a:r>
            <a:r>
              <a:rPr lang="cs-CZ" dirty="0"/>
              <a:t>. </a:t>
            </a:r>
            <a:r>
              <a:rPr lang="cs-CZ" dirty="0" err="1"/>
              <a:t>Sage</a:t>
            </a:r>
            <a:r>
              <a:rPr lang="cs-CZ" dirty="0"/>
              <a:t>, </a:t>
            </a:r>
            <a:r>
              <a:rPr lang="cs-CZ" dirty="0" err="1"/>
              <a:t>Newbury</a:t>
            </a:r>
            <a:r>
              <a:rPr lang="cs-CZ" dirty="0"/>
              <a:t> Park, CA, 1989</a:t>
            </a:r>
          </a:p>
          <a:p>
            <a:r>
              <a:rPr lang="cs-CZ" dirty="0" err="1"/>
              <a:t>Denzin</a:t>
            </a:r>
            <a:r>
              <a:rPr lang="cs-CZ" dirty="0"/>
              <a:t>, N. K., Lincoln, Y. S.: Handbook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qualitative</a:t>
            </a:r>
            <a:r>
              <a:rPr lang="cs-CZ" dirty="0"/>
              <a:t> </a:t>
            </a:r>
            <a:r>
              <a:rPr lang="cs-CZ" dirty="0" err="1"/>
              <a:t>research</a:t>
            </a:r>
            <a:r>
              <a:rPr lang="cs-CZ" dirty="0"/>
              <a:t>. </a:t>
            </a:r>
            <a:r>
              <a:rPr lang="cs-CZ" dirty="0" err="1"/>
              <a:t>Sage</a:t>
            </a:r>
            <a:r>
              <a:rPr lang="cs-CZ" dirty="0"/>
              <a:t>, </a:t>
            </a:r>
            <a:r>
              <a:rPr lang="cs-CZ" dirty="0" err="1"/>
              <a:t>Thousand</a:t>
            </a:r>
            <a:r>
              <a:rPr lang="cs-CZ" dirty="0"/>
              <a:t> </a:t>
            </a:r>
            <a:r>
              <a:rPr lang="cs-CZ" dirty="0" err="1"/>
              <a:t>Oaks</a:t>
            </a:r>
            <a:r>
              <a:rPr lang="cs-CZ" dirty="0"/>
              <a:t>, CA, 1994</a:t>
            </a:r>
          </a:p>
          <a:p>
            <a:r>
              <a:rPr lang="cs-CZ" dirty="0" err="1"/>
              <a:t>Disman</a:t>
            </a:r>
            <a:r>
              <a:rPr lang="cs-CZ" dirty="0"/>
              <a:t>, M.: Jak se vyrábí sociologická znalost. Příručka pro uživatele. Univerzita Karlova, vydavatelství Karolinum, Praha, 1993</a:t>
            </a:r>
          </a:p>
          <a:p>
            <a:r>
              <a:rPr lang="cs-CZ" dirty="0" err="1"/>
              <a:t>Douglas</a:t>
            </a:r>
            <a:r>
              <a:rPr lang="cs-CZ" dirty="0"/>
              <a:t>, J. D.: </a:t>
            </a:r>
            <a:r>
              <a:rPr lang="cs-CZ" dirty="0" err="1"/>
              <a:t>Investigative</a:t>
            </a:r>
            <a:r>
              <a:rPr lang="cs-CZ" dirty="0"/>
              <a:t> </a:t>
            </a:r>
            <a:r>
              <a:rPr lang="cs-CZ" dirty="0" err="1"/>
              <a:t>social</a:t>
            </a:r>
            <a:r>
              <a:rPr lang="cs-CZ" dirty="0"/>
              <a:t> </a:t>
            </a:r>
            <a:r>
              <a:rPr lang="cs-CZ" dirty="0" err="1"/>
              <a:t>research</a:t>
            </a:r>
            <a:r>
              <a:rPr lang="cs-CZ" dirty="0"/>
              <a:t>. </a:t>
            </a:r>
            <a:r>
              <a:rPr lang="cs-CZ" dirty="0" err="1"/>
              <a:t>Sage</a:t>
            </a:r>
            <a:r>
              <a:rPr lang="cs-CZ" dirty="0"/>
              <a:t>, </a:t>
            </a:r>
            <a:r>
              <a:rPr lang="cs-CZ" dirty="0" err="1"/>
              <a:t>Beverly</a:t>
            </a:r>
            <a:r>
              <a:rPr lang="cs-CZ" dirty="0"/>
              <a:t> </a:t>
            </a:r>
            <a:r>
              <a:rPr lang="cs-CZ" dirty="0" err="1"/>
              <a:t>Hills</a:t>
            </a:r>
            <a:r>
              <a:rPr lang="cs-CZ" dirty="0"/>
              <a:t>, CA, 1976</a:t>
            </a:r>
          </a:p>
          <a:p>
            <a:r>
              <a:rPr lang="cs-CZ" dirty="0" err="1" smtClean="0"/>
              <a:t>Erickson</a:t>
            </a:r>
            <a:r>
              <a:rPr lang="cs-CZ" dirty="0"/>
              <a:t>, F.: </a:t>
            </a:r>
            <a:r>
              <a:rPr lang="cs-CZ" dirty="0" err="1"/>
              <a:t>Qualitative</a:t>
            </a:r>
            <a:r>
              <a:rPr lang="cs-CZ" dirty="0"/>
              <a:t> </a:t>
            </a:r>
            <a:r>
              <a:rPr lang="cs-CZ" dirty="0" err="1"/>
              <a:t>methods</a:t>
            </a:r>
            <a:r>
              <a:rPr lang="cs-CZ" dirty="0"/>
              <a:t> in </a:t>
            </a:r>
            <a:r>
              <a:rPr lang="cs-CZ" dirty="0" err="1"/>
              <a:t>research</a:t>
            </a:r>
            <a:r>
              <a:rPr lang="cs-CZ" dirty="0"/>
              <a:t> on </a:t>
            </a:r>
            <a:r>
              <a:rPr lang="cs-CZ" dirty="0" err="1"/>
              <a:t>teaching</a:t>
            </a:r>
            <a:r>
              <a:rPr lang="cs-CZ" dirty="0"/>
              <a:t>. IN </a:t>
            </a:r>
            <a:r>
              <a:rPr lang="cs-CZ" dirty="0" err="1"/>
              <a:t>Miles</a:t>
            </a:r>
            <a:r>
              <a:rPr lang="cs-CZ" dirty="0"/>
              <a:t>, M. B., </a:t>
            </a:r>
            <a:r>
              <a:rPr lang="cs-CZ" dirty="0" err="1"/>
              <a:t>Huberman</a:t>
            </a:r>
            <a:r>
              <a:rPr lang="cs-CZ" dirty="0"/>
              <a:t>, A. M.: </a:t>
            </a:r>
            <a:r>
              <a:rPr lang="cs-CZ" dirty="0" err="1"/>
              <a:t>Qualitative</a:t>
            </a:r>
            <a:r>
              <a:rPr lang="cs-CZ" dirty="0"/>
              <a:t> data </a:t>
            </a:r>
            <a:r>
              <a:rPr lang="cs-CZ" dirty="0" err="1"/>
              <a:t>analysis</a:t>
            </a:r>
            <a:r>
              <a:rPr lang="cs-CZ" dirty="0"/>
              <a:t>: </a:t>
            </a:r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expanded</a:t>
            </a:r>
            <a:r>
              <a:rPr lang="cs-CZ" dirty="0"/>
              <a:t> </a:t>
            </a:r>
            <a:r>
              <a:rPr lang="cs-CZ" dirty="0" err="1"/>
              <a:t>sourcebook</a:t>
            </a:r>
            <a:r>
              <a:rPr lang="cs-CZ" dirty="0"/>
              <a:t>. </a:t>
            </a:r>
            <a:r>
              <a:rPr lang="cs-CZ" dirty="0" err="1"/>
              <a:t>Sage</a:t>
            </a:r>
            <a:r>
              <a:rPr lang="cs-CZ" dirty="0"/>
              <a:t>, </a:t>
            </a:r>
            <a:r>
              <a:rPr lang="cs-CZ" dirty="0" err="1"/>
              <a:t>Thousand</a:t>
            </a:r>
            <a:r>
              <a:rPr lang="cs-CZ" dirty="0"/>
              <a:t> </a:t>
            </a:r>
            <a:r>
              <a:rPr lang="cs-CZ" dirty="0" err="1"/>
              <a:t>Oaks</a:t>
            </a:r>
            <a:r>
              <a:rPr lang="cs-CZ" dirty="0"/>
              <a:t>, CA, 1994</a:t>
            </a:r>
          </a:p>
          <a:p>
            <a:r>
              <a:rPr lang="cs-CZ" dirty="0" err="1" smtClean="0"/>
              <a:t>Firestone</a:t>
            </a:r>
            <a:r>
              <a:rPr lang="cs-CZ" dirty="0"/>
              <a:t>, W. A.: </a:t>
            </a:r>
            <a:r>
              <a:rPr lang="cs-CZ" dirty="0" err="1"/>
              <a:t>Accommodation</a:t>
            </a:r>
            <a:r>
              <a:rPr lang="cs-CZ" dirty="0"/>
              <a:t>: </a:t>
            </a:r>
            <a:r>
              <a:rPr lang="cs-CZ" dirty="0" err="1"/>
              <a:t>Toward</a:t>
            </a:r>
            <a:r>
              <a:rPr lang="cs-CZ" dirty="0"/>
              <a:t> a </a:t>
            </a:r>
            <a:r>
              <a:rPr lang="cs-CZ" dirty="0" err="1"/>
              <a:t>paradigm-praxis</a:t>
            </a:r>
            <a:r>
              <a:rPr lang="cs-CZ" dirty="0"/>
              <a:t> </a:t>
            </a:r>
            <a:r>
              <a:rPr lang="cs-CZ" dirty="0" err="1"/>
              <a:t>dialectic</a:t>
            </a:r>
            <a:r>
              <a:rPr lang="cs-CZ" dirty="0"/>
              <a:t>. IN </a:t>
            </a:r>
            <a:r>
              <a:rPr lang="cs-CZ" dirty="0" err="1"/>
              <a:t>Miles</a:t>
            </a:r>
            <a:r>
              <a:rPr lang="cs-CZ" dirty="0"/>
              <a:t>, M. B., </a:t>
            </a:r>
            <a:r>
              <a:rPr lang="cs-CZ" dirty="0" err="1"/>
              <a:t>Huberman</a:t>
            </a:r>
            <a:r>
              <a:rPr lang="cs-CZ" dirty="0"/>
              <a:t>, A. M.: </a:t>
            </a:r>
            <a:r>
              <a:rPr lang="cs-CZ" dirty="0" err="1"/>
              <a:t>Qualitative</a:t>
            </a:r>
            <a:r>
              <a:rPr lang="cs-CZ" dirty="0"/>
              <a:t> data </a:t>
            </a:r>
            <a:r>
              <a:rPr lang="cs-CZ" dirty="0" err="1"/>
              <a:t>analysis</a:t>
            </a:r>
            <a:r>
              <a:rPr lang="cs-CZ" dirty="0"/>
              <a:t>: </a:t>
            </a:r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expanded</a:t>
            </a:r>
            <a:r>
              <a:rPr lang="cs-CZ" dirty="0"/>
              <a:t> </a:t>
            </a:r>
            <a:r>
              <a:rPr lang="cs-CZ" dirty="0" err="1"/>
              <a:t>sourcebook</a:t>
            </a:r>
            <a:r>
              <a:rPr lang="cs-CZ" dirty="0"/>
              <a:t>. </a:t>
            </a:r>
            <a:r>
              <a:rPr lang="cs-CZ" dirty="0" err="1"/>
              <a:t>Sage</a:t>
            </a:r>
            <a:r>
              <a:rPr lang="cs-CZ" dirty="0"/>
              <a:t>, </a:t>
            </a:r>
            <a:r>
              <a:rPr lang="cs-CZ" dirty="0" err="1"/>
              <a:t>Thousand</a:t>
            </a:r>
            <a:r>
              <a:rPr lang="cs-CZ" dirty="0"/>
              <a:t> </a:t>
            </a:r>
            <a:r>
              <a:rPr lang="cs-CZ" dirty="0" err="1"/>
              <a:t>Oaks</a:t>
            </a:r>
            <a:r>
              <a:rPr lang="cs-CZ" dirty="0"/>
              <a:t>, CA, 1994</a:t>
            </a:r>
          </a:p>
          <a:p>
            <a:r>
              <a:rPr lang="cs-CZ" dirty="0" err="1" smtClean="0"/>
              <a:t>Gladwin</a:t>
            </a:r>
            <a:r>
              <a:rPr lang="cs-CZ" dirty="0"/>
              <a:t>, C. H.: </a:t>
            </a:r>
            <a:r>
              <a:rPr lang="cs-CZ" dirty="0" err="1"/>
              <a:t>Ethnographic</a:t>
            </a:r>
            <a:r>
              <a:rPr lang="cs-CZ" dirty="0"/>
              <a:t> </a:t>
            </a:r>
            <a:r>
              <a:rPr lang="cs-CZ" dirty="0" err="1"/>
              <a:t>decision</a:t>
            </a:r>
            <a:r>
              <a:rPr lang="cs-CZ" dirty="0"/>
              <a:t> </a:t>
            </a:r>
            <a:r>
              <a:rPr lang="cs-CZ" dirty="0" err="1"/>
              <a:t>tree</a:t>
            </a:r>
            <a:r>
              <a:rPr lang="cs-CZ" dirty="0"/>
              <a:t> modeling. IN </a:t>
            </a:r>
            <a:r>
              <a:rPr lang="cs-CZ" dirty="0" err="1"/>
              <a:t>Miles</a:t>
            </a:r>
            <a:r>
              <a:rPr lang="cs-CZ" dirty="0"/>
              <a:t>, M. B., </a:t>
            </a:r>
            <a:r>
              <a:rPr lang="cs-CZ" dirty="0" err="1"/>
              <a:t>Huberman</a:t>
            </a:r>
            <a:r>
              <a:rPr lang="cs-CZ" dirty="0"/>
              <a:t>, A. M.: </a:t>
            </a:r>
            <a:r>
              <a:rPr lang="cs-CZ" dirty="0" err="1"/>
              <a:t>Qualitative</a:t>
            </a:r>
            <a:r>
              <a:rPr lang="cs-CZ" dirty="0"/>
              <a:t> data </a:t>
            </a:r>
            <a:r>
              <a:rPr lang="cs-CZ" dirty="0" err="1"/>
              <a:t>analysis</a:t>
            </a:r>
            <a:r>
              <a:rPr lang="cs-CZ" dirty="0"/>
              <a:t>: </a:t>
            </a:r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expanded</a:t>
            </a:r>
            <a:r>
              <a:rPr lang="cs-CZ" dirty="0"/>
              <a:t> </a:t>
            </a:r>
            <a:r>
              <a:rPr lang="cs-CZ" dirty="0" err="1"/>
              <a:t>sourcebook</a:t>
            </a:r>
            <a:r>
              <a:rPr lang="cs-CZ" dirty="0"/>
              <a:t>. </a:t>
            </a:r>
            <a:r>
              <a:rPr lang="cs-CZ" dirty="0" err="1"/>
              <a:t>Sage</a:t>
            </a:r>
            <a:r>
              <a:rPr lang="cs-CZ" dirty="0"/>
              <a:t>, </a:t>
            </a:r>
            <a:r>
              <a:rPr lang="cs-CZ" dirty="0" err="1"/>
              <a:t>Thousand</a:t>
            </a:r>
            <a:r>
              <a:rPr lang="cs-CZ" dirty="0"/>
              <a:t> </a:t>
            </a:r>
            <a:r>
              <a:rPr lang="cs-CZ" dirty="0" err="1"/>
              <a:t>Oaks</a:t>
            </a:r>
            <a:r>
              <a:rPr lang="cs-CZ" dirty="0"/>
              <a:t>, CA, 1994</a:t>
            </a:r>
          </a:p>
          <a:p>
            <a:r>
              <a:rPr lang="cs-CZ" dirty="0"/>
              <a:t>Glaser, B.: </a:t>
            </a:r>
            <a:r>
              <a:rPr lang="cs-CZ" dirty="0" err="1"/>
              <a:t>Theoretical</a:t>
            </a:r>
            <a:r>
              <a:rPr lang="cs-CZ" dirty="0"/>
              <a:t> sensitivity. Sociology </a:t>
            </a:r>
            <a:r>
              <a:rPr lang="cs-CZ" dirty="0" err="1"/>
              <a:t>Press</a:t>
            </a:r>
            <a:r>
              <a:rPr lang="cs-CZ" dirty="0"/>
              <a:t>, </a:t>
            </a:r>
            <a:r>
              <a:rPr lang="cs-CZ" dirty="0" err="1"/>
              <a:t>Mill</a:t>
            </a:r>
            <a:r>
              <a:rPr lang="cs-CZ" dirty="0"/>
              <a:t> </a:t>
            </a:r>
            <a:r>
              <a:rPr lang="cs-CZ" dirty="0" err="1"/>
              <a:t>Valley</a:t>
            </a:r>
            <a:r>
              <a:rPr lang="cs-CZ" dirty="0"/>
              <a:t>, CA, 1978</a:t>
            </a:r>
          </a:p>
          <a:p>
            <a:r>
              <a:rPr lang="cs-CZ" dirty="0"/>
              <a:t>Glaser, B., </a:t>
            </a:r>
            <a:r>
              <a:rPr lang="cs-CZ" dirty="0" err="1"/>
              <a:t>Strauss</a:t>
            </a:r>
            <a:r>
              <a:rPr lang="cs-CZ" dirty="0"/>
              <a:t>, A.: </a:t>
            </a:r>
            <a:r>
              <a:rPr lang="cs-CZ" dirty="0" err="1"/>
              <a:t>Awareness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dying</a:t>
            </a:r>
            <a:r>
              <a:rPr lang="cs-CZ" dirty="0"/>
              <a:t>. </a:t>
            </a:r>
            <a:r>
              <a:rPr lang="cs-CZ" dirty="0" err="1"/>
              <a:t>Aldine</a:t>
            </a:r>
            <a:r>
              <a:rPr lang="cs-CZ" dirty="0"/>
              <a:t> </a:t>
            </a:r>
            <a:r>
              <a:rPr lang="cs-CZ" dirty="0" err="1"/>
              <a:t>Publishing</a:t>
            </a:r>
            <a:r>
              <a:rPr lang="cs-CZ" dirty="0"/>
              <a:t> </a:t>
            </a:r>
            <a:r>
              <a:rPr lang="cs-CZ" dirty="0" err="1"/>
              <a:t>Company</a:t>
            </a:r>
            <a:r>
              <a:rPr lang="cs-CZ" dirty="0"/>
              <a:t>, New York, (první vydání 1965, desáté 1980)</a:t>
            </a:r>
          </a:p>
          <a:p>
            <a:r>
              <a:rPr lang="cs-CZ" dirty="0"/>
              <a:t>Glaser, B., </a:t>
            </a:r>
            <a:r>
              <a:rPr lang="cs-CZ" dirty="0" err="1"/>
              <a:t>Strauss</a:t>
            </a:r>
            <a:r>
              <a:rPr lang="cs-CZ" dirty="0"/>
              <a:t>, A.: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discovery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grounded</a:t>
            </a:r>
            <a:r>
              <a:rPr lang="cs-CZ" dirty="0"/>
              <a:t> </a:t>
            </a:r>
            <a:r>
              <a:rPr lang="cs-CZ" dirty="0" err="1"/>
              <a:t>theory</a:t>
            </a:r>
            <a:r>
              <a:rPr lang="cs-CZ" dirty="0"/>
              <a:t>. </a:t>
            </a:r>
            <a:r>
              <a:rPr lang="cs-CZ" dirty="0" err="1"/>
              <a:t>Aldine</a:t>
            </a:r>
            <a:r>
              <a:rPr lang="cs-CZ" dirty="0"/>
              <a:t>, Chicago, 1967</a:t>
            </a:r>
          </a:p>
          <a:p>
            <a:r>
              <a:rPr lang="cs-CZ" dirty="0" err="1" smtClean="0"/>
              <a:t>Goffman</a:t>
            </a:r>
            <a:r>
              <a:rPr lang="cs-CZ" dirty="0"/>
              <a:t>, E.: </a:t>
            </a:r>
            <a:r>
              <a:rPr lang="cs-CZ" dirty="0" err="1"/>
              <a:t>Asylums</a:t>
            </a:r>
            <a:r>
              <a:rPr lang="cs-CZ" dirty="0"/>
              <a:t>: </a:t>
            </a:r>
            <a:r>
              <a:rPr lang="cs-CZ" dirty="0" err="1"/>
              <a:t>Essays</a:t>
            </a:r>
            <a:r>
              <a:rPr lang="cs-CZ" dirty="0"/>
              <a:t> on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social</a:t>
            </a:r>
            <a:r>
              <a:rPr lang="cs-CZ" dirty="0"/>
              <a:t> </a:t>
            </a:r>
            <a:r>
              <a:rPr lang="cs-CZ" dirty="0" err="1"/>
              <a:t>situation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mental</a:t>
            </a:r>
            <a:r>
              <a:rPr lang="cs-CZ" dirty="0"/>
              <a:t> </a:t>
            </a:r>
            <a:r>
              <a:rPr lang="cs-CZ" dirty="0" err="1"/>
              <a:t>patients</a:t>
            </a:r>
            <a:r>
              <a:rPr lang="cs-CZ" dirty="0"/>
              <a:t> and </a:t>
            </a:r>
            <a:r>
              <a:rPr lang="cs-CZ" dirty="0" err="1"/>
              <a:t>other</a:t>
            </a:r>
            <a:r>
              <a:rPr lang="cs-CZ" dirty="0"/>
              <a:t> </a:t>
            </a:r>
            <a:r>
              <a:rPr lang="cs-CZ" dirty="0" err="1"/>
              <a:t>inmates</a:t>
            </a:r>
            <a:r>
              <a:rPr lang="cs-CZ" dirty="0"/>
              <a:t>. </a:t>
            </a:r>
            <a:r>
              <a:rPr lang="cs-CZ" dirty="0" err="1"/>
              <a:t>Doubleday</a:t>
            </a:r>
            <a:r>
              <a:rPr lang="cs-CZ" dirty="0"/>
              <a:t>, Garden City, NY, 1961</a:t>
            </a:r>
          </a:p>
          <a:p>
            <a:r>
              <a:rPr lang="cs-CZ" dirty="0" err="1" smtClean="0"/>
              <a:t>Hendl</a:t>
            </a:r>
            <a:r>
              <a:rPr lang="cs-CZ" dirty="0"/>
              <a:t>, J.: Úvod do kvalitativního výzkumu. Universita Karlova, Praha, 1997</a:t>
            </a:r>
          </a:p>
          <a:p>
            <a:r>
              <a:rPr lang="cs-CZ" dirty="0" err="1" smtClean="0"/>
              <a:t>Huberman</a:t>
            </a:r>
            <a:r>
              <a:rPr lang="cs-CZ" dirty="0"/>
              <a:t>, A. M.: </a:t>
            </a:r>
            <a:r>
              <a:rPr lang="cs-CZ" dirty="0" err="1"/>
              <a:t>Engagements</a:t>
            </a:r>
            <a:r>
              <a:rPr lang="cs-CZ" dirty="0"/>
              <a:t> in </a:t>
            </a:r>
            <a:r>
              <a:rPr lang="cs-CZ" dirty="0" err="1"/>
              <a:t>educational</a:t>
            </a:r>
            <a:r>
              <a:rPr lang="cs-CZ" dirty="0"/>
              <a:t> </a:t>
            </a:r>
            <a:r>
              <a:rPr lang="cs-CZ" dirty="0" err="1"/>
              <a:t>change</a:t>
            </a:r>
            <a:r>
              <a:rPr lang="cs-CZ" dirty="0"/>
              <a:t> </a:t>
            </a:r>
            <a:r>
              <a:rPr lang="cs-CZ" dirty="0" err="1"/>
              <a:t>throughout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teaching</a:t>
            </a:r>
            <a:r>
              <a:rPr lang="cs-CZ" dirty="0"/>
              <a:t> </a:t>
            </a:r>
            <a:r>
              <a:rPr lang="cs-CZ" dirty="0" err="1"/>
              <a:t>career</a:t>
            </a:r>
            <a:r>
              <a:rPr lang="cs-CZ" dirty="0"/>
              <a:t>. </a:t>
            </a:r>
            <a:r>
              <a:rPr lang="cs-CZ" dirty="0" err="1"/>
              <a:t>Faculty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Psychology and </a:t>
            </a:r>
            <a:r>
              <a:rPr lang="cs-CZ" dirty="0" err="1"/>
              <a:t>Education</a:t>
            </a:r>
            <a:r>
              <a:rPr lang="cs-CZ" dirty="0"/>
              <a:t>, University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Geneva</a:t>
            </a:r>
            <a:r>
              <a:rPr lang="cs-CZ" dirty="0"/>
              <a:t>, </a:t>
            </a:r>
            <a:r>
              <a:rPr lang="cs-CZ" dirty="0" err="1"/>
              <a:t>Geneva</a:t>
            </a:r>
            <a:r>
              <a:rPr lang="cs-CZ" dirty="0"/>
              <a:t>, 1986</a:t>
            </a:r>
          </a:p>
          <a:p>
            <a:r>
              <a:rPr lang="cs-CZ" dirty="0" err="1"/>
              <a:t>Huberman</a:t>
            </a:r>
            <a:r>
              <a:rPr lang="cs-CZ" dirty="0"/>
              <a:t>, A. M.: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professional</a:t>
            </a:r>
            <a:r>
              <a:rPr lang="cs-CZ" dirty="0"/>
              <a:t> </a:t>
            </a:r>
            <a:r>
              <a:rPr lang="cs-CZ" dirty="0" err="1"/>
              <a:t>life</a:t>
            </a:r>
            <a:r>
              <a:rPr lang="cs-CZ" dirty="0"/>
              <a:t> </a:t>
            </a:r>
            <a:r>
              <a:rPr lang="cs-CZ" dirty="0" err="1"/>
              <a:t>cycle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teachers</a:t>
            </a:r>
            <a:r>
              <a:rPr lang="cs-CZ" dirty="0"/>
              <a:t>. IN </a:t>
            </a:r>
            <a:r>
              <a:rPr lang="cs-CZ" dirty="0" err="1"/>
              <a:t>Miles</a:t>
            </a:r>
            <a:r>
              <a:rPr lang="cs-CZ" dirty="0"/>
              <a:t>, M. B., </a:t>
            </a:r>
            <a:r>
              <a:rPr lang="cs-CZ" dirty="0" err="1"/>
              <a:t>Huberman</a:t>
            </a:r>
            <a:r>
              <a:rPr lang="cs-CZ" dirty="0"/>
              <a:t>, A. M.: </a:t>
            </a:r>
            <a:r>
              <a:rPr lang="cs-CZ" dirty="0" err="1"/>
              <a:t>Qualitative</a:t>
            </a:r>
            <a:r>
              <a:rPr lang="cs-CZ" dirty="0"/>
              <a:t> data </a:t>
            </a:r>
            <a:r>
              <a:rPr lang="cs-CZ" dirty="0" err="1"/>
              <a:t>analysis</a:t>
            </a:r>
            <a:r>
              <a:rPr lang="cs-CZ" dirty="0"/>
              <a:t>: </a:t>
            </a:r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expanded</a:t>
            </a:r>
            <a:r>
              <a:rPr lang="cs-CZ" dirty="0"/>
              <a:t> </a:t>
            </a:r>
            <a:r>
              <a:rPr lang="cs-CZ" dirty="0" err="1"/>
              <a:t>sourcebook</a:t>
            </a:r>
            <a:r>
              <a:rPr lang="cs-CZ" dirty="0"/>
              <a:t>. </a:t>
            </a:r>
            <a:r>
              <a:rPr lang="cs-CZ" dirty="0" err="1"/>
              <a:t>Sage</a:t>
            </a:r>
            <a:r>
              <a:rPr lang="cs-CZ" dirty="0"/>
              <a:t>, </a:t>
            </a:r>
            <a:r>
              <a:rPr lang="cs-CZ" dirty="0" err="1"/>
              <a:t>Thousand</a:t>
            </a:r>
            <a:r>
              <a:rPr lang="cs-CZ" dirty="0"/>
              <a:t> </a:t>
            </a:r>
            <a:r>
              <a:rPr lang="cs-CZ" dirty="0" err="1"/>
              <a:t>Oaks</a:t>
            </a:r>
            <a:r>
              <a:rPr lang="cs-CZ" dirty="0"/>
              <a:t>, CA, 1994</a:t>
            </a:r>
          </a:p>
          <a:p>
            <a:r>
              <a:rPr lang="cs-CZ" dirty="0" err="1" smtClean="0"/>
              <a:t>Huberman</a:t>
            </a:r>
            <a:r>
              <a:rPr lang="cs-CZ" dirty="0"/>
              <a:t>, A. M., </a:t>
            </a:r>
            <a:r>
              <a:rPr lang="cs-CZ" dirty="0" err="1"/>
              <a:t>Miles</a:t>
            </a:r>
            <a:r>
              <a:rPr lang="cs-CZ" dirty="0"/>
              <a:t>, M. B.: Data management and </a:t>
            </a:r>
            <a:r>
              <a:rPr lang="cs-CZ" dirty="0" err="1"/>
              <a:t>analysis</a:t>
            </a:r>
            <a:r>
              <a:rPr lang="cs-CZ" dirty="0"/>
              <a:t> </a:t>
            </a:r>
            <a:r>
              <a:rPr lang="cs-CZ" dirty="0" err="1"/>
              <a:t>methods</a:t>
            </a:r>
            <a:r>
              <a:rPr lang="cs-CZ" dirty="0"/>
              <a:t>. IN </a:t>
            </a:r>
            <a:r>
              <a:rPr lang="cs-CZ" dirty="0" err="1"/>
              <a:t>Denzin</a:t>
            </a:r>
            <a:r>
              <a:rPr lang="cs-CZ" dirty="0"/>
              <a:t>, N. K., Lincoln, X. S.: Handbook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qualitative</a:t>
            </a:r>
            <a:r>
              <a:rPr lang="cs-CZ" dirty="0"/>
              <a:t> </a:t>
            </a:r>
            <a:r>
              <a:rPr lang="cs-CZ" dirty="0" err="1"/>
              <a:t>Research</a:t>
            </a:r>
            <a:r>
              <a:rPr lang="cs-CZ" dirty="0"/>
              <a:t>. </a:t>
            </a:r>
            <a:r>
              <a:rPr lang="cs-CZ" dirty="0" err="1"/>
              <a:t>Sage</a:t>
            </a:r>
            <a:r>
              <a:rPr lang="cs-CZ" dirty="0"/>
              <a:t>, </a:t>
            </a:r>
            <a:r>
              <a:rPr lang="cs-CZ" dirty="0" err="1"/>
              <a:t>Thousand</a:t>
            </a:r>
            <a:r>
              <a:rPr lang="cs-CZ" dirty="0"/>
              <a:t> </a:t>
            </a:r>
            <a:r>
              <a:rPr lang="cs-CZ" dirty="0" err="1"/>
              <a:t>Oaks</a:t>
            </a:r>
            <a:r>
              <a:rPr lang="cs-CZ" dirty="0"/>
              <a:t>, CA. 1994</a:t>
            </a:r>
          </a:p>
          <a:p>
            <a:r>
              <a:rPr lang="cs-CZ" dirty="0" err="1" smtClean="0"/>
              <a:t>Charmaz</a:t>
            </a:r>
            <a:r>
              <a:rPr lang="cs-CZ" dirty="0"/>
              <a:t>, K.: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grounded</a:t>
            </a:r>
            <a:r>
              <a:rPr lang="cs-CZ" dirty="0"/>
              <a:t> </a:t>
            </a:r>
            <a:r>
              <a:rPr lang="cs-CZ" dirty="0" err="1"/>
              <a:t>theory</a:t>
            </a:r>
            <a:r>
              <a:rPr lang="cs-CZ" dirty="0"/>
              <a:t> </a:t>
            </a:r>
            <a:r>
              <a:rPr lang="cs-CZ" dirty="0" err="1"/>
              <a:t>method</a:t>
            </a:r>
            <a:r>
              <a:rPr lang="cs-CZ" dirty="0"/>
              <a:t>: </a:t>
            </a:r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explication</a:t>
            </a:r>
            <a:r>
              <a:rPr lang="cs-CZ" dirty="0"/>
              <a:t> and </a:t>
            </a:r>
            <a:r>
              <a:rPr lang="cs-CZ" dirty="0" err="1"/>
              <a:t>interpretation</a:t>
            </a:r>
            <a:r>
              <a:rPr lang="cs-CZ" dirty="0"/>
              <a:t>. IN </a:t>
            </a:r>
            <a:r>
              <a:rPr lang="cs-CZ" dirty="0" err="1"/>
              <a:t>Emerson</a:t>
            </a:r>
            <a:r>
              <a:rPr lang="cs-CZ" dirty="0"/>
              <a:t>, R. M.: </a:t>
            </a:r>
            <a:r>
              <a:rPr lang="cs-CZ" dirty="0" err="1"/>
              <a:t>Contemporary</a:t>
            </a:r>
            <a:r>
              <a:rPr lang="cs-CZ" dirty="0"/>
              <a:t> </a:t>
            </a:r>
            <a:r>
              <a:rPr lang="cs-CZ" dirty="0" err="1"/>
              <a:t>field</a:t>
            </a:r>
            <a:r>
              <a:rPr lang="cs-CZ" dirty="0"/>
              <a:t> </a:t>
            </a:r>
            <a:r>
              <a:rPr lang="cs-CZ" dirty="0" err="1"/>
              <a:t>research</a:t>
            </a:r>
            <a:r>
              <a:rPr lang="cs-CZ" dirty="0"/>
              <a:t>: A </a:t>
            </a:r>
            <a:r>
              <a:rPr lang="cs-CZ" dirty="0" err="1"/>
              <a:t>collection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readings</a:t>
            </a:r>
            <a:r>
              <a:rPr lang="cs-CZ" dirty="0"/>
              <a:t>. </a:t>
            </a:r>
            <a:r>
              <a:rPr lang="cs-CZ" dirty="0" err="1"/>
              <a:t>Little</a:t>
            </a:r>
            <a:r>
              <a:rPr lang="cs-CZ" dirty="0"/>
              <a:t>, Brown, Boston, 1983</a:t>
            </a:r>
          </a:p>
          <a:p>
            <a:r>
              <a:rPr lang="cs-CZ" dirty="0" smtClean="0"/>
              <a:t>Lincoln</a:t>
            </a:r>
            <a:r>
              <a:rPr lang="cs-CZ" dirty="0"/>
              <a:t>, Y. S., </a:t>
            </a:r>
            <a:r>
              <a:rPr lang="cs-CZ" dirty="0" err="1"/>
              <a:t>Guba</a:t>
            </a:r>
            <a:r>
              <a:rPr lang="cs-CZ" dirty="0"/>
              <a:t>, E. G.: </a:t>
            </a:r>
            <a:r>
              <a:rPr lang="cs-CZ" dirty="0" err="1"/>
              <a:t>Judging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quality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case study </a:t>
            </a:r>
            <a:r>
              <a:rPr lang="cs-CZ" dirty="0" err="1"/>
              <a:t>reports</a:t>
            </a:r>
            <a:r>
              <a:rPr lang="cs-CZ" dirty="0"/>
              <a:t>. IN </a:t>
            </a:r>
            <a:r>
              <a:rPr lang="cs-CZ" dirty="0" err="1"/>
              <a:t>Miles</a:t>
            </a:r>
            <a:r>
              <a:rPr lang="cs-CZ" dirty="0"/>
              <a:t>, M. B., </a:t>
            </a:r>
            <a:r>
              <a:rPr lang="cs-CZ" dirty="0" err="1"/>
              <a:t>Huberman</a:t>
            </a:r>
            <a:r>
              <a:rPr lang="cs-CZ" dirty="0"/>
              <a:t>, A. M.: </a:t>
            </a:r>
            <a:r>
              <a:rPr lang="cs-CZ" dirty="0" err="1"/>
              <a:t>Qualitative</a:t>
            </a:r>
            <a:r>
              <a:rPr lang="cs-CZ" dirty="0"/>
              <a:t> data </a:t>
            </a:r>
            <a:r>
              <a:rPr lang="cs-CZ" dirty="0" err="1"/>
              <a:t>analysis</a:t>
            </a:r>
            <a:r>
              <a:rPr lang="cs-CZ" dirty="0"/>
              <a:t>: </a:t>
            </a:r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expanded</a:t>
            </a:r>
            <a:r>
              <a:rPr lang="cs-CZ" dirty="0"/>
              <a:t> </a:t>
            </a:r>
            <a:r>
              <a:rPr lang="cs-CZ" dirty="0" err="1"/>
              <a:t>sourcebook</a:t>
            </a:r>
            <a:r>
              <a:rPr lang="cs-CZ" dirty="0"/>
              <a:t>. </a:t>
            </a:r>
            <a:r>
              <a:rPr lang="cs-CZ" dirty="0" err="1"/>
              <a:t>Sage</a:t>
            </a:r>
            <a:r>
              <a:rPr lang="cs-CZ" dirty="0"/>
              <a:t>, </a:t>
            </a:r>
            <a:r>
              <a:rPr lang="cs-CZ" dirty="0" err="1"/>
              <a:t>Thousand</a:t>
            </a:r>
            <a:r>
              <a:rPr lang="cs-CZ" dirty="0"/>
              <a:t> </a:t>
            </a:r>
            <a:r>
              <a:rPr lang="cs-CZ" dirty="0" err="1"/>
              <a:t>Oaks</a:t>
            </a:r>
            <a:r>
              <a:rPr lang="cs-CZ" dirty="0"/>
              <a:t>, CA, 1994</a:t>
            </a:r>
          </a:p>
          <a:p>
            <a:r>
              <a:rPr lang="cs-CZ" dirty="0" err="1"/>
              <a:t>Lofland</a:t>
            </a:r>
            <a:r>
              <a:rPr lang="cs-CZ" dirty="0"/>
              <a:t>, J., </a:t>
            </a:r>
            <a:r>
              <a:rPr lang="cs-CZ" dirty="0" err="1"/>
              <a:t>Lofland</a:t>
            </a:r>
            <a:r>
              <a:rPr lang="cs-CZ" dirty="0"/>
              <a:t>, L. H.: </a:t>
            </a:r>
            <a:r>
              <a:rPr lang="cs-CZ" dirty="0" err="1"/>
              <a:t>Analyzing</a:t>
            </a:r>
            <a:r>
              <a:rPr lang="cs-CZ" dirty="0"/>
              <a:t> </a:t>
            </a:r>
            <a:r>
              <a:rPr lang="cs-CZ" dirty="0" err="1"/>
              <a:t>social</a:t>
            </a:r>
            <a:r>
              <a:rPr lang="cs-CZ" dirty="0"/>
              <a:t> </a:t>
            </a:r>
            <a:r>
              <a:rPr lang="cs-CZ" dirty="0" err="1"/>
              <a:t>settings</a:t>
            </a:r>
            <a:r>
              <a:rPr lang="cs-CZ" dirty="0"/>
              <a:t>: a </a:t>
            </a:r>
            <a:r>
              <a:rPr lang="cs-CZ" dirty="0" err="1"/>
              <a:t>guide</a:t>
            </a:r>
            <a:r>
              <a:rPr lang="cs-CZ" dirty="0"/>
              <a:t> to </a:t>
            </a:r>
            <a:r>
              <a:rPr lang="cs-CZ" dirty="0" err="1"/>
              <a:t>qualitative</a:t>
            </a:r>
            <a:r>
              <a:rPr lang="cs-CZ" dirty="0"/>
              <a:t> </a:t>
            </a:r>
            <a:r>
              <a:rPr lang="cs-CZ" dirty="0" err="1"/>
              <a:t>observation</a:t>
            </a:r>
            <a:r>
              <a:rPr lang="cs-CZ" dirty="0"/>
              <a:t> and </a:t>
            </a:r>
            <a:r>
              <a:rPr lang="cs-CZ" dirty="0" err="1"/>
              <a:t>analysis</a:t>
            </a:r>
            <a:r>
              <a:rPr lang="cs-CZ" dirty="0"/>
              <a:t> (1. vydání). </a:t>
            </a:r>
            <a:r>
              <a:rPr lang="cs-CZ" dirty="0" err="1"/>
              <a:t>Wadsworth</a:t>
            </a:r>
            <a:r>
              <a:rPr lang="cs-CZ" dirty="0"/>
              <a:t> </a:t>
            </a:r>
            <a:r>
              <a:rPr lang="cs-CZ" dirty="0" err="1"/>
              <a:t>Publishing</a:t>
            </a:r>
            <a:r>
              <a:rPr lang="cs-CZ" dirty="0"/>
              <a:t>, </a:t>
            </a:r>
            <a:r>
              <a:rPr lang="cs-CZ" dirty="0" err="1"/>
              <a:t>Belmont</a:t>
            </a:r>
            <a:r>
              <a:rPr lang="cs-CZ" dirty="0"/>
              <a:t>, CA. 1984</a:t>
            </a:r>
          </a:p>
          <a:p>
            <a:r>
              <a:rPr lang="cs-CZ" dirty="0" err="1"/>
              <a:t>Lofland</a:t>
            </a:r>
            <a:r>
              <a:rPr lang="cs-CZ" dirty="0"/>
              <a:t>, J., </a:t>
            </a:r>
            <a:r>
              <a:rPr lang="cs-CZ" dirty="0" err="1"/>
              <a:t>Lofland</a:t>
            </a:r>
            <a:r>
              <a:rPr lang="cs-CZ" dirty="0"/>
              <a:t>, L. H.: </a:t>
            </a:r>
            <a:r>
              <a:rPr lang="cs-CZ" dirty="0" err="1"/>
              <a:t>Analyzing</a:t>
            </a:r>
            <a:r>
              <a:rPr lang="cs-CZ" dirty="0"/>
              <a:t> </a:t>
            </a:r>
            <a:r>
              <a:rPr lang="cs-CZ" dirty="0" err="1"/>
              <a:t>social</a:t>
            </a:r>
            <a:r>
              <a:rPr lang="cs-CZ" dirty="0"/>
              <a:t> </a:t>
            </a:r>
            <a:r>
              <a:rPr lang="cs-CZ" dirty="0" err="1"/>
              <a:t>settings</a:t>
            </a:r>
            <a:r>
              <a:rPr lang="cs-CZ" dirty="0"/>
              <a:t>: a </a:t>
            </a:r>
            <a:r>
              <a:rPr lang="cs-CZ" dirty="0" err="1"/>
              <a:t>guide</a:t>
            </a:r>
            <a:r>
              <a:rPr lang="cs-CZ" dirty="0"/>
              <a:t> to </a:t>
            </a:r>
            <a:r>
              <a:rPr lang="cs-CZ" dirty="0" err="1"/>
              <a:t>qualitative</a:t>
            </a:r>
            <a:r>
              <a:rPr lang="cs-CZ" dirty="0"/>
              <a:t> </a:t>
            </a:r>
            <a:r>
              <a:rPr lang="cs-CZ" dirty="0" err="1"/>
              <a:t>observation</a:t>
            </a:r>
            <a:r>
              <a:rPr lang="cs-CZ" dirty="0"/>
              <a:t> and </a:t>
            </a:r>
            <a:r>
              <a:rPr lang="cs-CZ" dirty="0" err="1"/>
              <a:t>analysis</a:t>
            </a:r>
            <a:r>
              <a:rPr lang="cs-CZ" dirty="0"/>
              <a:t> (3. vydání). </a:t>
            </a:r>
            <a:r>
              <a:rPr lang="cs-CZ" dirty="0" err="1"/>
              <a:t>Wadsworth</a:t>
            </a:r>
            <a:r>
              <a:rPr lang="cs-CZ" dirty="0"/>
              <a:t> </a:t>
            </a:r>
            <a:r>
              <a:rPr lang="cs-CZ" dirty="0" err="1"/>
              <a:t>Publishing</a:t>
            </a:r>
            <a:r>
              <a:rPr lang="cs-CZ" dirty="0"/>
              <a:t>, </a:t>
            </a:r>
            <a:r>
              <a:rPr lang="cs-CZ" dirty="0" err="1"/>
              <a:t>Belmont</a:t>
            </a:r>
            <a:r>
              <a:rPr lang="cs-CZ" dirty="0"/>
              <a:t>, CA. 1995</a:t>
            </a:r>
          </a:p>
          <a:p>
            <a:r>
              <a:rPr lang="cs-CZ" dirty="0" smtClean="0"/>
              <a:t>Patton</a:t>
            </a:r>
            <a:r>
              <a:rPr lang="cs-CZ" dirty="0"/>
              <a:t>, M. Q.: </a:t>
            </a:r>
            <a:r>
              <a:rPr lang="cs-CZ" dirty="0" err="1"/>
              <a:t>Qualitative</a:t>
            </a:r>
            <a:r>
              <a:rPr lang="cs-CZ" dirty="0"/>
              <a:t> </a:t>
            </a:r>
            <a:r>
              <a:rPr lang="cs-CZ" dirty="0" err="1"/>
              <a:t>evaluation</a:t>
            </a:r>
            <a:r>
              <a:rPr lang="cs-CZ" dirty="0"/>
              <a:t> and </a:t>
            </a:r>
            <a:r>
              <a:rPr lang="cs-CZ" dirty="0" err="1"/>
              <a:t>research</a:t>
            </a:r>
            <a:r>
              <a:rPr lang="cs-CZ" dirty="0"/>
              <a:t> </a:t>
            </a:r>
            <a:r>
              <a:rPr lang="cs-CZ" dirty="0" err="1"/>
              <a:t>methods</a:t>
            </a:r>
            <a:r>
              <a:rPr lang="cs-CZ" dirty="0"/>
              <a:t>. </a:t>
            </a:r>
            <a:r>
              <a:rPr lang="cs-CZ" dirty="0" err="1"/>
              <a:t>Sage</a:t>
            </a:r>
            <a:r>
              <a:rPr lang="cs-CZ" dirty="0"/>
              <a:t>, </a:t>
            </a:r>
            <a:r>
              <a:rPr lang="cs-CZ" dirty="0" err="1"/>
              <a:t>Newbury</a:t>
            </a:r>
            <a:r>
              <a:rPr lang="cs-CZ" dirty="0"/>
              <a:t> Park, CA, 1990</a:t>
            </a:r>
          </a:p>
          <a:p>
            <a:r>
              <a:rPr lang="cs-CZ" dirty="0" err="1" smtClean="0"/>
              <a:t>Silverman</a:t>
            </a:r>
            <a:r>
              <a:rPr lang="cs-CZ" dirty="0"/>
              <a:t>, D.: </a:t>
            </a:r>
            <a:r>
              <a:rPr lang="cs-CZ" dirty="0" err="1"/>
              <a:t>Interpreting</a:t>
            </a:r>
            <a:r>
              <a:rPr lang="cs-CZ" dirty="0"/>
              <a:t> </a:t>
            </a:r>
            <a:r>
              <a:rPr lang="cs-CZ" dirty="0" err="1"/>
              <a:t>qualitative</a:t>
            </a:r>
            <a:r>
              <a:rPr lang="cs-CZ" dirty="0"/>
              <a:t> data: </a:t>
            </a:r>
            <a:r>
              <a:rPr lang="cs-CZ" dirty="0" err="1"/>
              <a:t>Methods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analysing</a:t>
            </a:r>
            <a:r>
              <a:rPr lang="cs-CZ" dirty="0"/>
              <a:t> talk, text and </a:t>
            </a:r>
            <a:r>
              <a:rPr lang="cs-CZ" dirty="0" err="1"/>
              <a:t>interaction</a:t>
            </a:r>
            <a:r>
              <a:rPr lang="cs-CZ" dirty="0"/>
              <a:t>. </a:t>
            </a:r>
            <a:r>
              <a:rPr lang="cs-CZ" dirty="0" err="1"/>
              <a:t>Sage</a:t>
            </a:r>
            <a:r>
              <a:rPr lang="cs-CZ" dirty="0"/>
              <a:t>, London, 1993</a:t>
            </a:r>
          </a:p>
          <a:p>
            <a:r>
              <a:rPr lang="cs-CZ" dirty="0" err="1" smtClean="0"/>
              <a:t>Tesch</a:t>
            </a:r>
            <a:r>
              <a:rPr lang="cs-CZ" dirty="0"/>
              <a:t>, R.: </a:t>
            </a:r>
            <a:r>
              <a:rPr lang="cs-CZ" dirty="0" err="1"/>
              <a:t>Quantitative</a:t>
            </a:r>
            <a:r>
              <a:rPr lang="cs-CZ" dirty="0"/>
              <a:t> </a:t>
            </a:r>
            <a:r>
              <a:rPr lang="cs-CZ" dirty="0" err="1"/>
              <a:t>research</a:t>
            </a:r>
            <a:r>
              <a:rPr lang="cs-CZ" dirty="0"/>
              <a:t>: </a:t>
            </a:r>
            <a:r>
              <a:rPr lang="cs-CZ" dirty="0" err="1"/>
              <a:t>Analysis</a:t>
            </a:r>
            <a:r>
              <a:rPr lang="cs-CZ" dirty="0"/>
              <a:t> </a:t>
            </a:r>
            <a:r>
              <a:rPr lang="cs-CZ" dirty="0" err="1"/>
              <a:t>types</a:t>
            </a:r>
            <a:r>
              <a:rPr lang="cs-CZ" dirty="0"/>
              <a:t> and software </a:t>
            </a:r>
            <a:r>
              <a:rPr lang="cs-CZ" dirty="0" err="1"/>
              <a:t>tools</a:t>
            </a:r>
            <a:r>
              <a:rPr lang="cs-CZ" dirty="0"/>
              <a:t>. </a:t>
            </a:r>
            <a:r>
              <a:rPr lang="cs-CZ" dirty="0" err="1"/>
              <a:t>Palmer</a:t>
            </a:r>
            <a:r>
              <a:rPr lang="cs-CZ" dirty="0"/>
              <a:t>, New York, NY, 1991</a:t>
            </a:r>
          </a:p>
          <a:p>
            <a:r>
              <a:rPr lang="cs-CZ" dirty="0" smtClean="0"/>
              <a:t>Werner</a:t>
            </a:r>
            <a:r>
              <a:rPr lang="cs-CZ" dirty="0"/>
              <a:t>, o., </a:t>
            </a:r>
            <a:r>
              <a:rPr lang="cs-CZ" dirty="0" err="1"/>
              <a:t>Schöpfle</a:t>
            </a:r>
            <a:r>
              <a:rPr lang="cs-CZ" dirty="0"/>
              <a:t>, G. M.: </a:t>
            </a:r>
            <a:r>
              <a:rPr lang="cs-CZ" i="1" dirty="0" err="1"/>
              <a:t>Systematic</a:t>
            </a:r>
            <a:r>
              <a:rPr lang="cs-CZ" i="1" dirty="0"/>
              <a:t> </a:t>
            </a:r>
            <a:r>
              <a:rPr lang="cs-CZ" i="1" dirty="0" err="1"/>
              <a:t>fieldwork</a:t>
            </a:r>
            <a:r>
              <a:rPr lang="cs-CZ" i="1" dirty="0"/>
              <a:t>: Vol. 1., </a:t>
            </a:r>
            <a:r>
              <a:rPr lang="cs-CZ" i="1" dirty="0" err="1"/>
              <a:t>Foundations</a:t>
            </a:r>
            <a:r>
              <a:rPr lang="cs-CZ" i="1" dirty="0"/>
              <a:t> </a:t>
            </a:r>
            <a:r>
              <a:rPr lang="cs-CZ" i="1" dirty="0" err="1"/>
              <a:t>of</a:t>
            </a:r>
            <a:r>
              <a:rPr lang="cs-CZ" i="1" dirty="0"/>
              <a:t> </a:t>
            </a:r>
            <a:r>
              <a:rPr lang="cs-CZ" i="1" dirty="0" err="1"/>
              <a:t>ethnography</a:t>
            </a:r>
            <a:r>
              <a:rPr lang="cs-CZ" i="1" dirty="0"/>
              <a:t> and </a:t>
            </a:r>
            <a:r>
              <a:rPr lang="cs-CZ" i="1" dirty="0" err="1"/>
              <a:t>interviewing</a:t>
            </a:r>
            <a:r>
              <a:rPr lang="cs-CZ" dirty="0"/>
              <a:t>. </a:t>
            </a:r>
            <a:r>
              <a:rPr lang="cs-CZ" dirty="0" err="1"/>
              <a:t>Sage</a:t>
            </a:r>
            <a:r>
              <a:rPr lang="cs-CZ" dirty="0"/>
              <a:t>, </a:t>
            </a:r>
            <a:r>
              <a:rPr lang="cs-CZ" dirty="0" err="1"/>
              <a:t>Newbury</a:t>
            </a:r>
            <a:r>
              <a:rPr lang="cs-CZ" dirty="0"/>
              <a:t> Park, CA, 1987 IN </a:t>
            </a:r>
            <a:r>
              <a:rPr lang="cs-CZ" dirty="0" err="1"/>
              <a:t>Miles</a:t>
            </a:r>
            <a:r>
              <a:rPr lang="cs-CZ" dirty="0"/>
              <a:t>, M. B., </a:t>
            </a:r>
            <a:r>
              <a:rPr lang="cs-CZ" dirty="0" err="1"/>
              <a:t>Huberman</a:t>
            </a:r>
            <a:r>
              <a:rPr lang="cs-CZ" dirty="0"/>
              <a:t>, A. M.: </a:t>
            </a:r>
            <a:r>
              <a:rPr lang="cs-CZ" dirty="0" err="1"/>
              <a:t>Qualitative</a:t>
            </a:r>
            <a:r>
              <a:rPr lang="cs-CZ" dirty="0"/>
              <a:t> data </a:t>
            </a:r>
            <a:r>
              <a:rPr lang="cs-CZ" dirty="0" err="1"/>
              <a:t>analysis</a:t>
            </a:r>
            <a:r>
              <a:rPr lang="cs-CZ" dirty="0"/>
              <a:t>: </a:t>
            </a:r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expanded</a:t>
            </a:r>
            <a:r>
              <a:rPr lang="cs-CZ" dirty="0"/>
              <a:t> </a:t>
            </a:r>
            <a:r>
              <a:rPr lang="cs-CZ" dirty="0" err="1"/>
              <a:t>sourcebook</a:t>
            </a:r>
            <a:r>
              <a:rPr lang="cs-CZ" dirty="0"/>
              <a:t>. </a:t>
            </a:r>
            <a:r>
              <a:rPr lang="cs-CZ" dirty="0" err="1"/>
              <a:t>Sage</a:t>
            </a:r>
            <a:r>
              <a:rPr lang="cs-CZ" dirty="0"/>
              <a:t>, </a:t>
            </a:r>
            <a:r>
              <a:rPr lang="cs-CZ" dirty="0" err="1"/>
              <a:t>Thousand</a:t>
            </a:r>
            <a:r>
              <a:rPr lang="cs-CZ" dirty="0"/>
              <a:t> </a:t>
            </a:r>
            <a:r>
              <a:rPr lang="cs-CZ" dirty="0" err="1"/>
              <a:t>Oaks</a:t>
            </a:r>
            <a:r>
              <a:rPr lang="cs-CZ" dirty="0"/>
              <a:t>, CA, 1994</a:t>
            </a:r>
          </a:p>
          <a:p>
            <a:r>
              <a:rPr lang="cs-CZ" dirty="0" err="1"/>
              <a:t>Whyte</a:t>
            </a:r>
            <a:r>
              <a:rPr lang="cs-CZ" dirty="0"/>
              <a:t>, W. F.: Street </a:t>
            </a:r>
            <a:r>
              <a:rPr lang="cs-CZ" dirty="0" err="1"/>
              <a:t>corner</a:t>
            </a:r>
            <a:r>
              <a:rPr lang="cs-CZ" dirty="0"/>
              <a:t> society: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social</a:t>
            </a:r>
            <a:r>
              <a:rPr lang="cs-CZ" dirty="0"/>
              <a:t> </a:t>
            </a:r>
            <a:r>
              <a:rPr lang="cs-CZ" dirty="0" err="1"/>
              <a:t>structure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Italian</a:t>
            </a:r>
            <a:r>
              <a:rPr lang="cs-CZ" dirty="0"/>
              <a:t> slum. University </a:t>
            </a:r>
            <a:r>
              <a:rPr lang="cs-CZ" dirty="0" err="1"/>
              <a:t>of</a:t>
            </a:r>
            <a:r>
              <a:rPr lang="cs-CZ" dirty="0"/>
              <a:t> Chicago </a:t>
            </a:r>
            <a:r>
              <a:rPr lang="cs-CZ" dirty="0" err="1"/>
              <a:t>Press</a:t>
            </a:r>
            <a:r>
              <a:rPr lang="cs-CZ" dirty="0"/>
              <a:t>, Chicago, 1993</a:t>
            </a:r>
          </a:p>
          <a:p>
            <a:r>
              <a:rPr lang="cs-CZ" dirty="0" err="1" smtClean="0"/>
              <a:t>Yin</a:t>
            </a:r>
            <a:r>
              <a:rPr lang="cs-CZ" dirty="0"/>
              <a:t>, R. K.: Case study </a:t>
            </a:r>
            <a:r>
              <a:rPr lang="cs-CZ" dirty="0" err="1"/>
              <a:t>research</a:t>
            </a:r>
            <a:r>
              <a:rPr lang="cs-CZ" dirty="0"/>
              <a:t>: Design and </a:t>
            </a:r>
            <a:r>
              <a:rPr lang="cs-CZ" dirty="0" err="1"/>
              <a:t>methods</a:t>
            </a:r>
            <a:r>
              <a:rPr lang="cs-CZ" dirty="0"/>
              <a:t>. IN </a:t>
            </a:r>
            <a:r>
              <a:rPr lang="cs-CZ" dirty="0" err="1"/>
              <a:t>Hendl</a:t>
            </a:r>
            <a:r>
              <a:rPr lang="cs-CZ" dirty="0"/>
              <a:t>, J.: Úvod do kvalitativního výzkumu. Universita Karlova, Praha, 1997</a:t>
            </a:r>
          </a:p>
          <a:p>
            <a:r>
              <a:rPr lang="cs-CZ" dirty="0" err="1"/>
              <a:t>Yin</a:t>
            </a:r>
            <a:r>
              <a:rPr lang="cs-CZ" dirty="0"/>
              <a:t>, R. K.: Case study </a:t>
            </a:r>
            <a:r>
              <a:rPr lang="cs-CZ" dirty="0" err="1"/>
              <a:t>research</a:t>
            </a:r>
            <a:r>
              <a:rPr lang="cs-CZ" dirty="0"/>
              <a:t>: Design and </a:t>
            </a:r>
            <a:r>
              <a:rPr lang="cs-CZ" dirty="0" err="1"/>
              <a:t>methods</a:t>
            </a:r>
            <a:r>
              <a:rPr lang="cs-CZ" dirty="0"/>
              <a:t>. IN </a:t>
            </a:r>
            <a:r>
              <a:rPr lang="cs-CZ" dirty="0" err="1"/>
              <a:t>Miles</a:t>
            </a:r>
            <a:r>
              <a:rPr lang="cs-CZ" dirty="0"/>
              <a:t>, M. B., </a:t>
            </a:r>
            <a:r>
              <a:rPr lang="cs-CZ" dirty="0" err="1"/>
              <a:t>Huberman</a:t>
            </a:r>
            <a:r>
              <a:rPr lang="cs-CZ" dirty="0"/>
              <a:t>, A. M.: </a:t>
            </a:r>
            <a:r>
              <a:rPr lang="cs-CZ" dirty="0" err="1"/>
              <a:t>Qualitative</a:t>
            </a:r>
            <a:r>
              <a:rPr lang="cs-CZ" dirty="0"/>
              <a:t> data </a:t>
            </a:r>
            <a:r>
              <a:rPr lang="cs-CZ" dirty="0" err="1"/>
              <a:t>analysis</a:t>
            </a:r>
            <a:r>
              <a:rPr lang="cs-CZ" dirty="0"/>
              <a:t>: </a:t>
            </a:r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expanded</a:t>
            </a:r>
            <a:r>
              <a:rPr lang="cs-CZ" dirty="0"/>
              <a:t> </a:t>
            </a:r>
            <a:r>
              <a:rPr lang="cs-CZ" dirty="0" err="1"/>
              <a:t>sourcebook</a:t>
            </a:r>
            <a:r>
              <a:rPr lang="cs-CZ" dirty="0"/>
              <a:t>. </a:t>
            </a:r>
            <a:r>
              <a:rPr lang="cs-CZ" dirty="0" err="1"/>
              <a:t>Sage</a:t>
            </a:r>
            <a:r>
              <a:rPr lang="cs-CZ" dirty="0"/>
              <a:t>, </a:t>
            </a:r>
            <a:r>
              <a:rPr lang="cs-CZ" dirty="0" err="1"/>
              <a:t>Thousand</a:t>
            </a:r>
            <a:r>
              <a:rPr lang="cs-CZ" dirty="0"/>
              <a:t> </a:t>
            </a:r>
            <a:r>
              <a:rPr lang="cs-CZ" dirty="0" err="1"/>
              <a:t>Oaks</a:t>
            </a:r>
            <a:r>
              <a:rPr lang="cs-CZ" dirty="0"/>
              <a:t>, CA, 1994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45429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8033"/>
          </a:xfrm>
        </p:spPr>
        <p:txBody>
          <a:bodyPr/>
          <a:lstStyle/>
          <a:p>
            <a:pPr algn="ctr"/>
            <a:r>
              <a:rPr lang="cs-CZ" b="1" dirty="0" smtClean="0"/>
              <a:t>Přetrvávající problémy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838200" y="1359568"/>
            <a:ext cx="10515600" cy="5170705"/>
          </a:xfrm>
        </p:spPr>
        <p:txBody>
          <a:bodyPr>
            <a:normAutofit fontScale="92500" lnSpcReduction="20000"/>
          </a:bodyPr>
          <a:lstStyle/>
          <a:p>
            <a:pPr hangingPunct="0"/>
            <a:r>
              <a:rPr lang="cs-CZ" dirty="0"/>
              <a:t>Mnohé odborné termíny dodnes nemají zavedené a jednoznačné české ekvivalenty, takže laické překlady působí nesrozumitelně (příkladem může být A. </a:t>
            </a:r>
            <a:r>
              <a:rPr lang="cs-CZ" dirty="0" err="1"/>
              <a:t>Strauss</a:t>
            </a:r>
            <a:r>
              <a:rPr lang="cs-CZ" dirty="0"/>
              <a:t>, J. </a:t>
            </a:r>
            <a:r>
              <a:rPr lang="cs-CZ" dirty="0" err="1"/>
              <a:t>Corbin</a:t>
            </a:r>
            <a:r>
              <a:rPr lang="cs-CZ" dirty="0"/>
              <a:t> „</a:t>
            </a:r>
            <a:r>
              <a:rPr lang="cs-CZ" i="1" dirty="0"/>
              <a:t>Základy kvalitativního výzkumu</a:t>
            </a:r>
            <a:r>
              <a:rPr lang="cs-CZ" dirty="0"/>
              <a:t>“, edice SCAN, nakladatelství Podané ruce, Brno, 1999); </a:t>
            </a:r>
          </a:p>
          <a:p>
            <a:pPr hangingPunct="0"/>
            <a:r>
              <a:rPr lang="cs-CZ" dirty="0"/>
              <a:t>Dotváření původních textů v neumělých překladech jednotlivých badatelů metodologická nedorozumění jen zvyšuje; </a:t>
            </a:r>
          </a:p>
          <a:p>
            <a:pPr hangingPunct="0"/>
            <a:r>
              <a:rPr lang="cs-CZ" dirty="0"/>
              <a:t>Nezvyklý a doposud nezažitý postup sběru, analýzy a interpretace dat dává vzniknout široké škále výstupů, více či méně korelujících s klasickými postupy kvalitativního výzkumu;</a:t>
            </a:r>
          </a:p>
          <a:p>
            <a:pPr hangingPunct="0"/>
            <a:r>
              <a:rPr lang="cs-CZ" dirty="0"/>
              <a:t>Absence formální objektivizace výzkumných nálezů podporuje vznik subjektivistických přístupů, které se projevují netolerancí a fundamentalismem některých kvalitativních výzkumníků (o mém </a:t>
            </a:r>
            <a:r>
              <a:rPr lang="cs-CZ" dirty="0" smtClean="0"/>
              <a:t>názoru </a:t>
            </a:r>
            <a:r>
              <a:rPr lang="cs-CZ" dirty="0"/>
              <a:t>se diskutovat nebude, jedině </a:t>
            </a:r>
            <a:r>
              <a:rPr lang="cs-CZ" dirty="0" smtClean="0"/>
              <a:t>ten </a:t>
            </a:r>
            <a:r>
              <a:rPr lang="cs-CZ" dirty="0"/>
              <a:t>je správný);</a:t>
            </a:r>
          </a:p>
          <a:p>
            <a:pPr hangingPunct="0"/>
            <a:r>
              <a:rPr lang="cs-CZ" dirty="0"/>
              <a:t>Chybějící odborná platforma pro diskuzi a malý zájem o její vytvoření; </a:t>
            </a:r>
          </a:p>
          <a:p>
            <a:pPr hangingPunct="0"/>
            <a:r>
              <a:rPr lang="cs-CZ" dirty="0"/>
              <a:t>Nedostatek oponentů a posuzovatelů, orientovaných na výstupy kvalitativního výzkumu.</a:t>
            </a:r>
          </a:p>
          <a:p>
            <a:pPr hangingPunct="0"/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E427-FDF5-4E29-92C6-DD4D2FF4403A}" type="slidenum">
              <a:rPr lang="cs-CZ" smtClean="0"/>
              <a:pPr/>
              <a:t>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19.11.2015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88363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b="1" dirty="0" smtClean="0"/>
              <a:t>Jak </a:t>
            </a:r>
            <a:r>
              <a:rPr lang="cs-CZ" b="1" dirty="0"/>
              <a:t>data sbírat a jak s nimi potom </a:t>
            </a:r>
            <a:r>
              <a:rPr lang="cs-CZ" b="1" dirty="0" smtClean="0"/>
              <a:t>nakládat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Klasičtí autoři kvalitativní metodologie uvádějí různá schémata, jak </a:t>
            </a:r>
            <a:r>
              <a:rPr lang="cs-CZ" dirty="0" smtClean="0"/>
              <a:t>postupovat;</a:t>
            </a:r>
          </a:p>
          <a:p>
            <a:r>
              <a:rPr lang="cs-CZ" dirty="0" smtClean="0"/>
              <a:t>Zpravidla </a:t>
            </a:r>
            <a:r>
              <a:rPr lang="cs-CZ" dirty="0"/>
              <a:t>polemizují se svými předchůdci i současníky a vysvětlují, proč jejich způsob je </a:t>
            </a:r>
            <a:r>
              <a:rPr lang="cs-CZ" dirty="0" smtClean="0"/>
              <a:t>vhodnější;</a:t>
            </a:r>
          </a:p>
          <a:p>
            <a:r>
              <a:rPr lang="cs-CZ" dirty="0" err="1" smtClean="0"/>
              <a:t>Berg</a:t>
            </a:r>
            <a:r>
              <a:rPr lang="cs-CZ" dirty="0" smtClean="0"/>
              <a:t> </a:t>
            </a:r>
            <a:r>
              <a:rPr lang="cs-CZ" dirty="0"/>
              <a:t>(</a:t>
            </a:r>
            <a:r>
              <a:rPr lang="cs-CZ" dirty="0" smtClean="0"/>
              <a:t>1995) </a:t>
            </a:r>
            <a:r>
              <a:rPr lang="cs-CZ" dirty="0"/>
              <a:t>uvádí, že žádné z dosavadních schémat výzkumu mu </a:t>
            </a:r>
            <a:r>
              <a:rPr lang="cs-CZ" dirty="0" smtClean="0"/>
              <a:t>nevyhovuje a vytváří si vlastní;</a:t>
            </a:r>
          </a:p>
          <a:p>
            <a:r>
              <a:rPr lang="cs-CZ" dirty="0" smtClean="0"/>
              <a:t>Je </a:t>
            </a:r>
            <a:r>
              <a:rPr lang="cs-CZ" dirty="0"/>
              <a:t>značně komplikované. Mění názvy jednotlivých kroků i jejich </a:t>
            </a:r>
            <a:r>
              <a:rPr lang="cs-CZ" dirty="0" smtClean="0"/>
              <a:t>propojení:</a:t>
            </a:r>
          </a:p>
          <a:p>
            <a:pPr marL="0" indent="0">
              <a:buNone/>
            </a:pPr>
            <a:r>
              <a:rPr lang="cs-CZ" sz="2400" i="1" dirty="0" smtClean="0"/>
              <a:t>Nápad </a:t>
            </a:r>
            <a:r>
              <a:rPr lang="cs-CZ" sz="2400" i="1" dirty="0"/>
              <a:t>- Literární přehled - Projekt - Sběr a uspořádání dat - Analýza a nálezy - </a:t>
            </a:r>
            <a:r>
              <a:rPr lang="cs-CZ" sz="2400" i="1" dirty="0" err="1"/>
              <a:t>Disseminace</a:t>
            </a:r>
            <a:r>
              <a:rPr lang="cs-CZ" sz="2400" i="1" dirty="0"/>
              <a:t> (tj. zveřejnění).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E427-FDF5-4E29-92C6-DD4D2FF4403A}" type="slidenum">
              <a:rPr lang="cs-CZ" smtClean="0"/>
              <a:pPr/>
              <a:t>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19.11.2015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97486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err="1" smtClean="0"/>
              <a:t>Bergův</a:t>
            </a:r>
            <a:r>
              <a:rPr lang="cs-CZ" b="1" dirty="0" smtClean="0"/>
              <a:t> postup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i="1" dirty="0"/>
              <a:t>…postup...je pojímán jako spíše spirálový než lineární ve svém vývoji</a:t>
            </a:r>
            <a:r>
              <a:rPr lang="cs-CZ" i="1" dirty="0" smtClean="0"/>
              <a:t>.</a:t>
            </a:r>
          </a:p>
          <a:p>
            <a:r>
              <a:rPr lang="cs-CZ" i="1" dirty="0" smtClean="0"/>
              <a:t> </a:t>
            </a:r>
            <a:r>
              <a:rPr lang="cs-CZ" i="1" dirty="0"/>
              <a:t>Začínáte nápadem, sbíráte teoretické informace, uvažujete o svém nápadu a vybrušujete ho, začnete zkoumat možné projekty, přezkoumáte teoretické předpoklady a zpřesníte tyto teoretické předpoklady a snad dokonce i váš původní nebo již vybroušený nápad</a:t>
            </a:r>
            <a:r>
              <a:rPr lang="cs-CZ" i="1" dirty="0" smtClean="0"/>
              <a:t>.</a:t>
            </a:r>
          </a:p>
          <a:p>
            <a:r>
              <a:rPr lang="cs-CZ" i="1" dirty="0" smtClean="0"/>
              <a:t>Takto</a:t>
            </a:r>
            <a:r>
              <a:rPr lang="cs-CZ" i="1" dirty="0"/>
              <a:t>, s každými dvěma kroky vpřed činíte i jeden či dva kroky zpět před postupem dále. </a:t>
            </a:r>
            <a:endParaRPr lang="cs-CZ" i="1" dirty="0" smtClean="0"/>
          </a:p>
          <a:p>
            <a:r>
              <a:rPr lang="cs-CZ" i="1" dirty="0" smtClean="0"/>
              <a:t>Výsledkem </a:t>
            </a:r>
            <a:r>
              <a:rPr lang="cs-CZ" i="1" dirty="0"/>
              <a:t>už není lineární postup, spíš postupujete ve spirále...</a:t>
            </a:r>
            <a:r>
              <a:rPr lang="cs-CZ" dirty="0"/>
              <a:t> (</a:t>
            </a:r>
            <a:r>
              <a:rPr lang="cs-CZ" dirty="0" err="1"/>
              <a:t>Berg</a:t>
            </a:r>
            <a:r>
              <a:rPr lang="cs-CZ" dirty="0"/>
              <a:t> 1995, str. 16).</a:t>
            </a:r>
            <a:endParaRPr lang="cs-CZ" i="1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E427-FDF5-4E29-92C6-DD4D2FF4403A}" type="slidenum">
              <a:rPr lang="cs-CZ" smtClean="0"/>
              <a:pPr/>
              <a:t>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19.11.2015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12395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Poznámka k </a:t>
            </a:r>
            <a:r>
              <a:rPr lang="cs-CZ" b="1" dirty="0" err="1" smtClean="0"/>
              <a:t>Bergově</a:t>
            </a:r>
            <a:r>
              <a:rPr lang="cs-CZ" b="1" dirty="0" smtClean="0"/>
              <a:t> návrhu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Podobně </a:t>
            </a:r>
            <a:r>
              <a:rPr lang="cs-CZ" dirty="0"/>
              <a:t>zdlouhavý a komplikovaný postup zřejmě může málokdo z českých kvalitativních badatelů provádět. </a:t>
            </a:r>
            <a:endParaRPr lang="cs-CZ" dirty="0" smtClean="0"/>
          </a:p>
          <a:p>
            <a:r>
              <a:rPr lang="cs-CZ" dirty="0" smtClean="0"/>
              <a:t>Naprostá </a:t>
            </a:r>
            <a:r>
              <a:rPr lang="cs-CZ" dirty="0"/>
              <a:t>většina grantových prostředků je časově limitována a badatel zpravidla nemá úkol jeden. </a:t>
            </a:r>
            <a:endParaRPr lang="cs-CZ" dirty="0" smtClean="0"/>
          </a:p>
          <a:p>
            <a:r>
              <a:rPr lang="cs-CZ" dirty="0" smtClean="0"/>
              <a:t>Často </a:t>
            </a:r>
            <a:r>
              <a:rPr lang="cs-CZ" dirty="0"/>
              <a:t>pracuje na více výzkumných projektech nebo působí zároveň jako pedagog, aby se uživil. </a:t>
            </a:r>
            <a:endParaRPr lang="cs-CZ" dirty="0" smtClean="0"/>
          </a:p>
          <a:p>
            <a:r>
              <a:rPr lang="cs-CZ" dirty="0" smtClean="0"/>
              <a:t>Ani </a:t>
            </a:r>
            <a:r>
              <a:rPr lang="cs-CZ" dirty="0"/>
              <a:t>při dobré vůli není schopen věnovat měsíce a měsíce uvažování o projektu, tříbení vlastních stanovisek a upřesňování konceptů.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E427-FDF5-4E29-92C6-DD4D2FF4403A}" type="slidenum">
              <a:rPr lang="cs-CZ" smtClean="0"/>
              <a:pPr/>
              <a:t>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19.11.2015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5881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Metodologický postup sběru a analýzy dat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838200" y="1586039"/>
            <a:ext cx="10515600" cy="4590924"/>
          </a:xfrm>
        </p:spPr>
        <p:txBody>
          <a:bodyPr>
            <a:normAutofit/>
          </a:bodyPr>
          <a:lstStyle/>
          <a:p>
            <a:r>
              <a:rPr lang="cs-CZ" dirty="0"/>
              <a:t>Metodologie kvalitativního výzkumu </a:t>
            </a:r>
            <a:r>
              <a:rPr lang="cs-CZ" b="1" i="1" dirty="0"/>
              <a:t>není</a:t>
            </a:r>
            <a:r>
              <a:rPr lang="cs-CZ" dirty="0"/>
              <a:t> vytvářena </a:t>
            </a:r>
            <a:r>
              <a:rPr lang="cs-CZ" dirty="0" smtClean="0"/>
              <a:t>předem;</a:t>
            </a:r>
          </a:p>
          <a:p>
            <a:r>
              <a:rPr lang="cs-CZ" dirty="0" smtClean="0"/>
              <a:t>Vytváří </a:t>
            </a:r>
            <a:r>
              <a:rPr lang="cs-CZ" dirty="0"/>
              <a:t>se v průběhu sběru dat a je dotvořena až po </a:t>
            </a:r>
            <a:r>
              <a:rPr lang="cs-CZ" b="1" i="1" dirty="0"/>
              <a:t>teoretickém </a:t>
            </a:r>
            <a:r>
              <a:rPr lang="cs-CZ" b="1" i="1" dirty="0" smtClean="0"/>
              <a:t>nasycení; </a:t>
            </a:r>
          </a:p>
          <a:p>
            <a:r>
              <a:rPr lang="cs-CZ" dirty="0" smtClean="0"/>
              <a:t>Je-li </a:t>
            </a:r>
            <a:r>
              <a:rPr lang="cs-CZ" dirty="0"/>
              <a:t>cílem kvantitativního výzkumu ověřování a testování hypotéz, sbírá data za tímto účelem, jinak řečeno, sbírá data relevantní k tomuto testování </a:t>
            </a:r>
            <a:r>
              <a:rPr lang="cs-CZ" dirty="0" smtClean="0"/>
              <a:t>hypotéz;</a:t>
            </a:r>
          </a:p>
          <a:p>
            <a:r>
              <a:rPr lang="cs-CZ" dirty="0" smtClean="0"/>
              <a:t>Odlišný </a:t>
            </a:r>
            <a:r>
              <a:rPr lang="cs-CZ" dirty="0"/>
              <a:t>cíl kvalitativního výzkumu vede k touze </a:t>
            </a:r>
            <a:r>
              <a:rPr lang="cs-CZ" b="1" i="1" dirty="0"/>
              <a:t>sebrat všechna data</a:t>
            </a:r>
            <a:r>
              <a:rPr lang="cs-CZ" dirty="0"/>
              <a:t>, relevantní k danému zkoumanému problému, zkoumané </a:t>
            </a:r>
            <a:r>
              <a:rPr lang="cs-CZ" dirty="0" smtClean="0"/>
              <a:t>otázce</a:t>
            </a:r>
            <a:r>
              <a:rPr lang="cs-CZ" dirty="0"/>
              <a:t>;</a:t>
            </a:r>
            <a:endParaRPr lang="cs-CZ" dirty="0" smtClean="0"/>
          </a:p>
          <a:p>
            <a:r>
              <a:rPr lang="cs-CZ" dirty="0" smtClean="0"/>
              <a:t>Poněvadž </a:t>
            </a:r>
            <a:r>
              <a:rPr lang="cs-CZ" dirty="0"/>
              <a:t>metodika není uzavřená a </a:t>
            </a:r>
            <a:r>
              <a:rPr lang="cs-CZ" dirty="0" smtClean="0"/>
              <a:t>ukončená (dokud </a:t>
            </a:r>
            <a:r>
              <a:rPr lang="cs-CZ" dirty="0"/>
              <a:t>nedošlo k teoretické saturaci </a:t>
            </a:r>
            <a:r>
              <a:rPr lang="cs-CZ" dirty="0" smtClean="0"/>
              <a:t>daty), </a:t>
            </a:r>
            <a:r>
              <a:rPr lang="cs-CZ" b="1" i="1" dirty="0"/>
              <a:t>není badateli známo</a:t>
            </a:r>
            <a:r>
              <a:rPr lang="cs-CZ" dirty="0"/>
              <a:t>, která všechna data bude potřeba shromáždit.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E427-FDF5-4E29-92C6-DD4D2FF4403A}" type="slidenum">
              <a:rPr lang="cs-CZ" smtClean="0"/>
              <a:pPr/>
              <a:t>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19.11.2015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08590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Kolik dat shromáždit?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Abychom nalezli struktury a pravidelnosti, které v datech existují, snažíme se sebrat </a:t>
            </a:r>
            <a:r>
              <a:rPr lang="cs-CZ" b="1" i="1" dirty="0" smtClean="0"/>
              <a:t>co nejvíce </a:t>
            </a:r>
            <a:r>
              <a:rPr lang="cs-CZ" dirty="0" smtClean="0"/>
              <a:t>dat (</a:t>
            </a:r>
            <a:r>
              <a:rPr lang="cs-CZ" dirty="0" err="1" smtClean="0"/>
              <a:t>Disman</a:t>
            </a:r>
            <a:r>
              <a:rPr lang="cs-CZ" dirty="0" smtClean="0"/>
              <a:t>, 1993); </a:t>
            </a:r>
          </a:p>
          <a:p>
            <a:r>
              <a:rPr lang="cs-CZ" dirty="0" smtClean="0"/>
              <a:t>Kvalitativní </a:t>
            </a:r>
            <a:r>
              <a:rPr lang="cs-CZ" dirty="0"/>
              <a:t>výzkum má </a:t>
            </a:r>
            <a:r>
              <a:rPr lang="cs-CZ" b="1" i="1" dirty="0"/>
              <a:t>ukázat</a:t>
            </a:r>
            <a:r>
              <a:rPr lang="cs-CZ" b="1" dirty="0"/>
              <a:t> </a:t>
            </a:r>
            <a:r>
              <a:rPr lang="cs-CZ" b="1" i="1" dirty="0"/>
              <a:t>významy nekvantifikovatelných údajů</a:t>
            </a:r>
            <a:r>
              <a:rPr lang="cs-CZ" b="1" dirty="0"/>
              <a:t> </a:t>
            </a:r>
            <a:r>
              <a:rPr lang="cs-CZ" dirty="0"/>
              <a:t>o pozorovaných lidech, jako jejich pocity, vztahy, činnosti, interakce, zkušenosti, smysl, který dávají věcem kolem sebe i sobě </a:t>
            </a:r>
            <a:r>
              <a:rPr lang="cs-CZ" dirty="0" smtClean="0"/>
              <a:t>navzájem;</a:t>
            </a:r>
          </a:p>
          <a:p>
            <a:r>
              <a:rPr lang="cs-CZ" dirty="0" smtClean="0"/>
              <a:t>Co tedy znamená termín „</a:t>
            </a:r>
            <a:r>
              <a:rPr lang="cs-CZ" b="1" i="1" dirty="0" smtClean="0"/>
              <a:t>co nejvíce</a:t>
            </a:r>
            <a:r>
              <a:rPr lang="cs-CZ" dirty="0" smtClean="0"/>
              <a:t>“?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E427-FDF5-4E29-92C6-DD4D2FF4403A}" type="slidenum">
              <a:rPr lang="cs-CZ" smtClean="0"/>
              <a:pPr/>
              <a:t>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19.11.2015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80720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ůvod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ůvod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1640</TotalTime>
  <Words>2440</Words>
  <Application>Microsoft Office PowerPoint</Application>
  <PresentationFormat>Širokoúhlá obrazovka</PresentationFormat>
  <Paragraphs>286</Paragraphs>
  <Slides>31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31</vt:i4>
      </vt:variant>
    </vt:vector>
  </HeadingPairs>
  <TitlesOfParts>
    <vt:vector size="35" baseType="lpstr">
      <vt:lpstr>Calibri</vt:lpstr>
      <vt:lpstr>Wingdings</vt:lpstr>
      <vt:lpstr>Wingdings 3</vt:lpstr>
      <vt:lpstr>Původ</vt:lpstr>
      <vt:lpstr>Zjevná a skrytá úskalí kvalitativního přístupu </vt:lpstr>
      <vt:lpstr>První setkání s kvalitativním výzkumem</vt:lpstr>
      <vt:lpstr>Počáteční problémy</vt:lpstr>
      <vt:lpstr>Přetrvávající problémy</vt:lpstr>
      <vt:lpstr>Jak data sbírat a jak s nimi potom nakládat</vt:lpstr>
      <vt:lpstr>Bergův postup</vt:lpstr>
      <vt:lpstr>Poznámka k Bergově návrhu</vt:lpstr>
      <vt:lpstr>Metodologický postup sběru a analýzy dat</vt:lpstr>
      <vt:lpstr>Kolik dat shromáždit?</vt:lpstr>
      <vt:lpstr>Reliabilita a validita kvalitativního výzkumu</vt:lpstr>
      <vt:lpstr>Jaký stupeň validizace je reálně proveditelný?</vt:lpstr>
      <vt:lpstr>Objektivita a subjektivita </vt:lpstr>
      <vt:lpstr>Ovlivnění výsledku použitými technikami</vt:lpstr>
      <vt:lpstr>Ovlivnění výsledku badatelem</vt:lpstr>
      <vt:lpstr>Projekt nebo improvizace?</vt:lpstr>
      <vt:lpstr>Zpracování kvalitativních dat</vt:lpstr>
      <vt:lpstr>Analýza podle proměnných </vt:lpstr>
      <vt:lpstr>Analýza podle případů</vt:lpstr>
      <vt:lpstr>Možnost použití obou analytických přístupů</vt:lpstr>
      <vt:lpstr>Analytický postup z hlediska deskriptivní analýzy</vt:lpstr>
      <vt:lpstr>Analytický postup z hlediska interpretační analýzy</vt:lpstr>
      <vt:lpstr>Otázky k analytickému postupu</vt:lpstr>
      <vt:lpstr>Vlastní taktiky analýzy</vt:lpstr>
      <vt:lpstr>Další taktiky analýzy</vt:lpstr>
      <vt:lpstr>Rozhodování se o taktice analýzy</vt:lpstr>
      <vt:lpstr>Další postup analýzy</vt:lpstr>
      <vt:lpstr>Psaní zprávy</vt:lpstr>
      <vt:lpstr>Shrnutí </vt:lpstr>
      <vt:lpstr>Závěrečné otázky</vt:lpstr>
      <vt:lpstr>Prezentace aplikace PowerPoint</vt:lpstr>
      <vt:lpstr>Použitá literatura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Zjevná a skrytá úskalí kvalitativního přístupu</dc:title>
  <dc:creator>pc</dc:creator>
  <cp:lastModifiedBy>pc</cp:lastModifiedBy>
  <cp:revision>45</cp:revision>
  <dcterms:created xsi:type="dcterms:W3CDTF">2015-10-25T09:02:11Z</dcterms:created>
  <dcterms:modified xsi:type="dcterms:W3CDTF">2015-11-27T12:01:47Z</dcterms:modified>
</cp:coreProperties>
</file>