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8"/>
  </p:notesMasterIdLst>
  <p:sldIdLst>
    <p:sldId id="256" r:id="rId2"/>
    <p:sldId id="257" r:id="rId3"/>
    <p:sldId id="258" r:id="rId4"/>
    <p:sldId id="290" r:id="rId5"/>
    <p:sldId id="259" r:id="rId6"/>
    <p:sldId id="260" r:id="rId7"/>
    <p:sldId id="261" r:id="rId8"/>
    <p:sldId id="312" r:id="rId9"/>
    <p:sldId id="293" r:id="rId10"/>
    <p:sldId id="311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5" r:id="rId20"/>
    <p:sldId id="306" r:id="rId21"/>
    <p:sldId id="308" r:id="rId22"/>
    <p:sldId id="309" r:id="rId23"/>
    <p:sldId id="303" r:id="rId24"/>
    <p:sldId id="289" r:id="rId25"/>
    <p:sldId id="291" r:id="rId26"/>
    <p:sldId id="310" r:id="rId2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2" d="100"/>
          <a:sy n="62" d="100"/>
        </p:scale>
        <p:origin x="-84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28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F8BF1-8AE4-4DA0-BD18-7074A948AAB2}" type="datetimeFigureOut">
              <a:rPr lang="cs-CZ" smtClean="0"/>
              <a:pPr/>
              <a:t>1.12.2016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62ED9-BA5D-40D8-B520-7CE84478104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7678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B62ED9-BA5D-40D8-B520-7CE84478104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1698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B62ED9-BA5D-40D8-B520-7CE84478104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348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B62ED9-BA5D-40D8-B520-7CE84478104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6867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9169FF2-A433-49FA-A31E-69F622B565B5}" type="datetime1">
              <a:rPr lang="cs-CZ" smtClean="0"/>
              <a:t>1.12.2016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3EAE-C5AF-4FD1-8170-2278D74D730C}" type="datetime1">
              <a:rPr lang="cs-CZ" smtClean="0"/>
              <a:t>1.12.2016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</p:spPr>
        <p:txBody>
          <a:bodyPr/>
          <a:lstStyle/>
          <a:p>
            <a:fld id="{70DD25F2-D761-4D62-8990-C71733AE6C73}" type="datetime1">
              <a:rPr lang="cs-CZ" smtClean="0"/>
              <a:t>1.12.2016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</p:spPr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F29F-6823-4F72-BFFB-FD0066EB652E}" type="datetime1">
              <a:rPr lang="cs-CZ" smtClean="0"/>
              <a:t>1.12.2016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Obdélník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3059-B2CF-44D2-B404-3DBD855A66B4}" type="datetime1">
              <a:rPr lang="cs-CZ" smtClean="0"/>
              <a:t>1.12.2016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241CA35-88B5-488F-BFFC-E15BF8F1306A}" type="datetime1">
              <a:rPr lang="cs-CZ" smtClean="0"/>
              <a:t>1.12.2016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086727D-24F1-4BD1-8823-0FED835F6BF1}" type="datetime1">
              <a:rPr lang="cs-CZ" smtClean="0"/>
              <a:t>1.12.2016</a:t>
            </a:fld>
            <a:endParaRPr lang="cs-CZ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9D03-AE1F-4229-8C09-314E9F7A5B71}" type="datetime1">
              <a:rPr lang="cs-CZ" smtClean="0"/>
              <a:t>1.12.2016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2386-568E-422C-A549-13DE75E015CA}" type="datetime1">
              <a:rPr lang="cs-CZ" smtClean="0"/>
              <a:t>1.12.2016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7524C-06A5-4C51-AFF0-E465E1D7D3D3}" type="datetime1">
              <a:rPr lang="cs-CZ" smtClean="0"/>
              <a:t>1.12.2016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Obdélník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</p:spPr>
        <p:txBody>
          <a:bodyPr rtlCol="0"/>
          <a:lstStyle/>
          <a:p>
            <a:fld id="{74D7B3DE-F775-483F-809A-7B9FF3C8DC1A}" type="datetime1">
              <a:rPr lang="cs-CZ" smtClean="0"/>
              <a:t>1.12.2016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</p:spPr>
        <p:txBody>
          <a:bodyPr rtlCol="0"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CB3D05E-3D51-4261-BFAF-19E23BD00787}" type="datetime1">
              <a:rPr lang="cs-CZ" smtClean="0"/>
              <a:t>1.12.2016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3805" y="3957004"/>
            <a:ext cx="9710443" cy="919795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Matoucí </a:t>
            </a:r>
            <a:r>
              <a:rPr lang="cs-CZ" b="1" dirty="0"/>
              <a:t>rozmanitost: hranice tvůrčí interpretace v kvalitativním </a:t>
            </a:r>
            <a:r>
              <a:rPr lang="cs-CZ" b="1" dirty="0" smtClean="0"/>
              <a:t>výzkumu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13805" y="3560846"/>
            <a:ext cx="9710443" cy="1655762"/>
          </a:xfrm>
        </p:spPr>
        <p:txBody>
          <a:bodyPr/>
          <a:lstStyle/>
          <a:p>
            <a:r>
              <a:rPr lang="cs-CZ" i="1" dirty="0" smtClean="0"/>
              <a:t>Věra Majerová</a:t>
            </a:r>
            <a:endParaRPr lang="cs-CZ" i="1" dirty="0"/>
          </a:p>
        </p:txBody>
      </p:sp>
      <p:pic>
        <p:nvPicPr>
          <p:cNvPr id="4" name="Obrázek 3" descr="PEF_logo_nove_vets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782" y="325354"/>
            <a:ext cx="3343275" cy="1466850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3224463" y="6184232"/>
            <a:ext cx="7856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Workshop „Kvalitativní metody ve výzkumu II.“, 1. 12. 2016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11374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/>
              <a:t>Zdroje dat a tvorba vzorku v kvalitativním výzkumu</a:t>
            </a:r>
            <a:endParaRPr lang="en-GB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816864" y="1516698"/>
            <a:ext cx="10871200" cy="457930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sz="3300" dirty="0"/>
              <a:t>Zdroji dat může být, podle odborné literatury, téměř cokoliv, </a:t>
            </a:r>
            <a:r>
              <a:rPr lang="cs-CZ" sz="3300" b="1" dirty="0"/>
              <a:t>co přináší nějakou informaci</a:t>
            </a:r>
            <a:r>
              <a:rPr lang="cs-CZ" sz="3300" dirty="0"/>
              <a:t>, vztahující se ke zkoumanému tématu. </a:t>
            </a:r>
            <a:r>
              <a:rPr lang="cs-CZ" sz="3300" dirty="0" smtClean="0"/>
              <a:t>Finálním </a:t>
            </a:r>
            <a:r>
              <a:rPr lang="cs-CZ" sz="3300" dirty="0"/>
              <a:t>zdrojem dat je vždy dokument. </a:t>
            </a:r>
            <a:r>
              <a:rPr lang="cs-CZ" sz="3300" dirty="0" smtClean="0"/>
              <a:t>Důležitý </a:t>
            </a:r>
            <a:r>
              <a:rPr lang="cs-CZ" sz="3300" dirty="0"/>
              <a:t>je </a:t>
            </a:r>
            <a:r>
              <a:rPr lang="cs-CZ" sz="3300" dirty="0" smtClean="0"/>
              <a:t>jeho </a:t>
            </a:r>
            <a:r>
              <a:rPr lang="cs-CZ" sz="3300" dirty="0"/>
              <a:t>původ:</a:t>
            </a:r>
          </a:p>
          <a:p>
            <a:pPr lvl="0"/>
            <a:r>
              <a:rPr lang="cs-CZ" sz="3300" dirty="0"/>
              <a:t>Dokumenty vzniklé jako </a:t>
            </a:r>
            <a:r>
              <a:rPr lang="cs-CZ" sz="3300" b="1" dirty="0"/>
              <a:t>záznam interview </a:t>
            </a:r>
            <a:r>
              <a:rPr lang="cs-CZ" sz="3300" dirty="0"/>
              <a:t>– přepisy rozhovorů (</a:t>
            </a:r>
            <a:r>
              <a:rPr lang="cs-CZ" sz="3300" dirty="0" smtClean="0"/>
              <a:t>vlastní/cizí, </a:t>
            </a:r>
            <a:r>
              <a:rPr lang="cs-CZ" sz="3300" dirty="0"/>
              <a:t>z databází), terénní poznámky, zvukový záznam rozhovoru atd. </a:t>
            </a:r>
          </a:p>
          <a:p>
            <a:pPr lvl="0"/>
            <a:r>
              <a:rPr lang="cs-CZ" sz="3300" dirty="0"/>
              <a:t>Dokumenty vzniklé jako záznam z pozorování sociální aktivity – terénní poznámky, veškeré </a:t>
            </a:r>
            <a:r>
              <a:rPr lang="cs-CZ" sz="3300" b="1" dirty="0"/>
              <a:t>vizuální záznamy </a:t>
            </a:r>
            <a:r>
              <a:rPr lang="cs-CZ" sz="3300" dirty="0"/>
              <a:t>o pozorovaných osobách atd. </a:t>
            </a:r>
          </a:p>
          <a:p>
            <a:pPr lvl="0"/>
            <a:r>
              <a:rPr lang="cs-CZ" sz="3300" dirty="0"/>
              <a:t>Dokumenty vzniklé jako </a:t>
            </a:r>
            <a:r>
              <a:rPr lang="cs-CZ" sz="3300" b="1" dirty="0"/>
              <a:t>výsledek lidské činnosti </a:t>
            </a:r>
            <a:r>
              <a:rPr lang="cs-CZ" sz="3300" dirty="0"/>
              <a:t>– veškeré písemnosti vytvořené zkoumaným subjektem a také obrazy, muzejní sbírky, stavby, fotografie, filmy nebo nástroje a předměty denní potřeby atd. </a:t>
            </a:r>
            <a:endParaRPr lang="cs-CZ" sz="3300" dirty="0" smtClean="0"/>
          </a:p>
          <a:p>
            <a:pPr marL="0" indent="0">
              <a:buNone/>
            </a:pPr>
            <a:r>
              <a:rPr lang="cs-CZ" sz="3300" dirty="0" smtClean="0"/>
              <a:t>Mísí </a:t>
            </a:r>
            <a:r>
              <a:rPr lang="cs-CZ" sz="3300" dirty="0"/>
              <a:t>se tedy primární a sekundární data, která jsou získána jak technikami </a:t>
            </a:r>
            <a:r>
              <a:rPr lang="cs-CZ" sz="3300" dirty="0" err="1"/>
              <a:t>obtrusivními</a:t>
            </a:r>
            <a:r>
              <a:rPr lang="cs-CZ" sz="3300" dirty="0"/>
              <a:t>, tak </a:t>
            </a:r>
            <a:r>
              <a:rPr lang="cs-CZ" sz="3300" dirty="0" err="1"/>
              <a:t>neobtrusivními</a:t>
            </a:r>
            <a:r>
              <a:rPr lang="cs-CZ" sz="3300" dirty="0"/>
              <a:t>. Hledání společného jmenovatele, který by dovolil tvořit postupný řetězec logických souvislostí je nesnadné.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4394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>Kritéria </a:t>
            </a:r>
            <a:r>
              <a:rPr lang="cs-CZ" b="1" dirty="0"/>
              <a:t>nabalování sněhové koule a třídění respondentů (na více či méně využitelné</a:t>
            </a:r>
            <a:r>
              <a:rPr lang="cs-CZ" b="1" dirty="0" smtClean="0"/>
              <a:t>)</a:t>
            </a:r>
            <a:endParaRPr lang="en-GB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Nejčastější technikou tvorby vzorku v kvalitativním výzkumu je </a:t>
            </a:r>
            <a:r>
              <a:rPr lang="cs-CZ" b="1" dirty="0"/>
              <a:t>nabalování sněhové </a:t>
            </a:r>
            <a:r>
              <a:rPr lang="cs-CZ" b="1" dirty="0" smtClean="0"/>
              <a:t>koule</a:t>
            </a:r>
            <a:r>
              <a:rPr lang="cs-CZ" dirty="0" smtClean="0"/>
              <a:t>. </a:t>
            </a:r>
          </a:p>
          <a:p>
            <a:pPr lvl="1"/>
            <a:r>
              <a:rPr lang="cs-CZ" dirty="0" smtClean="0"/>
              <a:t>Již </a:t>
            </a:r>
            <a:r>
              <a:rPr lang="cs-CZ" dirty="0"/>
              <a:t>během tohoto procesu třídíme respondenty na více a méně využitelné, na ty, se kterými budeme dělat opakované rozhovory a na jiné, s nimiž se po prvním rozhovoru </a:t>
            </a:r>
            <a:r>
              <a:rPr lang="cs-CZ" dirty="0" smtClean="0"/>
              <a:t>rozejdeme.</a:t>
            </a:r>
          </a:p>
          <a:p>
            <a:pPr lvl="1"/>
            <a:r>
              <a:rPr lang="cs-CZ" dirty="0" smtClean="0"/>
              <a:t>Postup </a:t>
            </a:r>
            <a:r>
              <a:rPr lang="cs-CZ" dirty="0"/>
              <a:t>nabalování sněhové koule je známý a osvědčený. Respondent nám doporučí dalšího respondenta a ten opět dalšího, takže se vzorek </a:t>
            </a:r>
            <a:r>
              <a:rPr lang="cs-CZ" dirty="0" smtClean="0"/>
              <a:t>zvětšuje.</a:t>
            </a:r>
          </a:p>
          <a:p>
            <a:pPr lvl="1"/>
            <a:r>
              <a:rPr lang="cs-CZ" dirty="0" smtClean="0"/>
              <a:t>Přerušit </a:t>
            </a:r>
            <a:r>
              <a:rPr lang="cs-CZ" dirty="0"/>
              <a:t>řadu respondentů, kteří se navzájem znají, je </a:t>
            </a:r>
            <a:r>
              <a:rPr lang="cs-CZ" dirty="0" smtClean="0"/>
              <a:t>někdy obtížné, </a:t>
            </a:r>
            <a:r>
              <a:rPr lang="cs-CZ" dirty="0"/>
              <a:t>pokud nenabalujeme několik koulí zároveň a nepromícháváme </a:t>
            </a:r>
            <a:r>
              <a:rPr lang="cs-CZ" dirty="0" smtClean="0"/>
              <a:t>je.</a:t>
            </a:r>
          </a:p>
          <a:p>
            <a:pPr lvl="1"/>
            <a:r>
              <a:rPr lang="cs-CZ" dirty="0" smtClean="0"/>
              <a:t>Typ </a:t>
            </a:r>
            <a:r>
              <a:rPr lang="cs-CZ" dirty="0"/>
              <a:t>dat, která získáváme, je tedy ovlivněn charakterem respondentů a jejich vzájemnými vztahy.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766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>Vzájemný </a:t>
            </a:r>
            <a:r>
              <a:rPr lang="cs-CZ" b="1" dirty="0"/>
              <a:t>vztah náhody a záměru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(</a:t>
            </a:r>
            <a:r>
              <a:rPr lang="cs-CZ" b="1" dirty="0"/>
              <a:t>zkreslený výběr vzorku respondentů</a:t>
            </a:r>
            <a:r>
              <a:rPr lang="cs-CZ" b="1" dirty="0" smtClean="0"/>
              <a:t>)</a:t>
            </a:r>
            <a:endParaRPr lang="en-GB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609600" y="1576136"/>
            <a:ext cx="10972800" cy="4780213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Začíná-li nabalování sněhové koule bez předchozích znalostí terénu a první respondenti jsou pro nás naprosto neznámí, pak můžeme předpokládat, že náhoda bude hrát mimořádně velkou roli. </a:t>
            </a:r>
            <a:endParaRPr lang="cs-CZ" dirty="0" smtClean="0"/>
          </a:p>
          <a:p>
            <a:r>
              <a:rPr lang="cs-CZ" dirty="0" smtClean="0"/>
              <a:t>V</a:t>
            </a:r>
            <a:r>
              <a:rPr lang="cs-CZ" dirty="0"/>
              <a:t> kvalitativním výzkumu nepracujeme s reprezentativností vzorku, vlastně vůbec termín reprezentativnost nepoužíváme. Reprezentací je jakýkoliv názor, který je respondentem/respondenty vysloven. </a:t>
            </a:r>
            <a:endParaRPr lang="cs-CZ" dirty="0" smtClean="0"/>
          </a:p>
          <a:p>
            <a:r>
              <a:rPr lang="cs-CZ" dirty="0" smtClean="0"/>
              <a:t>Rozmanitost </a:t>
            </a:r>
            <a:r>
              <a:rPr lang="cs-CZ" dirty="0"/>
              <a:t>je tedy nevyhnutelná a je pro nás východiskem k dalšímu postupu, tedy k prohlubování rozmanitosti, neboť sledované linie tématu nás mohou vést všemi směry. Mohou směřovat kupředu i zpět. </a:t>
            </a:r>
            <a:endParaRPr lang="cs-CZ" dirty="0" smtClean="0"/>
          </a:p>
          <a:p>
            <a:r>
              <a:rPr lang="cs-CZ" dirty="0" smtClean="0"/>
              <a:t>Protože </a:t>
            </a:r>
            <a:r>
              <a:rPr lang="cs-CZ" dirty="0"/>
              <a:t>nepoužíváme žádná kritéria reprezentativnosti (kromě vlastních subjektivních dojmů), nejsme schopni tuto rozmanitost nijak korigovat. Náhoda a záměr se tak mohou dostávat do pozitivních, neutrálních i negativních konstelací, nebo se mohou míjet. </a:t>
            </a:r>
          </a:p>
          <a:p>
            <a:r>
              <a:rPr lang="cs-CZ" dirty="0"/>
              <a:t>Právě tak naše analytické kroky mohou směřovat k větší kondenzaci dat a k posilování některé z linií, nebo mohou kličkovat mezi pravděpodobnými uzly dalšího vývoje a na významových křižovatkách náhodně pokračovat kamkoliv. </a:t>
            </a:r>
          </a:p>
          <a:p>
            <a:r>
              <a:rPr lang="cs-CZ" dirty="0"/>
              <a:t>Výběr respondentů do vzorku je ukončen tehdy, máme-li pocit, že došlo k teoretické saturaci. Její objektivní kritéria nelze určit, teoretická saturace je vymezena naším rozhodnutím.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3358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 smtClean="0"/>
              <a:t>Nástroje </a:t>
            </a:r>
            <a:r>
              <a:rPr lang="cs-CZ" b="1" dirty="0"/>
              <a:t>sběru dat </a:t>
            </a:r>
            <a:r>
              <a:rPr lang="cs-CZ" b="1" dirty="0" smtClean="0"/>
              <a:t>- rozhovor</a:t>
            </a:r>
            <a:endParaRPr lang="en-GB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Z hlediska kvalitativního výzkumu jsou </a:t>
            </a:r>
            <a:r>
              <a:rPr lang="cs-CZ" dirty="0" smtClean="0"/>
              <a:t>preferovány </a:t>
            </a:r>
            <a:r>
              <a:rPr lang="cs-CZ" dirty="0"/>
              <a:t>techniky nestandardizované (open-</a:t>
            </a:r>
            <a:r>
              <a:rPr lang="cs-CZ" dirty="0" err="1"/>
              <a:t>ended</a:t>
            </a:r>
            <a:r>
              <a:rPr lang="cs-CZ" dirty="0"/>
              <a:t>), včetně toho, že je možno nástroj modifikovat a měnit i během jeho používání. </a:t>
            </a:r>
          </a:p>
          <a:p>
            <a:r>
              <a:rPr lang="cs-CZ" dirty="0"/>
              <a:t>Nejčastějším a nejdůležitějším nástrojem sběru dat pro kvalitativní výzkum je </a:t>
            </a:r>
            <a:r>
              <a:rPr lang="cs-CZ" b="1" dirty="0" smtClean="0"/>
              <a:t>rozhovor, </a:t>
            </a:r>
            <a:r>
              <a:rPr lang="cs-CZ" dirty="0" smtClean="0"/>
              <a:t>relativně často je užíváno i</a:t>
            </a:r>
            <a:r>
              <a:rPr lang="cs-CZ" b="1" dirty="0" smtClean="0"/>
              <a:t> skupinové interview.</a:t>
            </a:r>
            <a:r>
              <a:rPr lang="cs-CZ" dirty="0" smtClean="0"/>
              <a:t> </a:t>
            </a:r>
          </a:p>
          <a:p>
            <a:r>
              <a:rPr lang="cs-CZ" dirty="0" smtClean="0"/>
              <a:t>Z</a:t>
            </a:r>
            <a:r>
              <a:rPr lang="cs-CZ" dirty="0"/>
              <a:t> výzkumného pohledu je to konverzace, umění pokládat otázky a naslouchat odpovědím, umění vyvolat u respondenta touhu vyprávět svůj příběh. </a:t>
            </a:r>
            <a:endParaRPr lang="cs-CZ" dirty="0" smtClean="0"/>
          </a:p>
          <a:p>
            <a:r>
              <a:rPr lang="cs-CZ" dirty="0" smtClean="0"/>
              <a:t>Není </a:t>
            </a:r>
            <a:r>
              <a:rPr lang="cs-CZ" dirty="0"/>
              <a:t>to </a:t>
            </a:r>
            <a:r>
              <a:rPr lang="cs-CZ" dirty="0" smtClean="0"/>
              <a:t>nástroj </a:t>
            </a:r>
            <a:r>
              <a:rPr lang="cs-CZ" dirty="0"/>
              <a:t>neutrální. Tazatel vytváří realitu situace v kontaktu s dotazovaným a s jeho reakcemi nejen na slovně vyjádřené otázky, ale i na všechny další podněty vizuálně dotazovaným registrované (pohlaví tazatele, jeho věk, etnicitu, vzhled, upravenost, výslovnost, používaný slovník, gestikulaci atd.) i podprahově vnímané (dobrý či špatný pocit z tazatelova vystupování, nejasná tušení, neurčité obavy či dojmy apod.). </a:t>
            </a:r>
            <a:endParaRPr lang="cs-CZ" dirty="0" smtClean="0"/>
          </a:p>
          <a:p>
            <a:r>
              <a:rPr lang="cs-CZ" dirty="0" smtClean="0"/>
              <a:t>To </a:t>
            </a:r>
            <a:r>
              <a:rPr lang="cs-CZ" dirty="0"/>
              <a:t>vše u respondenta buď vzbuzuje důvěru a touhu vyprávět své zážitky co nejpřesněji a nejpodrobněji nebo naopak – zamlžovat a zamlčovat události, reinterpretovat je, zařazovat je do jiných souvislostí. </a:t>
            </a:r>
            <a:endParaRPr lang="cs-CZ" dirty="0" smtClean="0"/>
          </a:p>
          <a:p>
            <a:r>
              <a:rPr lang="cs-CZ" dirty="0" smtClean="0"/>
              <a:t>Můžeme </a:t>
            </a:r>
            <a:r>
              <a:rPr lang="cs-CZ" dirty="0"/>
              <a:t>říci, že výsledek rozhovoru je společným dílem tazatele a dotazovaného, který v určité konstelaci může vyznít jinak, dokonce přímo s opačně.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618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>Nástroje sběru dat – pozorování (a další techniky)</a:t>
            </a:r>
            <a:endParaRPr lang="en-GB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609600" y="1540042"/>
            <a:ext cx="10972800" cy="481630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/>
              <a:t>Pozorování sociální situace patří mezi </a:t>
            </a:r>
            <a:r>
              <a:rPr lang="cs-CZ" b="1" dirty="0" smtClean="0"/>
              <a:t>oblíbené </a:t>
            </a:r>
            <a:r>
              <a:rPr lang="cs-CZ" b="1" dirty="0"/>
              <a:t>nástroje sběru dat v kvalitativním výzkumu. </a:t>
            </a:r>
            <a:endParaRPr lang="cs-CZ" b="1" dirty="0" smtClean="0"/>
          </a:p>
          <a:p>
            <a:r>
              <a:rPr lang="cs-CZ" dirty="0" smtClean="0"/>
              <a:t>Z</a:t>
            </a:r>
            <a:r>
              <a:rPr lang="cs-CZ" dirty="0"/>
              <a:t> hlediska respondenta je reaktivní v případě nezúčastněné formy pozorování (kdy respondent ví, že je pozorován) a non-reaktivní při zúčastněném pozorování (jestliže je pozorovatel sociálně či fyzicky skrytý). </a:t>
            </a:r>
            <a:endParaRPr lang="cs-CZ" dirty="0" smtClean="0"/>
          </a:p>
          <a:p>
            <a:r>
              <a:rPr lang="cs-CZ" dirty="0" smtClean="0"/>
              <a:t>Výzkumník </a:t>
            </a:r>
            <a:r>
              <a:rPr lang="cs-CZ" dirty="0"/>
              <a:t>má na vybranou: </a:t>
            </a:r>
            <a:endParaRPr lang="cs-CZ" dirty="0" smtClean="0"/>
          </a:p>
          <a:p>
            <a:pPr lvl="1"/>
            <a:r>
              <a:rPr lang="cs-CZ" dirty="0" smtClean="0"/>
              <a:t>buď </a:t>
            </a:r>
            <a:r>
              <a:rPr lang="cs-CZ" dirty="0"/>
              <a:t>se smířit s reaktivitou, jejíž důsledky jsou podobné, jako u výše popsaného rozhovoru (ovlivnění respondenta vnějšími i vnitřními podněty se všemi dopady na interpretaci pozorovaného jevu) </a:t>
            </a:r>
            <a:r>
              <a:rPr lang="cs-CZ" dirty="0" smtClean="0"/>
              <a:t>	</a:t>
            </a:r>
          </a:p>
          <a:p>
            <a:pPr lvl="1"/>
            <a:r>
              <a:rPr lang="cs-CZ" dirty="0" smtClean="0"/>
              <a:t>nebo </a:t>
            </a:r>
            <a:r>
              <a:rPr lang="cs-CZ" dirty="0"/>
              <a:t>volit non-reaktivní (skryté) pozorování a vypořádávat se s omezeními, vyplývajícími z nutného dodržování etiky výzkumu (pronikání do soukromí respondenta, zveřejňování jeho intimních záležitostí atd.). 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Z</a:t>
            </a:r>
            <a:r>
              <a:rPr lang="cs-CZ" dirty="0"/>
              <a:t> dalších technik kvalitativního výzkumu nelze pominout </a:t>
            </a:r>
            <a:r>
              <a:rPr lang="cs-CZ" b="1" dirty="0" smtClean="0"/>
              <a:t>studium </a:t>
            </a:r>
            <a:r>
              <a:rPr lang="cs-CZ" b="1" dirty="0"/>
              <a:t>dokumentů</a:t>
            </a:r>
            <a:r>
              <a:rPr lang="cs-CZ" dirty="0"/>
              <a:t>, </a:t>
            </a:r>
            <a:r>
              <a:rPr lang="cs-CZ" b="1" dirty="0"/>
              <a:t>studium vizuálních objektů</a:t>
            </a:r>
            <a:r>
              <a:rPr lang="cs-CZ" dirty="0"/>
              <a:t>, nejčastěji fotografií, videí, filmů (nabalujeme dokumenty, nikoliv respondenty, ovšem data pro analýzu vybíráme obdobným způsobem).</a:t>
            </a:r>
          </a:p>
          <a:p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0803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/>
              <a:t>Strategie a taktiky analýzy dat </a:t>
            </a:r>
            <a:r>
              <a:rPr lang="cs-CZ" b="1" dirty="0" smtClean="0"/>
              <a:t>– </a:t>
            </a:r>
            <a:br>
              <a:rPr lang="cs-CZ" b="1" dirty="0" smtClean="0"/>
            </a:br>
            <a:r>
              <a:rPr lang="cs-CZ" b="1" dirty="0" smtClean="0"/>
              <a:t>analytické </a:t>
            </a:r>
            <a:r>
              <a:rPr lang="cs-CZ" b="1" dirty="0"/>
              <a:t>kroky a postupná tvorba </a:t>
            </a:r>
            <a:r>
              <a:rPr lang="cs-CZ" b="1" dirty="0" smtClean="0"/>
              <a:t>teorie</a:t>
            </a:r>
            <a:endParaRPr lang="en-GB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err="1"/>
              <a:t>Miles</a:t>
            </a:r>
            <a:r>
              <a:rPr lang="cs-CZ" dirty="0"/>
              <a:t> a </a:t>
            </a:r>
            <a:r>
              <a:rPr lang="cs-CZ" dirty="0" err="1"/>
              <a:t>Huberman</a:t>
            </a:r>
            <a:r>
              <a:rPr lang="cs-CZ" dirty="0"/>
              <a:t> patří k nejznámějším autorům a jejich doporučení pro analytickou práci s daty patří mezi nejpropracovanější postupy. Jejich definice analýzy obsahuje tři navzájem propojené dílčí procesy – redukci dat, zobrazení dat a </a:t>
            </a:r>
            <a:r>
              <a:rPr lang="cs-CZ" dirty="0" smtClean="0"/>
              <a:t>analýzu </a:t>
            </a:r>
            <a:r>
              <a:rPr lang="cs-CZ" dirty="0"/>
              <a:t>a vytváření závěrů, včetně jejich verifikace. </a:t>
            </a:r>
          </a:p>
          <a:p>
            <a:r>
              <a:rPr lang="cs-CZ" b="1" dirty="0"/>
              <a:t>Redukce dat</a:t>
            </a:r>
            <a:r>
              <a:rPr lang="cs-CZ" dirty="0"/>
              <a:t> je spojena s vytvářením kostry příběhu, data jsou sumarizována, kódována, vynořují se z nich témata, které se sdružují v klastry a tvoří základnu „story“ čili </a:t>
            </a:r>
            <a:r>
              <a:rPr lang="cs-CZ" dirty="0" smtClean="0"/>
              <a:t>zobecnění. Redukce </a:t>
            </a:r>
            <a:r>
              <a:rPr lang="cs-CZ" dirty="0"/>
              <a:t>není jednorázová, ale opakuje se v průběhu celého šetření, takže dochází k soustavné kondenzaci a zhušťování dat, s cílem dosáhnout podstatné informace. </a:t>
            </a:r>
          </a:p>
          <a:p>
            <a:r>
              <a:rPr lang="cs-CZ" b="1" dirty="0"/>
              <a:t>Zobrazení dat </a:t>
            </a:r>
            <a:r>
              <a:rPr lang="cs-CZ" dirty="0"/>
              <a:t>je uspořádané a komprimované shromáždění informací. </a:t>
            </a:r>
          </a:p>
          <a:p>
            <a:r>
              <a:rPr lang="cs-CZ" b="1" dirty="0"/>
              <a:t>Analýza a vytváření závěrů</a:t>
            </a:r>
            <a:r>
              <a:rPr lang="cs-CZ" dirty="0"/>
              <a:t> </a:t>
            </a:r>
            <a:r>
              <a:rPr lang="cs-CZ" b="1" dirty="0"/>
              <a:t>a jejich verifikace</a:t>
            </a:r>
            <a:r>
              <a:rPr lang="cs-CZ" dirty="0"/>
              <a:t> bezprostředně souvisí s interpretací dat. </a:t>
            </a:r>
            <a:endParaRPr lang="cs-CZ" dirty="0" smtClean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Taktik </a:t>
            </a:r>
            <a:r>
              <a:rPr lang="cs-CZ" b="1" dirty="0"/>
              <a:t>analýzy </a:t>
            </a:r>
            <a:r>
              <a:rPr lang="cs-CZ" dirty="0"/>
              <a:t>je celá </a:t>
            </a:r>
            <a:r>
              <a:rPr lang="cs-CZ" dirty="0" smtClean="0"/>
              <a:t>řada (používáme jich cca 15).</a:t>
            </a:r>
            <a:r>
              <a:rPr lang="cs-CZ" dirty="0"/>
              <a:t> </a:t>
            </a:r>
            <a:r>
              <a:rPr lang="cs-CZ" dirty="0" smtClean="0"/>
              <a:t>Souhrnně </a:t>
            </a:r>
            <a:r>
              <a:rPr lang="cs-CZ" dirty="0"/>
              <a:t>o nich můžeme hovořit jako o postupu „transformace dat“, při které jsou informace zhušťovány, klastrovány, tříděny, spojovány a tak připravovány pro výslednou interpretaci.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4117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/>
              <a:t>Kvalita dat a verifikace </a:t>
            </a:r>
            <a:r>
              <a:rPr lang="cs-CZ" b="1" dirty="0" smtClean="0"/>
              <a:t>nálezů</a:t>
            </a:r>
            <a:endParaRPr lang="en-GB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/>
              <a:t>Verifikace znamená ověření nejobecnějších nebo nejzrádnějších zkreslení, která se mohou vkrást do postupu vykreslování </a:t>
            </a:r>
            <a:r>
              <a:rPr lang="cs-CZ" dirty="0" smtClean="0"/>
              <a:t>závěrů.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u="sng" dirty="0" smtClean="0"/>
              <a:t>Některé </a:t>
            </a:r>
            <a:r>
              <a:rPr lang="cs-CZ" b="1" u="sng" dirty="0"/>
              <a:t>z nejčastějších </a:t>
            </a:r>
            <a:r>
              <a:rPr lang="cs-CZ" b="1" u="sng" dirty="0" smtClean="0"/>
              <a:t>chyb </a:t>
            </a:r>
            <a:r>
              <a:rPr lang="cs-CZ" dirty="0" smtClean="0"/>
              <a:t>(podle </a:t>
            </a:r>
            <a:r>
              <a:rPr lang="cs-CZ" dirty="0" err="1" smtClean="0"/>
              <a:t>Miles</a:t>
            </a:r>
            <a:r>
              <a:rPr lang="cs-CZ" dirty="0" smtClean="0"/>
              <a:t> </a:t>
            </a:r>
            <a:r>
              <a:rPr lang="cs-CZ" dirty="0"/>
              <a:t>&amp; </a:t>
            </a:r>
            <a:r>
              <a:rPr lang="cs-CZ" dirty="0" err="1" smtClean="0"/>
              <a:t>Huberman</a:t>
            </a:r>
            <a:r>
              <a:rPr lang="cs-CZ" dirty="0"/>
              <a:t>, 1984): </a:t>
            </a:r>
          </a:p>
          <a:p>
            <a:pPr lvl="0" hangingPunct="0"/>
            <a:r>
              <a:rPr lang="cs-CZ" dirty="0"/>
              <a:t>D</a:t>
            </a:r>
            <a:r>
              <a:rPr lang="cs-CZ" dirty="0" smtClean="0"/>
              <a:t>atům </a:t>
            </a:r>
            <a:r>
              <a:rPr lang="cs-CZ" dirty="0"/>
              <a:t>chybí důležitá informace, převažující některé </a:t>
            </a:r>
            <a:r>
              <a:rPr lang="cs-CZ" dirty="0" smtClean="0"/>
              <a:t>závěry.</a:t>
            </a:r>
            <a:endParaRPr lang="cs-CZ" dirty="0"/>
          </a:p>
          <a:p>
            <a:pPr lvl="0" hangingPunct="0"/>
            <a:r>
              <a:rPr lang="cs-CZ" dirty="0"/>
              <a:t>P</a:t>
            </a:r>
            <a:r>
              <a:rPr lang="cs-CZ" dirty="0" smtClean="0"/>
              <a:t>rvní </a:t>
            </a:r>
            <a:r>
              <a:rPr lang="cs-CZ" dirty="0"/>
              <a:t>dojmy nebo pozorování vynikají dramatickými </a:t>
            </a:r>
            <a:r>
              <a:rPr lang="cs-CZ" dirty="0" smtClean="0"/>
              <a:t>událostmi.</a:t>
            </a:r>
            <a:endParaRPr lang="cs-CZ" dirty="0"/>
          </a:p>
          <a:p>
            <a:pPr lvl="0" hangingPunct="0"/>
            <a:r>
              <a:rPr lang="cs-CZ" dirty="0"/>
              <a:t>P</a:t>
            </a:r>
            <a:r>
              <a:rPr lang="cs-CZ" dirty="0" smtClean="0"/>
              <a:t>řevládne </a:t>
            </a:r>
            <a:r>
              <a:rPr lang="cs-CZ" dirty="0"/>
              <a:t>selektivita, přehnaná důvěra v nějaká data, se snahou ověřit klíčové </a:t>
            </a:r>
            <a:r>
              <a:rPr lang="cs-CZ" dirty="0" smtClean="0"/>
              <a:t>nálezy.</a:t>
            </a:r>
            <a:endParaRPr lang="cs-CZ" dirty="0"/>
          </a:p>
          <a:p>
            <a:pPr lvl="0" hangingPunct="0"/>
            <a:r>
              <a:rPr lang="cs-CZ" dirty="0"/>
              <a:t>O</a:t>
            </a:r>
            <a:r>
              <a:rPr lang="cs-CZ" dirty="0" smtClean="0"/>
              <a:t>bjeví </a:t>
            </a:r>
            <a:r>
              <a:rPr lang="cs-CZ" dirty="0"/>
              <a:t>se </a:t>
            </a:r>
            <a:r>
              <a:rPr lang="cs-CZ" dirty="0" err="1"/>
              <a:t>spoluvýskyt</a:t>
            </a:r>
            <a:r>
              <a:rPr lang="cs-CZ" dirty="0"/>
              <a:t>, chápaný jako korelace nebo dokonce příčinný </a:t>
            </a:r>
            <a:r>
              <a:rPr lang="cs-CZ" dirty="0" smtClean="0"/>
              <a:t>vztah.</a:t>
            </a:r>
            <a:endParaRPr lang="cs-CZ" dirty="0"/>
          </a:p>
          <a:p>
            <a:pPr lvl="0" hangingPunct="0"/>
            <a:r>
              <a:rPr lang="cs-CZ" dirty="0"/>
              <a:t>V</a:t>
            </a:r>
            <a:r>
              <a:rPr lang="cs-CZ" dirty="0" smtClean="0"/>
              <a:t>ytvoří </a:t>
            </a:r>
            <a:r>
              <a:rPr lang="cs-CZ" dirty="0"/>
              <a:t>se falešné základní proporce, extrapolace z některých </a:t>
            </a:r>
            <a:r>
              <a:rPr lang="cs-CZ" dirty="0" smtClean="0"/>
              <a:t>pozorování.</a:t>
            </a:r>
            <a:endParaRPr lang="cs-CZ" dirty="0"/>
          </a:p>
          <a:p>
            <a:pPr lvl="0" hangingPunct="0"/>
            <a:r>
              <a:rPr lang="cs-CZ" dirty="0"/>
              <a:t>I</a:t>
            </a:r>
            <a:r>
              <a:rPr lang="cs-CZ" dirty="0" smtClean="0"/>
              <a:t>nformace </a:t>
            </a:r>
            <a:r>
              <a:rPr lang="cs-CZ" dirty="0"/>
              <a:t>z některých zdrojů jsou </a:t>
            </a:r>
            <a:r>
              <a:rPr lang="cs-CZ" dirty="0" smtClean="0"/>
              <a:t>nespolehlivé.</a:t>
            </a:r>
            <a:endParaRPr lang="cs-CZ" dirty="0"/>
          </a:p>
          <a:p>
            <a:pPr lvl="0" hangingPunct="0"/>
            <a:r>
              <a:rPr lang="cs-CZ" dirty="0"/>
              <a:t>D</a:t>
            </a:r>
            <a:r>
              <a:rPr lang="cs-CZ" dirty="0" smtClean="0"/>
              <a:t>ochází </a:t>
            </a:r>
            <a:r>
              <a:rPr lang="cs-CZ" dirty="0"/>
              <a:t>k přílišnému přizpůsobení informací, které odpovídají prozatímní hypotéze (dílčím závěrům při vytváření story-line).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7956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Transparentnost postupu</a:t>
            </a:r>
            <a:endParaRPr lang="en-GB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 err="1"/>
              <a:t>Miles</a:t>
            </a:r>
            <a:r>
              <a:rPr lang="cs-CZ" dirty="0"/>
              <a:t> a </a:t>
            </a:r>
            <a:r>
              <a:rPr lang="cs-CZ" dirty="0" err="1"/>
              <a:t>Huberman</a:t>
            </a:r>
            <a:r>
              <a:rPr lang="cs-CZ" dirty="0"/>
              <a:t> doporučují různé postupy, jak se výše zmíněným chybám vyhnout (např. triangulaci technik, mnohočetná nezávislá měření a hledání nových pramenů k témuž </a:t>
            </a:r>
            <a:r>
              <a:rPr lang="cs-CZ" dirty="0" smtClean="0"/>
              <a:t>tématu.</a:t>
            </a:r>
          </a:p>
          <a:p>
            <a:r>
              <a:rPr lang="cs-CZ" dirty="0" smtClean="0"/>
              <a:t>Doporučuje </a:t>
            </a:r>
            <a:r>
              <a:rPr lang="cs-CZ" dirty="0"/>
              <a:t>se též iniciace nového způsobu myšlení o datech, zdvojená kontrola nálezů, použití vícečetných zdrojů a způsobů důkazů. </a:t>
            </a:r>
            <a:endParaRPr lang="cs-CZ" dirty="0" smtClean="0"/>
          </a:p>
          <a:p>
            <a:r>
              <a:rPr lang="cs-CZ" dirty="0" smtClean="0"/>
              <a:t>Čistě </a:t>
            </a:r>
            <a:r>
              <a:rPr lang="cs-CZ" dirty="0"/>
              <a:t>teoreticky je nejspolehlivější kontrolou výstupu „audit“, čili systematické přezkoumání dané studie externím hodnotitelem.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Miles</a:t>
            </a:r>
            <a:r>
              <a:rPr lang="cs-CZ" dirty="0" smtClean="0"/>
              <a:t> </a:t>
            </a:r>
            <a:r>
              <a:rPr lang="cs-CZ" dirty="0"/>
              <a:t>a </a:t>
            </a:r>
            <a:r>
              <a:rPr lang="cs-CZ" dirty="0" err="1"/>
              <a:t>Huberman</a:t>
            </a:r>
            <a:r>
              <a:rPr lang="cs-CZ" dirty="0"/>
              <a:t> (1984, str. 244) zdůrazňují „transparentnost“ postupu. Od kvalitativního výzkumníka se očekává:</a:t>
            </a:r>
          </a:p>
          <a:p>
            <a:pPr lvl="0"/>
            <a:r>
              <a:rPr lang="cs-CZ" dirty="0"/>
              <a:t>Aby jeho studie byla přesvědčivá pro čtenáře a ten si mohl ověřit uváděné </a:t>
            </a:r>
            <a:r>
              <a:rPr lang="cs-CZ" dirty="0" smtClean="0"/>
              <a:t>závěry,</a:t>
            </a:r>
            <a:endParaRPr lang="cs-CZ" dirty="0"/>
          </a:p>
          <a:p>
            <a:pPr lvl="0"/>
            <a:r>
              <a:rPr lang="cs-CZ" dirty="0"/>
              <a:t>Aby byla umožněna sekundární analýza </a:t>
            </a:r>
            <a:r>
              <a:rPr lang="cs-CZ" dirty="0" smtClean="0"/>
              <a:t>dat,</a:t>
            </a:r>
            <a:endParaRPr lang="cs-CZ" dirty="0"/>
          </a:p>
          <a:p>
            <a:pPr lvl="0"/>
            <a:r>
              <a:rPr lang="cs-CZ" dirty="0"/>
              <a:t>Aby studie mohla být v zásadě </a:t>
            </a:r>
            <a:r>
              <a:rPr lang="cs-CZ" dirty="0" smtClean="0"/>
              <a:t>opakována,</a:t>
            </a:r>
            <a:endParaRPr lang="cs-CZ" dirty="0"/>
          </a:p>
          <a:p>
            <a:pPr lvl="0"/>
            <a:r>
              <a:rPr lang="cs-CZ" dirty="0"/>
              <a:t>Aby podvod či chybná práce s daty </a:t>
            </a:r>
            <a:r>
              <a:rPr lang="cs-CZ" dirty="0" smtClean="0"/>
              <a:t>byly </a:t>
            </a:r>
            <a:r>
              <a:rPr lang="cs-CZ" dirty="0"/>
              <a:t>snáze </a:t>
            </a:r>
            <a:r>
              <a:rPr lang="cs-CZ" dirty="0" smtClean="0"/>
              <a:t>odhalitelné.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Je </a:t>
            </a:r>
            <a:r>
              <a:rPr lang="cs-CZ" dirty="0"/>
              <a:t>tedy vyžadováno vedení dokumentace od začátku až do konce. Nedodržení tohoto postupu </a:t>
            </a:r>
            <a:r>
              <a:rPr lang="cs-CZ" dirty="0" err="1"/>
              <a:t>Miles</a:t>
            </a:r>
            <a:r>
              <a:rPr lang="cs-CZ" dirty="0"/>
              <a:t> a </a:t>
            </a:r>
            <a:r>
              <a:rPr lang="cs-CZ" dirty="0" err="1"/>
              <a:t>Huberman</a:t>
            </a:r>
            <a:r>
              <a:rPr lang="cs-CZ" dirty="0"/>
              <a:t> kritizují následovně:</a:t>
            </a:r>
          </a:p>
          <a:p>
            <a:r>
              <a:rPr lang="cs-CZ" i="1" dirty="0"/>
              <a:t>„...kvalitativní studie nemohou být ověřeny, protože badatelé neoznamují svou metodologii a neoznamují svou metodologii, poněvadž neexistují pevně ustanovené kánony nebo konvence pro takové konání“.</a:t>
            </a:r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5780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Minimální požadavky pro verifikaci nálezů</a:t>
            </a:r>
            <a:endParaRPr lang="en-GB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Obtíž je v tom, že neexistuje žádný standardizovaný soubor kvalitativních postupů, které by měly být očekávány v metodické části zprávy. Jako minimální soubor pro verifikaci je možno navrhnout: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lvl="0" hangingPunct="0"/>
            <a:r>
              <a:rPr lang="cs-CZ" dirty="0"/>
              <a:t>R</a:t>
            </a:r>
            <a:r>
              <a:rPr lang="cs-CZ" dirty="0" smtClean="0"/>
              <a:t>ozhodnutí </a:t>
            </a:r>
            <a:r>
              <a:rPr lang="cs-CZ" dirty="0"/>
              <a:t>v tvorbě vzorku, jak uvnitř případů tak mezi </a:t>
            </a:r>
            <a:r>
              <a:rPr lang="cs-CZ" dirty="0" smtClean="0"/>
              <a:t>případy, </a:t>
            </a:r>
            <a:endParaRPr lang="cs-CZ" dirty="0"/>
          </a:p>
          <a:p>
            <a:pPr lvl="0" hangingPunct="0"/>
            <a:r>
              <a:rPr lang="cs-CZ" dirty="0"/>
              <a:t>P</a:t>
            </a:r>
            <a:r>
              <a:rPr lang="cs-CZ" dirty="0" smtClean="0"/>
              <a:t>ostupy </a:t>
            </a:r>
            <a:r>
              <a:rPr lang="cs-CZ" dirty="0"/>
              <a:t>sběru dat a použité </a:t>
            </a:r>
            <a:r>
              <a:rPr lang="cs-CZ" dirty="0" smtClean="0"/>
              <a:t>nástroje,</a:t>
            </a:r>
            <a:endParaRPr lang="cs-CZ" dirty="0"/>
          </a:p>
          <a:p>
            <a:pPr lvl="0" hangingPunct="0"/>
            <a:r>
              <a:rPr lang="cs-CZ" dirty="0" smtClean="0"/>
              <a:t>Sumarizaci </a:t>
            </a:r>
            <a:r>
              <a:rPr lang="cs-CZ" dirty="0"/>
              <a:t>databáze: velikost a postup </a:t>
            </a:r>
            <a:r>
              <a:rPr lang="cs-CZ" dirty="0" smtClean="0"/>
              <a:t>vytváření, </a:t>
            </a:r>
            <a:endParaRPr lang="cs-CZ" dirty="0"/>
          </a:p>
          <a:p>
            <a:pPr lvl="0" hangingPunct="0"/>
            <a:r>
              <a:rPr lang="cs-CZ" dirty="0"/>
              <a:t>S</a:t>
            </a:r>
            <a:r>
              <a:rPr lang="cs-CZ" dirty="0" smtClean="0"/>
              <a:t>oftware </a:t>
            </a:r>
            <a:r>
              <a:rPr lang="cs-CZ" dirty="0"/>
              <a:t>(pokud byl použit</a:t>
            </a:r>
            <a:r>
              <a:rPr lang="cs-CZ" dirty="0" smtClean="0"/>
              <a:t>),</a:t>
            </a:r>
            <a:endParaRPr lang="cs-CZ" dirty="0"/>
          </a:p>
          <a:p>
            <a:pPr lvl="0" hangingPunct="0"/>
            <a:r>
              <a:rPr lang="cs-CZ" dirty="0"/>
              <a:t>P</a:t>
            </a:r>
            <a:r>
              <a:rPr lang="cs-CZ" dirty="0" smtClean="0"/>
              <a:t>řehled </a:t>
            </a:r>
            <a:r>
              <a:rPr lang="cs-CZ" dirty="0"/>
              <a:t>použitých analytických </a:t>
            </a:r>
            <a:r>
              <a:rPr lang="cs-CZ" dirty="0" smtClean="0"/>
              <a:t>strategií,</a:t>
            </a:r>
            <a:endParaRPr lang="cs-CZ" dirty="0"/>
          </a:p>
          <a:p>
            <a:pPr lvl="0" hangingPunct="0"/>
            <a:r>
              <a:rPr lang="cs-CZ" dirty="0"/>
              <a:t>H</a:t>
            </a:r>
            <a:r>
              <a:rPr lang="cs-CZ" dirty="0" smtClean="0"/>
              <a:t>lavní závěry, </a:t>
            </a:r>
            <a:r>
              <a:rPr lang="cs-CZ" dirty="0"/>
              <a:t>podpořené zobrazením klíčových </a:t>
            </a:r>
            <a:r>
              <a:rPr lang="cs-CZ" dirty="0" smtClean="0"/>
              <a:t>dat.</a:t>
            </a:r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49621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Audit metodologického postupu a nálezů</a:t>
            </a:r>
            <a:endParaRPr lang="en-GB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19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/>
              <a:t>Provedení vlastního „auditu“ celé studie závisí na zodpovězení šesti základních otázek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endParaRPr lang="cs-CZ" dirty="0"/>
          </a:p>
          <a:p>
            <a:pPr lvl="0" hangingPunct="0"/>
            <a:r>
              <a:rPr lang="cs-CZ" dirty="0"/>
              <a:t>J</a:t>
            </a:r>
            <a:r>
              <a:rPr lang="cs-CZ" dirty="0" smtClean="0"/>
              <a:t>sou </a:t>
            </a:r>
            <a:r>
              <a:rPr lang="cs-CZ" dirty="0"/>
              <a:t>nálezy podloženy daty? (Jsou vzorky přiměřené? Jsou data správně zvážena?)</a:t>
            </a:r>
          </a:p>
          <a:p>
            <a:pPr lvl="0" hangingPunct="0"/>
            <a:r>
              <a:rPr lang="cs-CZ" dirty="0"/>
              <a:t>J</a:t>
            </a:r>
            <a:r>
              <a:rPr lang="cs-CZ" dirty="0" smtClean="0"/>
              <a:t>sou </a:t>
            </a:r>
            <a:r>
              <a:rPr lang="cs-CZ" dirty="0"/>
              <a:t>závěry logické? (Jsou analytické strategie použity správně? Jsou vyjmenována alternativní vysvětlení?)</a:t>
            </a:r>
          </a:p>
          <a:p>
            <a:pPr lvl="0" hangingPunct="0"/>
            <a:r>
              <a:rPr lang="cs-CZ" dirty="0"/>
              <a:t>J</a:t>
            </a:r>
            <a:r>
              <a:rPr lang="cs-CZ" dirty="0" smtClean="0"/>
              <a:t>sou </a:t>
            </a:r>
            <a:r>
              <a:rPr lang="cs-CZ" dirty="0"/>
              <a:t>kategorie vhodně strukturovány?</a:t>
            </a:r>
          </a:p>
          <a:p>
            <a:pPr lvl="0" hangingPunct="0"/>
            <a:r>
              <a:rPr lang="cs-CZ" dirty="0" smtClean="0"/>
              <a:t>Jsou </a:t>
            </a:r>
            <a:r>
              <a:rPr lang="cs-CZ" dirty="0"/>
              <a:t>ospravedlněny změny rozhodnutí a metodologické posuny? </a:t>
            </a:r>
          </a:p>
          <a:p>
            <a:pPr lvl="0" hangingPunct="0"/>
            <a:r>
              <a:rPr lang="cs-CZ" dirty="0"/>
              <a:t>Jak dalece mohlo dojít ke zkreslení způsobenému badatelem? (chybné předběžné závěry, neprobádaná data v terénních poznámkách, absence vyhledání negativních případů, chybějící </a:t>
            </a:r>
            <a:r>
              <a:rPr lang="cs-CZ" dirty="0" smtClean="0"/>
              <a:t>empatie</a:t>
            </a:r>
            <a:r>
              <a:rPr lang="cs-CZ" dirty="0"/>
              <a:t>?)</a:t>
            </a:r>
          </a:p>
          <a:p>
            <a:pPr lvl="0" hangingPunct="0"/>
            <a:r>
              <a:rPr lang="cs-CZ" dirty="0"/>
              <a:t>J</a:t>
            </a:r>
            <a:r>
              <a:rPr lang="cs-CZ" dirty="0" smtClean="0"/>
              <a:t>aké </a:t>
            </a:r>
            <a:r>
              <a:rPr lang="cs-CZ" dirty="0"/>
              <a:t>byly použity strategie pro zvýšení věrohodnosti? (externí čtenáři a oponenti, zpětná vazba na informátory, vnější recenze?).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6940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88758"/>
            <a:ext cx="10972800" cy="1114926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Důvody rozhodnutí </a:t>
            </a:r>
            <a:r>
              <a:rPr lang="cs-CZ" b="1" dirty="0"/>
              <a:t>pro kvalitativní výzkum</a:t>
            </a:r>
            <a:r>
              <a:rPr lang="cs-CZ" dirty="0"/>
              <a:t/>
            </a:r>
            <a:br>
              <a:rPr lang="cs-CZ" dirty="0"/>
            </a:br>
            <a:endParaRPr lang="cs-CZ" b="1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Kvalitativní metody ve výzkumu venkova, 1.12.2016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838200" y="1488935"/>
            <a:ext cx="10515600" cy="4688028"/>
          </a:xfrm>
        </p:spPr>
        <p:txBody>
          <a:bodyPr>
            <a:normAutofit lnSpcReduction="10000"/>
          </a:bodyPr>
          <a:lstStyle/>
          <a:p>
            <a:r>
              <a:rPr lang="cs-CZ"/>
              <a:t>Z</a:t>
            </a:r>
            <a:r>
              <a:rPr lang="cs-CZ" smtClean="0"/>
              <a:t>dá </a:t>
            </a:r>
            <a:r>
              <a:rPr lang="cs-CZ" smtClean="0"/>
              <a:t>se být </a:t>
            </a:r>
            <a:r>
              <a:rPr lang="cs-CZ" dirty="0"/>
              <a:t>zajímavý, </a:t>
            </a:r>
            <a:endParaRPr lang="cs-CZ" dirty="0" smtClean="0"/>
          </a:p>
          <a:p>
            <a:r>
              <a:rPr lang="cs-CZ" dirty="0"/>
              <a:t>J</a:t>
            </a:r>
            <a:r>
              <a:rPr lang="cs-CZ" dirty="0" smtClean="0"/>
              <a:t>ednoduchý,</a:t>
            </a:r>
          </a:p>
          <a:p>
            <a:r>
              <a:rPr lang="cs-CZ" dirty="0" smtClean="0"/>
              <a:t>Dovoluje </a:t>
            </a:r>
            <a:r>
              <a:rPr lang="cs-CZ" dirty="0"/>
              <a:t>výzkumníkovi značnou improvizaci, </a:t>
            </a:r>
            <a:endParaRPr lang="cs-CZ" dirty="0" smtClean="0"/>
          </a:p>
          <a:p>
            <a:r>
              <a:rPr lang="cs-CZ" dirty="0"/>
              <a:t>N</a:t>
            </a:r>
            <a:r>
              <a:rPr lang="cs-CZ" dirty="0" smtClean="0"/>
              <a:t>eklade </a:t>
            </a:r>
            <a:r>
              <a:rPr lang="cs-CZ" dirty="0"/>
              <a:t>na něj žádné zvláštní nároky v podobě matematicko-statistických analýz, </a:t>
            </a:r>
            <a:endParaRPr lang="cs-CZ" dirty="0" smtClean="0"/>
          </a:p>
          <a:p>
            <a:r>
              <a:rPr lang="cs-CZ" dirty="0"/>
              <a:t>Z</a:t>
            </a:r>
            <a:r>
              <a:rPr lang="cs-CZ" dirty="0" smtClean="0"/>
              <a:t>dánlivě </a:t>
            </a:r>
            <a:r>
              <a:rPr lang="cs-CZ" dirty="0"/>
              <a:t>nemá žádná pevná hodnotící </a:t>
            </a:r>
            <a:r>
              <a:rPr lang="cs-CZ" dirty="0" smtClean="0"/>
              <a:t>kritéria,</a:t>
            </a:r>
          </a:p>
          <a:p>
            <a:r>
              <a:rPr lang="cs-CZ" dirty="0"/>
              <a:t>T</a:t>
            </a:r>
            <a:r>
              <a:rPr lang="cs-CZ" dirty="0" smtClean="0"/>
              <a:t>émata jsou </a:t>
            </a:r>
            <a:r>
              <a:rPr lang="cs-CZ" dirty="0"/>
              <a:t>přitažlivá svou novostí a </a:t>
            </a:r>
            <a:r>
              <a:rPr lang="cs-CZ" dirty="0" smtClean="0"/>
              <a:t>aktuálností, </a:t>
            </a:r>
          </a:p>
          <a:p>
            <a:r>
              <a:rPr lang="cs-CZ" dirty="0" smtClean="0"/>
              <a:t>Postup </a:t>
            </a:r>
            <a:r>
              <a:rPr lang="cs-CZ" dirty="0"/>
              <a:t>nevyžaduje zdlouhavé a důkladné studium literatury, orientaci v rozdílných teoriích ani tvorbu hypotéz, které by se empirickým výzkumem testovaly.</a:t>
            </a:r>
          </a:p>
        </p:txBody>
      </p:sp>
    </p:spTree>
    <p:extLst>
      <p:ext uri="{BB962C8B-B14F-4D97-AF65-F5344CB8AC3E}">
        <p14:creationId xmlns:p14="http://schemas.microsoft.com/office/powerpoint/2010/main" val="219541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Obtížnost auditu</a:t>
            </a:r>
            <a:endParaRPr lang="en-GB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20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300" b="1" dirty="0"/>
              <a:t>Podobné audity se téměř nepoužívají</a:t>
            </a:r>
            <a:r>
              <a:rPr lang="cs-CZ" sz="2300" dirty="0"/>
              <a:t>. </a:t>
            </a:r>
            <a:endParaRPr lang="cs-CZ" sz="2300" dirty="0" smtClean="0"/>
          </a:p>
          <a:p>
            <a:r>
              <a:rPr lang="cs-CZ" sz="2300" dirty="0" smtClean="0"/>
              <a:t>Adekvátní </a:t>
            </a:r>
            <a:r>
              <a:rPr lang="cs-CZ" sz="2300" dirty="0"/>
              <a:t>dokumentace a/nebo </a:t>
            </a:r>
            <a:r>
              <a:rPr lang="cs-CZ" sz="2300" dirty="0" err="1"/>
              <a:t>auditování</a:t>
            </a:r>
            <a:r>
              <a:rPr lang="cs-CZ" sz="2300" dirty="0"/>
              <a:t> </a:t>
            </a:r>
            <a:r>
              <a:rPr lang="cs-CZ" sz="2300" dirty="0" smtClean="0"/>
              <a:t>zabere </a:t>
            </a:r>
            <a:r>
              <a:rPr lang="cs-CZ" sz="2300" dirty="0"/>
              <a:t>nemalý </a:t>
            </a:r>
            <a:r>
              <a:rPr lang="cs-CZ" sz="2300" dirty="0" smtClean="0"/>
              <a:t>čas. </a:t>
            </a:r>
          </a:p>
          <a:p>
            <a:r>
              <a:rPr lang="cs-CZ" sz="2300" dirty="0" smtClean="0"/>
              <a:t>Pečlivá </a:t>
            </a:r>
            <a:r>
              <a:rPr lang="cs-CZ" sz="2300" dirty="0"/>
              <a:t>digitalizace </a:t>
            </a:r>
            <a:r>
              <a:rPr lang="cs-CZ" sz="2300" dirty="0" smtClean="0"/>
              <a:t>dat pomůže</a:t>
            </a:r>
            <a:r>
              <a:rPr lang="cs-CZ" sz="2300" dirty="0"/>
              <a:t>, ale není </a:t>
            </a:r>
            <a:r>
              <a:rPr lang="cs-CZ" sz="2300" dirty="0" smtClean="0"/>
              <a:t>zadarmo</a:t>
            </a:r>
            <a:r>
              <a:rPr lang="cs-CZ" sz="2300" dirty="0"/>
              <a:t>. </a:t>
            </a:r>
            <a:endParaRPr lang="cs-CZ" sz="2300" dirty="0" smtClean="0"/>
          </a:p>
          <a:p>
            <a:r>
              <a:rPr lang="cs-CZ" sz="2300" dirty="0" smtClean="0"/>
              <a:t>Asi </a:t>
            </a:r>
            <a:r>
              <a:rPr lang="cs-CZ" sz="2300" dirty="0"/>
              <a:t>polovina studií nemůže být z různých důvodů reprodukována, dokonce ani původními badateli. </a:t>
            </a:r>
            <a:endParaRPr lang="cs-CZ" sz="2300" dirty="0" smtClean="0"/>
          </a:p>
          <a:p>
            <a:pPr marL="0" indent="0">
              <a:buNone/>
            </a:pPr>
            <a:r>
              <a:rPr lang="cs-CZ" sz="2300" dirty="0" smtClean="0"/>
              <a:t>Takže </a:t>
            </a:r>
            <a:r>
              <a:rPr lang="cs-CZ" sz="2300" dirty="0"/>
              <a:t>je potřeba uvažovat o rozumném standardu a neprosazovat nerealistické </a:t>
            </a:r>
            <a:r>
              <a:rPr lang="cs-CZ" sz="2300" dirty="0" smtClean="0"/>
              <a:t>požadavky.  Je nutno </a:t>
            </a:r>
            <a:r>
              <a:rPr lang="cs-CZ" sz="2300" dirty="0"/>
              <a:t>si uvědomit, že i „transparentnost“ má svá rizika. Například terénní poznámky v počítačových souborech, dostupné pro </a:t>
            </a:r>
            <a:r>
              <a:rPr lang="cs-CZ" sz="2300" dirty="0" smtClean="0"/>
              <a:t>re-analýzu</a:t>
            </a:r>
            <a:r>
              <a:rPr lang="cs-CZ" sz="2300" dirty="0"/>
              <a:t>, i s předpokládanou de-identifikací, otevírají možnost útoku na soukromí </a:t>
            </a:r>
            <a:r>
              <a:rPr lang="cs-CZ" sz="2300" dirty="0" smtClean="0"/>
              <a:t>respondentů. </a:t>
            </a:r>
            <a:r>
              <a:rPr lang="cs-CZ" sz="2300" dirty="0"/>
              <a:t>Každý realistický přístup k metodologické transparentnosti se musí zabývat nejen technickými, ale i etickými požadavky.</a:t>
            </a:r>
          </a:p>
          <a:p>
            <a:endParaRPr lang="en-GB" sz="2300" dirty="0"/>
          </a:p>
        </p:txBody>
      </p:sp>
    </p:spTree>
    <p:extLst>
      <p:ext uri="{BB962C8B-B14F-4D97-AF65-F5344CB8AC3E}">
        <p14:creationId xmlns:p14="http://schemas.microsoft.com/office/powerpoint/2010/main" val="3859884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/>
              <a:t>Interpretace </a:t>
            </a:r>
            <a:r>
              <a:rPr lang="cs-CZ" b="1" dirty="0" smtClean="0"/>
              <a:t>dat</a:t>
            </a:r>
            <a:endParaRPr lang="en-GB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21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Shrneme-li vše, co doposud víme o kvalitativním přístupu, vidíme na jedné straně </a:t>
            </a:r>
            <a:r>
              <a:rPr lang="cs-CZ" b="1" dirty="0"/>
              <a:t>zdroje obrovského bohatství dat</a:t>
            </a:r>
            <a:r>
              <a:rPr lang="cs-CZ" dirty="0"/>
              <a:t>, možnosti jejich analýzy a následné interpretace. </a:t>
            </a:r>
            <a:endParaRPr lang="cs-CZ" dirty="0" smtClean="0"/>
          </a:p>
          <a:p>
            <a:r>
              <a:rPr lang="cs-CZ" dirty="0" smtClean="0"/>
              <a:t>Rozmanitost</a:t>
            </a:r>
            <a:r>
              <a:rPr lang="cs-CZ" dirty="0"/>
              <a:t>, která se nabízí, dovoluje skutečně tvůrčí přístupy ve všech fázích výzkumného procesu a měla by vést k velmi uvěřitelným novým pohledům na zkoumanou realitu.</a:t>
            </a:r>
          </a:p>
          <a:p>
            <a:r>
              <a:rPr lang="cs-CZ" b="1" dirty="0"/>
              <a:t>Proč tomu tak je či naopak není? </a:t>
            </a:r>
            <a:r>
              <a:rPr lang="cs-CZ" dirty="0"/>
              <a:t>Ambice mnoha výzkumníkům nechybějí, atraktivní témata také ne, obecná metodologická vzdělanost je na dobré úrovni.</a:t>
            </a:r>
          </a:p>
          <a:p>
            <a:r>
              <a:rPr lang="cs-CZ" dirty="0" smtClean="0"/>
              <a:t>Znovu </a:t>
            </a:r>
            <a:r>
              <a:rPr lang="cs-CZ" dirty="0"/>
              <a:t>a znovu si musíme pokládat otázky, týkající se vztahu objektivity a subjektivity, pravdivosti a iluze, interpretace a re-interpretace, ale především otázky, vztahující se k našim odborným (ale i lidským a morálním) kvalitám.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86350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Story jako druh dokumentu</a:t>
            </a:r>
            <a:endParaRPr lang="en-GB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22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816864" y="1600199"/>
            <a:ext cx="10871200" cy="4872789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Kvalitativní studie je druhem osobní výpovědi, velmi podobné výpovědi umělecké. </a:t>
            </a:r>
            <a:endParaRPr lang="cs-CZ" dirty="0" smtClean="0"/>
          </a:p>
          <a:p>
            <a:r>
              <a:rPr lang="cs-CZ" dirty="0" smtClean="0"/>
              <a:t>I </a:t>
            </a:r>
            <a:r>
              <a:rPr lang="cs-CZ" dirty="0"/>
              <a:t>na ni se dá vztáhnout kritická poznámka Josefa </a:t>
            </a:r>
            <a:r>
              <a:rPr lang="cs-CZ" dirty="0" err="1"/>
              <a:t>Chuchmy</a:t>
            </a:r>
            <a:r>
              <a:rPr lang="cs-CZ" dirty="0"/>
              <a:t>, týkající se současné české filmové </a:t>
            </a:r>
            <a:r>
              <a:rPr lang="cs-CZ" dirty="0" smtClean="0"/>
              <a:t>dokumentaristiky:</a:t>
            </a:r>
          </a:p>
          <a:p>
            <a:r>
              <a:rPr lang="cs-CZ" dirty="0" smtClean="0"/>
              <a:t>„…</a:t>
            </a:r>
            <a:r>
              <a:rPr lang="cs-CZ" dirty="0"/>
              <a:t>charismatická osobnost filmaře Karla Vachka, pedagoga pražské FAMU, odklonila tuzemský filmový dokument od observačního a pozitivistického či lyrizujícího sběru a podání materiálu, typického pro hlavní proud předlistopadového českého dokumentarismu. </a:t>
            </a:r>
            <a:endParaRPr lang="cs-CZ" dirty="0" smtClean="0"/>
          </a:p>
          <a:p>
            <a:r>
              <a:rPr lang="cs-CZ" dirty="0" smtClean="0"/>
              <a:t>….</a:t>
            </a:r>
            <a:r>
              <a:rPr lang="cs-CZ" dirty="0" err="1"/>
              <a:t>Vachkovský</a:t>
            </a:r>
            <a:r>
              <a:rPr lang="cs-CZ" dirty="0"/>
              <a:t> přístup je kritický, neiluzorní, </a:t>
            </a:r>
            <a:r>
              <a:rPr lang="cs-CZ" dirty="0" err="1"/>
              <a:t>nezastíraně</a:t>
            </a:r>
            <a:r>
              <a:rPr lang="cs-CZ" dirty="0"/>
              <a:t> interpretující, nejednou přímo intervenující a </a:t>
            </a:r>
            <a:r>
              <a:rPr lang="cs-CZ" dirty="0" err="1"/>
              <a:t>aranžující</a:t>
            </a:r>
            <a:r>
              <a:rPr lang="cs-CZ" dirty="0"/>
              <a:t>. Demaskuje tím „pravdivost" dokumentu, jeho zdánlivě objektivní zprostředkování reality, jemuž u profesionálně odvedených observačních děl není těžké podlehnout. </a:t>
            </a:r>
            <a:endParaRPr lang="cs-CZ" dirty="0" smtClean="0"/>
          </a:p>
          <a:p>
            <a:r>
              <a:rPr lang="cs-CZ" dirty="0" smtClean="0"/>
              <a:t>….</a:t>
            </a:r>
            <a:r>
              <a:rPr lang="cs-CZ" dirty="0" err="1" smtClean="0"/>
              <a:t>Vachkovský</a:t>
            </a:r>
            <a:r>
              <a:rPr lang="cs-CZ" dirty="0" smtClean="0"/>
              <a:t> </a:t>
            </a:r>
            <a:r>
              <a:rPr lang="cs-CZ" dirty="0"/>
              <a:t>dokument se programově táže a aktivně, až aktivisticky se probourává ke smyslu události, procesu, fenoménu. </a:t>
            </a:r>
            <a:r>
              <a:rPr lang="cs-CZ" dirty="0" smtClean="0"/>
              <a:t>K </a:t>
            </a:r>
            <a:r>
              <a:rPr lang="cs-CZ" dirty="0"/>
              <a:t>tomu je však potřeba dvě nesnadno </a:t>
            </a:r>
            <a:r>
              <a:rPr lang="cs-CZ" dirty="0" err="1"/>
              <a:t>skloubitelné</a:t>
            </a:r>
            <a:r>
              <a:rPr lang="cs-CZ" dirty="0"/>
              <a:t> lidské a tvůrčí vlastnosti: </a:t>
            </a:r>
            <a:r>
              <a:rPr lang="cs-CZ" b="1" dirty="0"/>
              <a:t>neopotřebovanou vnímavost a </a:t>
            </a:r>
            <a:r>
              <a:rPr lang="cs-CZ" b="1" dirty="0" smtClean="0"/>
              <a:t>zralost….</a:t>
            </a:r>
          </a:p>
          <a:p>
            <a:r>
              <a:rPr lang="cs-CZ" dirty="0" smtClean="0"/>
              <a:t>Absence </a:t>
            </a:r>
            <a:r>
              <a:rPr lang="cs-CZ" dirty="0"/>
              <a:t>jednoho či druhého se pak nahrazuje </a:t>
            </a:r>
            <a:r>
              <a:rPr lang="cs-CZ" dirty="0" err="1"/>
              <a:t>namachrovaností</a:t>
            </a:r>
            <a:r>
              <a:rPr lang="cs-CZ" dirty="0"/>
              <a:t>, </a:t>
            </a:r>
            <a:r>
              <a:rPr lang="cs-CZ" dirty="0" smtClean="0"/>
              <a:t>blazeovaností, narcisismem</a:t>
            </a:r>
            <a:r>
              <a:rPr lang="cs-CZ" dirty="0"/>
              <a:t>, pýchou, konkrétněji pak třeba lacinými paralelami či </a:t>
            </a:r>
            <a:r>
              <a:rPr lang="cs-CZ" dirty="0" err="1"/>
              <a:t>neználkovstvím</a:t>
            </a:r>
            <a:r>
              <a:rPr lang="cs-CZ" dirty="0"/>
              <a:t>, kdy se filmař nechá popisovat </a:t>
            </a:r>
            <a:r>
              <a:rPr lang="cs-CZ" dirty="0" smtClean="0"/>
              <a:t> </a:t>
            </a:r>
            <a:r>
              <a:rPr lang="cs-CZ" dirty="0"/>
              <a:t>na způsob </a:t>
            </a:r>
            <a:r>
              <a:rPr lang="cs-CZ" i="1" dirty="0" err="1"/>
              <a:t>tabuly</a:t>
            </a:r>
            <a:r>
              <a:rPr lang="cs-CZ" i="1" dirty="0"/>
              <a:t> </a:t>
            </a:r>
            <a:r>
              <a:rPr lang="cs-CZ" i="1" dirty="0" smtClean="0"/>
              <a:t>rasy</a:t>
            </a:r>
            <a:r>
              <a:rPr lang="cs-CZ" dirty="0" smtClean="0"/>
              <a:t>. </a:t>
            </a:r>
          </a:p>
          <a:p>
            <a:r>
              <a:rPr lang="cs-CZ" dirty="0" smtClean="0"/>
              <a:t>Potom se můžeme setkat s dokumentaristy-celebritami, </a:t>
            </a:r>
            <a:r>
              <a:rPr lang="cs-CZ" dirty="0"/>
              <a:t>kteří prezentují především sami sebe a svůj pohled na věc.“ </a:t>
            </a:r>
            <a:r>
              <a:rPr lang="cs-CZ" i="1" dirty="0"/>
              <a:t>(Josef </a:t>
            </a:r>
            <a:r>
              <a:rPr lang="cs-CZ" i="1" dirty="0" err="1"/>
              <a:t>Chuchma</a:t>
            </a:r>
            <a:r>
              <a:rPr lang="cs-CZ" i="1" dirty="0"/>
              <a:t>, Lidové noviny Orientace sobota 12.11.2016)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73356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Interpretace jako věda i umění</a:t>
            </a:r>
            <a:endParaRPr lang="en-GB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23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Stejným způsobem se dá pohlížet i na kvalitativní studie. </a:t>
            </a:r>
            <a:endParaRPr lang="cs-CZ" dirty="0" smtClean="0"/>
          </a:p>
          <a:p>
            <a:r>
              <a:rPr lang="cs-CZ" dirty="0" smtClean="0"/>
              <a:t>Jejich </a:t>
            </a:r>
            <a:r>
              <a:rPr lang="cs-CZ" dirty="0"/>
              <a:t>nejcennějším přínosem je neotřelost, originalita, zachycení složitých vnitřních procesů, které ovlivňují myšlení respondentů a badatel je, s použitím relevantních metodologických nástrojů, zprostředkovává čtenáři. </a:t>
            </a:r>
          </a:p>
          <a:p>
            <a:r>
              <a:rPr lang="cs-CZ" dirty="0" smtClean="0"/>
              <a:t>Kromě výše zmíněné „neopotřebované vnímavosti“ a „zralosti“ se můžeme setkat i s dalšími nedostatky.</a:t>
            </a:r>
          </a:p>
          <a:p>
            <a:r>
              <a:rPr lang="cs-CZ" dirty="0" smtClean="0"/>
              <a:t>Existuje čtenářsky atraktivní </a:t>
            </a:r>
            <a:r>
              <a:rPr lang="cs-CZ" dirty="0"/>
              <a:t>model – zprostředkování jednoduchého a srozumitelného příběhu (story), který nenechává otevřená řešení a neponechává moc prostoru pro </a:t>
            </a:r>
            <a:r>
              <a:rPr lang="cs-CZ" dirty="0" smtClean="0"/>
              <a:t>otázky a pochybnosti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Chce </a:t>
            </a:r>
            <a:r>
              <a:rPr lang="cs-CZ" dirty="0"/>
              <a:t>pobavit, nikoliv znejistit čtenáře. A nabídnout mu něco, co už zná a rozumí tomu. </a:t>
            </a:r>
            <a:endParaRPr lang="cs-CZ" dirty="0" smtClean="0"/>
          </a:p>
          <a:p>
            <a:r>
              <a:rPr lang="cs-CZ" dirty="0" smtClean="0"/>
              <a:t>Souznění </a:t>
            </a:r>
            <a:r>
              <a:rPr lang="cs-CZ" dirty="0"/>
              <a:t>autora a čtenáře nevzniká při hledání odpovědí na komplikované společenské skutečnosti, ale </a:t>
            </a:r>
            <a:r>
              <a:rPr lang="cs-CZ" dirty="0" smtClean="0"/>
              <a:t>při vyhýbání </a:t>
            </a:r>
            <a:r>
              <a:rPr lang="cs-CZ" dirty="0"/>
              <a:t>se jim.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26059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Děkuji Vám za pozornost</a:t>
            </a:r>
            <a:endParaRPr lang="cs-CZ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29758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Použitá literatura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816864" y="1600199"/>
            <a:ext cx="10871200" cy="5101389"/>
          </a:xfrm>
        </p:spPr>
        <p:txBody>
          <a:bodyPr>
            <a:normAutofit fontScale="47500" lnSpcReduction="20000"/>
          </a:bodyPr>
          <a:lstStyle/>
          <a:p>
            <a:r>
              <a:rPr lang="cs-CZ" dirty="0" err="1"/>
              <a:t>Berg</a:t>
            </a:r>
            <a:r>
              <a:rPr lang="cs-CZ" dirty="0"/>
              <a:t>, B. L.: </a:t>
            </a:r>
            <a:r>
              <a:rPr lang="cs-CZ" dirty="0" err="1"/>
              <a:t>Qualitative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 </a:t>
            </a:r>
            <a:r>
              <a:rPr lang="cs-CZ" dirty="0" err="1"/>
              <a:t>methods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sciences</a:t>
            </a:r>
            <a:r>
              <a:rPr lang="cs-CZ" dirty="0"/>
              <a:t>. </a:t>
            </a:r>
            <a:r>
              <a:rPr lang="cs-CZ" dirty="0" err="1"/>
              <a:t>Allyn</a:t>
            </a:r>
            <a:r>
              <a:rPr lang="cs-CZ" dirty="0"/>
              <a:t> &amp; Bacon, Boston, </a:t>
            </a:r>
            <a:r>
              <a:rPr lang="cs-CZ" dirty="0" smtClean="0"/>
              <a:t>1995, 1989</a:t>
            </a:r>
            <a:endParaRPr lang="cs-CZ" dirty="0"/>
          </a:p>
          <a:p>
            <a:r>
              <a:rPr lang="cs-CZ" dirty="0" err="1" smtClean="0"/>
              <a:t>Denzin</a:t>
            </a:r>
            <a:r>
              <a:rPr lang="cs-CZ" dirty="0"/>
              <a:t>, N. K.: </a:t>
            </a:r>
            <a:r>
              <a:rPr lang="cs-CZ" dirty="0" err="1"/>
              <a:t>Interpretive</a:t>
            </a:r>
            <a:r>
              <a:rPr lang="cs-CZ" dirty="0"/>
              <a:t> </a:t>
            </a:r>
            <a:r>
              <a:rPr lang="cs-CZ" dirty="0" err="1"/>
              <a:t>interactionism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Newbury</a:t>
            </a:r>
            <a:r>
              <a:rPr lang="cs-CZ" dirty="0"/>
              <a:t> Park, CA, 1989</a:t>
            </a:r>
          </a:p>
          <a:p>
            <a:r>
              <a:rPr lang="cs-CZ" dirty="0" err="1"/>
              <a:t>Denzin</a:t>
            </a:r>
            <a:r>
              <a:rPr lang="cs-CZ" dirty="0"/>
              <a:t>, N. K., Lincoln, Y. S.: Handbook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qualitative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Thousand</a:t>
            </a:r>
            <a:r>
              <a:rPr lang="cs-CZ" dirty="0"/>
              <a:t> </a:t>
            </a:r>
            <a:r>
              <a:rPr lang="cs-CZ" dirty="0" err="1"/>
              <a:t>Oaks</a:t>
            </a:r>
            <a:r>
              <a:rPr lang="cs-CZ" dirty="0"/>
              <a:t>, CA, 1994</a:t>
            </a:r>
          </a:p>
          <a:p>
            <a:r>
              <a:rPr lang="cs-CZ" dirty="0" err="1"/>
              <a:t>Disman</a:t>
            </a:r>
            <a:r>
              <a:rPr lang="cs-CZ" dirty="0"/>
              <a:t>, M.: Jak se vyrábí sociologická znalost. Příručka pro uživatele. Univerzita Karlova, vydavatelství Karolinum, Praha, 1993</a:t>
            </a:r>
          </a:p>
          <a:p>
            <a:r>
              <a:rPr lang="cs-CZ" dirty="0" err="1"/>
              <a:t>Douglas</a:t>
            </a:r>
            <a:r>
              <a:rPr lang="cs-CZ" dirty="0"/>
              <a:t>, J. D.: </a:t>
            </a:r>
            <a:r>
              <a:rPr lang="cs-CZ" dirty="0" err="1"/>
              <a:t>Investigative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Beverly</a:t>
            </a:r>
            <a:r>
              <a:rPr lang="cs-CZ" dirty="0"/>
              <a:t> </a:t>
            </a:r>
            <a:r>
              <a:rPr lang="cs-CZ" dirty="0" err="1"/>
              <a:t>Hills</a:t>
            </a:r>
            <a:r>
              <a:rPr lang="cs-CZ" dirty="0"/>
              <a:t>, CA, 1976</a:t>
            </a:r>
          </a:p>
          <a:p>
            <a:r>
              <a:rPr lang="cs-CZ" dirty="0" err="1" smtClean="0"/>
              <a:t>Erickson</a:t>
            </a:r>
            <a:r>
              <a:rPr lang="cs-CZ" dirty="0"/>
              <a:t>, F.: </a:t>
            </a:r>
            <a:r>
              <a:rPr lang="cs-CZ" dirty="0" err="1"/>
              <a:t>Qualitative</a:t>
            </a:r>
            <a:r>
              <a:rPr lang="cs-CZ" dirty="0"/>
              <a:t> </a:t>
            </a:r>
            <a:r>
              <a:rPr lang="cs-CZ" dirty="0" err="1"/>
              <a:t>methods</a:t>
            </a:r>
            <a:r>
              <a:rPr lang="cs-CZ" dirty="0"/>
              <a:t> in </a:t>
            </a:r>
            <a:r>
              <a:rPr lang="cs-CZ" dirty="0" err="1"/>
              <a:t>research</a:t>
            </a:r>
            <a:r>
              <a:rPr lang="cs-CZ" dirty="0"/>
              <a:t> on </a:t>
            </a:r>
            <a:r>
              <a:rPr lang="cs-CZ" dirty="0" err="1"/>
              <a:t>teaching</a:t>
            </a:r>
            <a:r>
              <a:rPr lang="cs-CZ" dirty="0"/>
              <a:t>. IN </a:t>
            </a:r>
            <a:r>
              <a:rPr lang="cs-CZ" dirty="0" err="1"/>
              <a:t>Miles</a:t>
            </a:r>
            <a:r>
              <a:rPr lang="cs-CZ" dirty="0"/>
              <a:t>, M. B., </a:t>
            </a:r>
            <a:r>
              <a:rPr lang="cs-CZ" dirty="0" err="1"/>
              <a:t>Huberman</a:t>
            </a:r>
            <a:r>
              <a:rPr lang="cs-CZ" dirty="0"/>
              <a:t>, A. M.: </a:t>
            </a:r>
            <a:r>
              <a:rPr lang="cs-CZ" dirty="0" err="1"/>
              <a:t>Qualitative</a:t>
            </a:r>
            <a:r>
              <a:rPr lang="cs-CZ" dirty="0"/>
              <a:t> data </a:t>
            </a:r>
            <a:r>
              <a:rPr lang="cs-CZ" dirty="0" err="1"/>
              <a:t>analysis</a:t>
            </a:r>
            <a:r>
              <a:rPr lang="cs-CZ" dirty="0"/>
              <a:t>: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expanded</a:t>
            </a:r>
            <a:r>
              <a:rPr lang="cs-CZ" dirty="0"/>
              <a:t> </a:t>
            </a:r>
            <a:r>
              <a:rPr lang="cs-CZ" dirty="0" err="1"/>
              <a:t>sourcebook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Thousand</a:t>
            </a:r>
            <a:r>
              <a:rPr lang="cs-CZ" dirty="0"/>
              <a:t> </a:t>
            </a:r>
            <a:r>
              <a:rPr lang="cs-CZ" dirty="0" err="1"/>
              <a:t>Oaks</a:t>
            </a:r>
            <a:r>
              <a:rPr lang="cs-CZ" dirty="0"/>
              <a:t>, CA, 1994</a:t>
            </a:r>
          </a:p>
          <a:p>
            <a:r>
              <a:rPr lang="cs-CZ" dirty="0" err="1" smtClean="0"/>
              <a:t>Firestone</a:t>
            </a:r>
            <a:r>
              <a:rPr lang="cs-CZ" dirty="0"/>
              <a:t>, W. A.: </a:t>
            </a:r>
            <a:r>
              <a:rPr lang="cs-CZ" dirty="0" err="1"/>
              <a:t>Accommodation</a:t>
            </a:r>
            <a:r>
              <a:rPr lang="cs-CZ" dirty="0"/>
              <a:t>: </a:t>
            </a:r>
            <a:r>
              <a:rPr lang="cs-CZ" dirty="0" err="1"/>
              <a:t>Toward</a:t>
            </a:r>
            <a:r>
              <a:rPr lang="cs-CZ" dirty="0"/>
              <a:t> a </a:t>
            </a:r>
            <a:r>
              <a:rPr lang="cs-CZ" dirty="0" err="1"/>
              <a:t>paradigm-praxis</a:t>
            </a:r>
            <a:r>
              <a:rPr lang="cs-CZ" dirty="0"/>
              <a:t> </a:t>
            </a:r>
            <a:r>
              <a:rPr lang="cs-CZ" dirty="0" err="1"/>
              <a:t>dialectic</a:t>
            </a:r>
            <a:r>
              <a:rPr lang="cs-CZ" dirty="0"/>
              <a:t>. IN </a:t>
            </a:r>
            <a:r>
              <a:rPr lang="cs-CZ" dirty="0" err="1"/>
              <a:t>Miles</a:t>
            </a:r>
            <a:r>
              <a:rPr lang="cs-CZ" dirty="0"/>
              <a:t>, M. B., </a:t>
            </a:r>
            <a:r>
              <a:rPr lang="cs-CZ" dirty="0" err="1"/>
              <a:t>Huberman</a:t>
            </a:r>
            <a:r>
              <a:rPr lang="cs-CZ" dirty="0"/>
              <a:t>, A. M.: </a:t>
            </a:r>
            <a:r>
              <a:rPr lang="cs-CZ" dirty="0" err="1"/>
              <a:t>Qualitative</a:t>
            </a:r>
            <a:r>
              <a:rPr lang="cs-CZ" dirty="0"/>
              <a:t> data </a:t>
            </a:r>
            <a:r>
              <a:rPr lang="cs-CZ" dirty="0" err="1"/>
              <a:t>analysis</a:t>
            </a:r>
            <a:r>
              <a:rPr lang="cs-CZ" dirty="0"/>
              <a:t>: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expanded</a:t>
            </a:r>
            <a:r>
              <a:rPr lang="cs-CZ" dirty="0"/>
              <a:t> </a:t>
            </a:r>
            <a:r>
              <a:rPr lang="cs-CZ" dirty="0" err="1"/>
              <a:t>sourcebook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Thousand</a:t>
            </a:r>
            <a:r>
              <a:rPr lang="cs-CZ" dirty="0"/>
              <a:t> </a:t>
            </a:r>
            <a:r>
              <a:rPr lang="cs-CZ" dirty="0" err="1"/>
              <a:t>Oaks</a:t>
            </a:r>
            <a:r>
              <a:rPr lang="cs-CZ" dirty="0"/>
              <a:t>, CA, 1994</a:t>
            </a:r>
          </a:p>
          <a:p>
            <a:r>
              <a:rPr lang="cs-CZ" dirty="0" err="1" smtClean="0"/>
              <a:t>Gladwin</a:t>
            </a:r>
            <a:r>
              <a:rPr lang="cs-CZ" dirty="0"/>
              <a:t>, C. H.: </a:t>
            </a:r>
            <a:r>
              <a:rPr lang="cs-CZ" dirty="0" err="1"/>
              <a:t>Ethnographic</a:t>
            </a:r>
            <a:r>
              <a:rPr lang="cs-CZ" dirty="0"/>
              <a:t> </a:t>
            </a:r>
            <a:r>
              <a:rPr lang="cs-CZ" dirty="0" err="1"/>
              <a:t>decision</a:t>
            </a:r>
            <a:r>
              <a:rPr lang="cs-CZ" dirty="0"/>
              <a:t> </a:t>
            </a:r>
            <a:r>
              <a:rPr lang="cs-CZ" dirty="0" err="1"/>
              <a:t>tree</a:t>
            </a:r>
            <a:r>
              <a:rPr lang="cs-CZ" dirty="0"/>
              <a:t> modeling. IN </a:t>
            </a:r>
            <a:r>
              <a:rPr lang="cs-CZ" dirty="0" err="1"/>
              <a:t>Miles</a:t>
            </a:r>
            <a:r>
              <a:rPr lang="cs-CZ" dirty="0"/>
              <a:t>, M. B., </a:t>
            </a:r>
            <a:r>
              <a:rPr lang="cs-CZ" dirty="0" err="1"/>
              <a:t>Huberman</a:t>
            </a:r>
            <a:r>
              <a:rPr lang="cs-CZ" dirty="0"/>
              <a:t>, A. M.: </a:t>
            </a:r>
            <a:r>
              <a:rPr lang="cs-CZ" dirty="0" err="1"/>
              <a:t>Qualitative</a:t>
            </a:r>
            <a:r>
              <a:rPr lang="cs-CZ" dirty="0"/>
              <a:t> data </a:t>
            </a:r>
            <a:r>
              <a:rPr lang="cs-CZ" dirty="0" err="1"/>
              <a:t>analysis</a:t>
            </a:r>
            <a:r>
              <a:rPr lang="cs-CZ" dirty="0"/>
              <a:t>: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expanded</a:t>
            </a:r>
            <a:r>
              <a:rPr lang="cs-CZ" dirty="0"/>
              <a:t> </a:t>
            </a:r>
            <a:r>
              <a:rPr lang="cs-CZ" dirty="0" err="1"/>
              <a:t>sourcebook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Thousand</a:t>
            </a:r>
            <a:r>
              <a:rPr lang="cs-CZ" dirty="0"/>
              <a:t> </a:t>
            </a:r>
            <a:r>
              <a:rPr lang="cs-CZ" dirty="0" err="1"/>
              <a:t>Oaks</a:t>
            </a:r>
            <a:r>
              <a:rPr lang="cs-CZ" dirty="0"/>
              <a:t>, CA, 1994</a:t>
            </a:r>
          </a:p>
          <a:p>
            <a:r>
              <a:rPr lang="cs-CZ" dirty="0"/>
              <a:t>Glaser, B.: </a:t>
            </a:r>
            <a:r>
              <a:rPr lang="cs-CZ" dirty="0" err="1"/>
              <a:t>Theoretical</a:t>
            </a:r>
            <a:r>
              <a:rPr lang="cs-CZ" dirty="0"/>
              <a:t> sensitivity. Sociology </a:t>
            </a:r>
            <a:r>
              <a:rPr lang="cs-CZ" dirty="0" err="1"/>
              <a:t>Press</a:t>
            </a:r>
            <a:r>
              <a:rPr lang="cs-CZ" dirty="0"/>
              <a:t>, </a:t>
            </a:r>
            <a:r>
              <a:rPr lang="cs-CZ" dirty="0" err="1"/>
              <a:t>Mill</a:t>
            </a:r>
            <a:r>
              <a:rPr lang="cs-CZ" dirty="0"/>
              <a:t> </a:t>
            </a:r>
            <a:r>
              <a:rPr lang="cs-CZ" dirty="0" err="1"/>
              <a:t>Valley</a:t>
            </a:r>
            <a:r>
              <a:rPr lang="cs-CZ" dirty="0"/>
              <a:t>, CA, 1978</a:t>
            </a:r>
          </a:p>
          <a:p>
            <a:r>
              <a:rPr lang="cs-CZ" dirty="0"/>
              <a:t>Glaser, B., </a:t>
            </a:r>
            <a:r>
              <a:rPr lang="cs-CZ" dirty="0" err="1"/>
              <a:t>Strauss</a:t>
            </a:r>
            <a:r>
              <a:rPr lang="cs-CZ" dirty="0"/>
              <a:t>, A.: </a:t>
            </a:r>
            <a:r>
              <a:rPr lang="cs-CZ" dirty="0" err="1"/>
              <a:t>Awareness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dying</a:t>
            </a:r>
            <a:r>
              <a:rPr lang="cs-CZ" dirty="0"/>
              <a:t>. </a:t>
            </a:r>
            <a:r>
              <a:rPr lang="cs-CZ" dirty="0" err="1"/>
              <a:t>Aldine</a:t>
            </a:r>
            <a:r>
              <a:rPr lang="cs-CZ" dirty="0"/>
              <a:t> </a:t>
            </a:r>
            <a:r>
              <a:rPr lang="cs-CZ" dirty="0" err="1"/>
              <a:t>Publishing</a:t>
            </a:r>
            <a:r>
              <a:rPr lang="cs-CZ" dirty="0"/>
              <a:t> </a:t>
            </a:r>
            <a:r>
              <a:rPr lang="cs-CZ" dirty="0" err="1"/>
              <a:t>Company</a:t>
            </a:r>
            <a:r>
              <a:rPr lang="cs-CZ" dirty="0"/>
              <a:t>, New York, (první vydání 1965, desáté 1980)</a:t>
            </a:r>
          </a:p>
          <a:p>
            <a:r>
              <a:rPr lang="cs-CZ" dirty="0"/>
              <a:t>Glaser, B., </a:t>
            </a:r>
            <a:r>
              <a:rPr lang="cs-CZ" dirty="0" err="1"/>
              <a:t>Strauss</a:t>
            </a:r>
            <a:r>
              <a:rPr lang="cs-CZ" dirty="0"/>
              <a:t>, A.: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discovery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grounded</a:t>
            </a:r>
            <a:r>
              <a:rPr lang="cs-CZ" dirty="0"/>
              <a:t> </a:t>
            </a:r>
            <a:r>
              <a:rPr lang="cs-CZ" dirty="0" err="1"/>
              <a:t>theory</a:t>
            </a:r>
            <a:r>
              <a:rPr lang="cs-CZ" dirty="0"/>
              <a:t>. </a:t>
            </a:r>
            <a:r>
              <a:rPr lang="cs-CZ" dirty="0" err="1"/>
              <a:t>Aldine</a:t>
            </a:r>
            <a:r>
              <a:rPr lang="cs-CZ" dirty="0"/>
              <a:t>, Chicago, 1967</a:t>
            </a:r>
          </a:p>
          <a:p>
            <a:r>
              <a:rPr lang="cs-CZ" dirty="0" err="1" smtClean="0"/>
              <a:t>Goffman</a:t>
            </a:r>
            <a:r>
              <a:rPr lang="cs-CZ" dirty="0"/>
              <a:t>, E.: </a:t>
            </a:r>
            <a:r>
              <a:rPr lang="cs-CZ" dirty="0" err="1"/>
              <a:t>Asylums</a:t>
            </a:r>
            <a:r>
              <a:rPr lang="cs-CZ" dirty="0"/>
              <a:t>: </a:t>
            </a:r>
            <a:r>
              <a:rPr lang="cs-CZ" dirty="0" err="1"/>
              <a:t>Essays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situation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mental</a:t>
            </a:r>
            <a:r>
              <a:rPr lang="cs-CZ" dirty="0"/>
              <a:t> </a:t>
            </a:r>
            <a:r>
              <a:rPr lang="cs-CZ" dirty="0" err="1"/>
              <a:t>patients</a:t>
            </a:r>
            <a:r>
              <a:rPr lang="cs-CZ" dirty="0"/>
              <a:t> and </a:t>
            </a:r>
            <a:r>
              <a:rPr lang="cs-CZ" dirty="0" err="1"/>
              <a:t>other</a:t>
            </a:r>
            <a:r>
              <a:rPr lang="cs-CZ" dirty="0"/>
              <a:t> </a:t>
            </a:r>
            <a:r>
              <a:rPr lang="cs-CZ" dirty="0" err="1"/>
              <a:t>inmates</a:t>
            </a:r>
            <a:r>
              <a:rPr lang="cs-CZ" dirty="0"/>
              <a:t>. </a:t>
            </a:r>
            <a:r>
              <a:rPr lang="cs-CZ" dirty="0" err="1"/>
              <a:t>Doubleday</a:t>
            </a:r>
            <a:r>
              <a:rPr lang="cs-CZ" dirty="0"/>
              <a:t>, Garden City, NY, 1961</a:t>
            </a:r>
          </a:p>
          <a:p>
            <a:r>
              <a:rPr lang="cs-CZ" dirty="0" err="1" smtClean="0"/>
              <a:t>Hendl</a:t>
            </a:r>
            <a:r>
              <a:rPr lang="cs-CZ" dirty="0"/>
              <a:t>, J.: Úvod do kvalitativního výzkumu. Universita Karlova, Praha, 1997</a:t>
            </a:r>
          </a:p>
          <a:p>
            <a:r>
              <a:rPr lang="cs-CZ" dirty="0" err="1" smtClean="0"/>
              <a:t>Huberman</a:t>
            </a:r>
            <a:r>
              <a:rPr lang="cs-CZ" dirty="0"/>
              <a:t>, A. M.: </a:t>
            </a:r>
            <a:r>
              <a:rPr lang="cs-CZ" dirty="0" err="1"/>
              <a:t>Engagements</a:t>
            </a:r>
            <a:r>
              <a:rPr lang="cs-CZ" dirty="0"/>
              <a:t> in </a:t>
            </a:r>
            <a:r>
              <a:rPr lang="cs-CZ" dirty="0" err="1"/>
              <a:t>educational</a:t>
            </a:r>
            <a:r>
              <a:rPr lang="cs-CZ" dirty="0"/>
              <a:t> </a:t>
            </a:r>
            <a:r>
              <a:rPr lang="cs-CZ" dirty="0" err="1"/>
              <a:t>change</a:t>
            </a:r>
            <a:r>
              <a:rPr lang="cs-CZ" dirty="0"/>
              <a:t> </a:t>
            </a:r>
            <a:r>
              <a:rPr lang="cs-CZ" dirty="0" err="1"/>
              <a:t>throughout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teaching</a:t>
            </a:r>
            <a:r>
              <a:rPr lang="cs-CZ" dirty="0"/>
              <a:t> </a:t>
            </a:r>
            <a:r>
              <a:rPr lang="cs-CZ" dirty="0" err="1"/>
              <a:t>career</a:t>
            </a:r>
            <a:r>
              <a:rPr lang="cs-CZ" dirty="0"/>
              <a:t>. </a:t>
            </a:r>
            <a:r>
              <a:rPr lang="cs-CZ" dirty="0" err="1"/>
              <a:t>Faculty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Psychology and </a:t>
            </a:r>
            <a:r>
              <a:rPr lang="cs-CZ" dirty="0" err="1"/>
              <a:t>Education</a:t>
            </a:r>
            <a:r>
              <a:rPr lang="cs-CZ" dirty="0"/>
              <a:t>, University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Geneva</a:t>
            </a:r>
            <a:r>
              <a:rPr lang="cs-CZ" dirty="0"/>
              <a:t>, </a:t>
            </a:r>
            <a:r>
              <a:rPr lang="cs-CZ" dirty="0" err="1"/>
              <a:t>Geneva</a:t>
            </a:r>
            <a:r>
              <a:rPr lang="cs-CZ" dirty="0"/>
              <a:t>, 1986</a:t>
            </a:r>
          </a:p>
          <a:p>
            <a:r>
              <a:rPr lang="cs-CZ" dirty="0" err="1"/>
              <a:t>Huberman</a:t>
            </a:r>
            <a:r>
              <a:rPr lang="cs-CZ" dirty="0"/>
              <a:t>, A. M.: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professional</a:t>
            </a:r>
            <a:r>
              <a:rPr lang="cs-CZ" dirty="0"/>
              <a:t> </a:t>
            </a:r>
            <a:r>
              <a:rPr lang="cs-CZ" dirty="0" err="1"/>
              <a:t>life</a:t>
            </a:r>
            <a:r>
              <a:rPr lang="cs-CZ" dirty="0"/>
              <a:t> </a:t>
            </a:r>
            <a:r>
              <a:rPr lang="cs-CZ" dirty="0" err="1"/>
              <a:t>cycle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teachers</a:t>
            </a:r>
            <a:r>
              <a:rPr lang="cs-CZ" dirty="0"/>
              <a:t>. IN </a:t>
            </a:r>
            <a:r>
              <a:rPr lang="cs-CZ" dirty="0" err="1"/>
              <a:t>Miles</a:t>
            </a:r>
            <a:r>
              <a:rPr lang="cs-CZ" dirty="0"/>
              <a:t>, M. B., </a:t>
            </a:r>
            <a:r>
              <a:rPr lang="cs-CZ" dirty="0" err="1"/>
              <a:t>Huberman</a:t>
            </a:r>
            <a:r>
              <a:rPr lang="cs-CZ" dirty="0"/>
              <a:t>, A. M.: </a:t>
            </a:r>
            <a:r>
              <a:rPr lang="cs-CZ" dirty="0" err="1"/>
              <a:t>Qualitative</a:t>
            </a:r>
            <a:r>
              <a:rPr lang="cs-CZ" dirty="0"/>
              <a:t> data </a:t>
            </a:r>
            <a:r>
              <a:rPr lang="cs-CZ" dirty="0" err="1"/>
              <a:t>analysis</a:t>
            </a:r>
            <a:r>
              <a:rPr lang="cs-CZ" dirty="0"/>
              <a:t>: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expanded</a:t>
            </a:r>
            <a:r>
              <a:rPr lang="cs-CZ" dirty="0"/>
              <a:t> </a:t>
            </a:r>
            <a:r>
              <a:rPr lang="cs-CZ" dirty="0" err="1"/>
              <a:t>sourcebook</a:t>
            </a:r>
            <a:r>
              <a:rPr lang="cs-CZ" dirty="0"/>
              <a:t>. </a:t>
            </a:r>
            <a:r>
              <a:rPr lang="cs-CZ" dirty="0" err="1"/>
              <a:t>Sage</a:t>
            </a:r>
            <a:r>
              <a:rPr lang="cs-CZ" dirty="0"/>
              <a:t>, </a:t>
            </a:r>
            <a:r>
              <a:rPr lang="cs-CZ" dirty="0" err="1"/>
              <a:t>Thousand</a:t>
            </a:r>
            <a:r>
              <a:rPr lang="cs-CZ" dirty="0"/>
              <a:t> </a:t>
            </a:r>
            <a:r>
              <a:rPr lang="cs-CZ" dirty="0" err="1"/>
              <a:t>Oaks</a:t>
            </a:r>
            <a:r>
              <a:rPr lang="cs-CZ" dirty="0"/>
              <a:t>, CA, 1994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54298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Použitá literatura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cs-CZ" sz="1400" dirty="0" err="1" smtClean="0"/>
              <a:t>Huberman</a:t>
            </a:r>
            <a:r>
              <a:rPr lang="cs-CZ" sz="1400" dirty="0" smtClean="0"/>
              <a:t>, A. M., </a:t>
            </a:r>
            <a:r>
              <a:rPr lang="cs-CZ" sz="1400" dirty="0" err="1" smtClean="0"/>
              <a:t>Miles</a:t>
            </a:r>
            <a:r>
              <a:rPr lang="cs-CZ" sz="1400" dirty="0" smtClean="0"/>
              <a:t>, M. B.: Data management </a:t>
            </a:r>
            <a:r>
              <a:rPr lang="cs-CZ" sz="1400" dirty="0" err="1" smtClean="0"/>
              <a:t>and</a:t>
            </a:r>
            <a:r>
              <a:rPr lang="cs-CZ" sz="1400" dirty="0" smtClean="0"/>
              <a:t> </a:t>
            </a:r>
            <a:r>
              <a:rPr lang="cs-CZ" sz="1400" dirty="0" err="1" smtClean="0"/>
              <a:t>analysis</a:t>
            </a:r>
            <a:r>
              <a:rPr lang="cs-CZ" sz="1400" dirty="0" smtClean="0"/>
              <a:t> </a:t>
            </a:r>
            <a:r>
              <a:rPr lang="cs-CZ" sz="1400" dirty="0" err="1" smtClean="0"/>
              <a:t>methods</a:t>
            </a:r>
            <a:r>
              <a:rPr lang="cs-CZ" sz="1400" dirty="0" smtClean="0"/>
              <a:t>. IN </a:t>
            </a:r>
            <a:r>
              <a:rPr lang="cs-CZ" sz="1400" dirty="0" err="1" smtClean="0"/>
              <a:t>Denzin</a:t>
            </a:r>
            <a:r>
              <a:rPr lang="cs-CZ" sz="1400" dirty="0" smtClean="0"/>
              <a:t>, N. K., Lincoln, X. S.: Handbook </a:t>
            </a:r>
            <a:r>
              <a:rPr lang="cs-CZ" sz="1400" dirty="0" err="1" smtClean="0"/>
              <a:t>of</a:t>
            </a:r>
            <a:r>
              <a:rPr lang="cs-CZ" sz="1400" dirty="0" smtClean="0"/>
              <a:t> </a:t>
            </a:r>
            <a:r>
              <a:rPr lang="cs-CZ" sz="1400" dirty="0" err="1" smtClean="0"/>
              <a:t>qualitative</a:t>
            </a:r>
            <a:r>
              <a:rPr lang="cs-CZ" sz="1400" dirty="0" smtClean="0"/>
              <a:t> </a:t>
            </a:r>
            <a:r>
              <a:rPr lang="cs-CZ" sz="1400" dirty="0" err="1" smtClean="0"/>
              <a:t>Research</a:t>
            </a:r>
            <a:r>
              <a:rPr lang="cs-CZ" sz="1400" dirty="0" smtClean="0"/>
              <a:t>. </a:t>
            </a:r>
            <a:r>
              <a:rPr lang="cs-CZ" sz="1400" dirty="0" err="1" smtClean="0"/>
              <a:t>Sage</a:t>
            </a:r>
            <a:r>
              <a:rPr lang="cs-CZ" sz="1400" dirty="0" smtClean="0"/>
              <a:t>, </a:t>
            </a:r>
            <a:r>
              <a:rPr lang="cs-CZ" sz="1400" dirty="0" err="1" smtClean="0"/>
              <a:t>Thousand</a:t>
            </a:r>
            <a:r>
              <a:rPr lang="cs-CZ" sz="1400" dirty="0" smtClean="0"/>
              <a:t> </a:t>
            </a:r>
            <a:r>
              <a:rPr lang="cs-CZ" sz="1400" dirty="0" err="1" smtClean="0"/>
              <a:t>Oaks</a:t>
            </a:r>
            <a:r>
              <a:rPr lang="cs-CZ" sz="1400" dirty="0" smtClean="0"/>
              <a:t>, CA. 1994</a:t>
            </a:r>
          </a:p>
          <a:p>
            <a:r>
              <a:rPr lang="cs-CZ" sz="1400" dirty="0" err="1" smtClean="0"/>
              <a:t>Charmaz</a:t>
            </a:r>
            <a:r>
              <a:rPr lang="cs-CZ" sz="1400" dirty="0" smtClean="0"/>
              <a:t>, K.: </a:t>
            </a:r>
            <a:r>
              <a:rPr lang="cs-CZ" sz="1400" dirty="0" err="1" smtClean="0"/>
              <a:t>The</a:t>
            </a:r>
            <a:r>
              <a:rPr lang="cs-CZ" sz="1400" dirty="0" smtClean="0"/>
              <a:t> </a:t>
            </a:r>
            <a:r>
              <a:rPr lang="cs-CZ" sz="1400" dirty="0" err="1" smtClean="0"/>
              <a:t>grounded</a:t>
            </a:r>
            <a:r>
              <a:rPr lang="cs-CZ" sz="1400" dirty="0" smtClean="0"/>
              <a:t> </a:t>
            </a:r>
            <a:r>
              <a:rPr lang="cs-CZ" sz="1400" dirty="0" err="1" smtClean="0"/>
              <a:t>theory</a:t>
            </a:r>
            <a:r>
              <a:rPr lang="cs-CZ" sz="1400" dirty="0" smtClean="0"/>
              <a:t> </a:t>
            </a:r>
            <a:r>
              <a:rPr lang="cs-CZ" sz="1400" dirty="0" err="1" smtClean="0"/>
              <a:t>method</a:t>
            </a:r>
            <a:r>
              <a:rPr lang="cs-CZ" sz="1400" dirty="0" smtClean="0"/>
              <a:t>: </a:t>
            </a:r>
            <a:r>
              <a:rPr lang="cs-CZ" sz="1400" dirty="0" err="1" smtClean="0"/>
              <a:t>An</a:t>
            </a:r>
            <a:r>
              <a:rPr lang="cs-CZ" sz="1400" dirty="0" smtClean="0"/>
              <a:t> </a:t>
            </a:r>
            <a:r>
              <a:rPr lang="cs-CZ" sz="1400" dirty="0" err="1" smtClean="0"/>
              <a:t>explication</a:t>
            </a:r>
            <a:r>
              <a:rPr lang="cs-CZ" sz="1400" dirty="0" smtClean="0"/>
              <a:t> </a:t>
            </a:r>
            <a:r>
              <a:rPr lang="cs-CZ" sz="1400" dirty="0" err="1" smtClean="0"/>
              <a:t>and</a:t>
            </a:r>
            <a:r>
              <a:rPr lang="cs-CZ" sz="1400" dirty="0" smtClean="0"/>
              <a:t> </a:t>
            </a:r>
            <a:r>
              <a:rPr lang="cs-CZ" sz="1400" dirty="0" err="1" smtClean="0"/>
              <a:t>interpretation</a:t>
            </a:r>
            <a:r>
              <a:rPr lang="cs-CZ" sz="1400" dirty="0" smtClean="0"/>
              <a:t>. IN </a:t>
            </a:r>
            <a:r>
              <a:rPr lang="cs-CZ" sz="1400" dirty="0" err="1" smtClean="0"/>
              <a:t>Emerson</a:t>
            </a:r>
            <a:r>
              <a:rPr lang="cs-CZ" sz="1400" dirty="0" smtClean="0"/>
              <a:t>, R. M.: </a:t>
            </a:r>
            <a:r>
              <a:rPr lang="cs-CZ" sz="1400" dirty="0" err="1" smtClean="0"/>
              <a:t>Contemporary</a:t>
            </a:r>
            <a:r>
              <a:rPr lang="cs-CZ" sz="1400" dirty="0" smtClean="0"/>
              <a:t> </a:t>
            </a:r>
            <a:r>
              <a:rPr lang="cs-CZ" sz="1400" dirty="0" err="1" smtClean="0"/>
              <a:t>field</a:t>
            </a:r>
            <a:r>
              <a:rPr lang="cs-CZ" sz="1400" dirty="0" smtClean="0"/>
              <a:t> </a:t>
            </a:r>
            <a:r>
              <a:rPr lang="cs-CZ" sz="1400" dirty="0" err="1" smtClean="0"/>
              <a:t>research</a:t>
            </a:r>
            <a:r>
              <a:rPr lang="cs-CZ" sz="1400" dirty="0" smtClean="0"/>
              <a:t>: A </a:t>
            </a:r>
            <a:r>
              <a:rPr lang="cs-CZ" sz="1400" dirty="0" err="1" smtClean="0"/>
              <a:t>collection</a:t>
            </a:r>
            <a:r>
              <a:rPr lang="cs-CZ" sz="1400" dirty="0" smtClean="0"/>
              <a:t> </a:t>
            </a:r>
            <a:r>
              <a:rPr lang="cs-CZ" sz="1400" dirty="0" err="1" smtClean="0"/>
              <a:t>of</a:t>
            </a:r>
            <a:r>
              <a:rPr lang="cs-CZ" sz="1400" dirty="0" smtClean="0"/>
              <a:t> </a:t>
            </a:r>
            <a:r>
              <a:rPr lang="cs-CZ" sz="1400" dirty="0" err="1" smtClean="0"/>
              <a:t>readings</a:t>
            </a:r>
            <a:r>
              <a:rPr lang="cs-CZ" sz="1400" dirty="0" smtClean="0"/>
              <a:t>. </a:t>
            </a:r>
            <a:r>
              <a:rPr lang="cs-CZ" sz="1400" dirty="0" err="1" smtClean="0"/>
              <a:t>Little</a:t>
            </a:r>
            <a:r>
              <a:rPr lang="cs-CZ" sz="1400" dirty="0" smtClean="0"/>
              <a:t>, Brown, Boston, 1983</a:t>
            </a:r>
          </a:p>
          <a:p>
            <a:r>
              <a:rPr lang="cs-CZ" sz="1400" dirty="0" smtClean="0"/>
              <a:t>Lincoln, Y. S., Guba, E. G.: </a:t>
            </a:r>
            <a:r>
              <a:rPr lang="cs-CZ" sz="1400" dirty="0" err="1" smtClean="0"/>
              <a:t>Judging</a:t>
            </a:r>
            <a:r>
              <a:rPr lang="cs-CZ" sz="1400" dirty="0" smtClean="0"/>
              <a:t> </a:t>
            </a:r>
            <a:r>
              <a:rPr lang="cs-CZ" sz="1400" dirty="0" err="1" smtClean="0"/>
              <a:t>the</a:t>
            </a:r>
            <a:r>
              <a:rPr lang="cs-CZ" sz="1400" dirty="0" smtClean="0"/>
              <a:t> </a:t>
            </a:r>
            <a:r>
              <a:rPr lang="cs-CZ" sz="1400" dirty="0" err="1" smtClean="0"/>
              <a:t>quality</a:t>
            </a:r>
            <a:r>
              <a:rPr lang="cs-CZ" sz="1400" dirty="0" smtClean="0"/>
              <a:t> </a:t>
            </a:r>
            <a:r>
              <a:rPr lang="cs-CZ" sz="1400" dirty="0" err="1" smtClean="0"/>
              <a:t>of</a:t>
            </a:r>
            <a:r>
              <a:rPr lang="cs-CZ" sz="1400" dirty="0" smtClean="0"/>
              <a:t> case study </a:t>
            </a:r>
            <a:r>
              <a:rPr lang="cs-CZ" sz="1400" dirty="0" err="1" smtClean="0"/>
              <a:t>reports</a:t>
            </a:r>
            <a:r>
              <a:rPr lang="cs-CZ" sz="1400" dirty="0" smtClean="0"/>
              <a:t>. IN </a:t>
            </a:r>
            <a:r>
              <a:rPr lang="cs-CZ" sz="1400" dirty="0" err="1" smtClean="0"/>
              <a:t>Miles</a:t>
            </a:r>
            <a:r>
              <a:rPr lang="cs-CZ" sz="1400" dirty="0" smtClean="0"/>
              <a:t>, M. B., </a:t>
            </a:r>
            <a:r>
              <a:rPr lang="cs-CZ" sz="1400" dirty="0" err="1" smtClean="0"/>
              <a:t>Huberman</a:t>
            </a:r>
            <a:r>
              <a:rPr lang="cs-CZ" sz="1400" dirty="0" smtClean="0"/>
              <a:t>, A. M.: </a:t>
            </a:r>
            <a:r>
              <a:rPr lang="cs-CZ" sz="1400" dirty="0" err="1" smtClean="0"/>
              <a:t>Qualitative</a:t>
            </a:r>
            <a:r>
              <a:rPr lang="cs-CZ" sz="1400" dirty="0" smtClean="0"/>
              <a:t> data </a:t>
            </a:r>
            <a:r>
              <a:rPr lang="cs-CZ" sz="1400" dirty="0" err="1" smtClean="0"/>
              <a:t>analysis</a:t>
            </a:r>
            <a:r>
              <a:rPr lang="cs-CZ" sz="1400" dirty="0" smtClean="0"/>
              <a:t>: </a:t>
            </a:r>
            <a:r>
              <a:rPr lang="cs-CZ" sz="1400" dirty="0" err="1" smtClean="0"/>
              <a:t>An</a:t>
            </a:r>
            <a:r>
              <a:rPr lang="cs-CZ" sz="1400" dirty="0" smtClean="0"/>
              <a:t> </a:t>
            </a:r>
            <a:r>
              <a:rPr lang="cs-CZ" sz="1400" dirty="0" err="1" smtClean="0"/>
              <a:t>expanded</a:t>
            </a:r>
            <a:r>
              <a:rPr lang="cs-CZ" sz="1400" dirty="0" smtClean="0"/>
              <a:t> </a:t>
            </a:r>
            <a:r>
              <a:rPr lang="cs-CZ" sz="1400" dirty="0" err="1" smtClean="0"/>
              <a:t>sourcebook</a:t>
            </a:r>
            <a:r>
              <a:rPr lang="cs-CZ" sz="1400" dirty="0" smtClean="0"/>
              <a:t>. </a:t>
            </a:r>
            <a:r>
              <a:rPr lang="cs-CZ" sz="1400" dirty="0" err="1" smtClean="0"/>
              <a:t>Sage</a:t>
            </a:r>
            <a:r>
              <a:rPr lang="cs-CZ" sz="1400" dirty="0" smtClean="0"/>
              <a:t>, </a:t>
            </a:r>
            <a:r>
              <a:rPr lang="cs-CZ" sz="1400" dirty="0" err="1" smtClean="0"/>
              <a:t>Thousand</a:t>
            </a:r>
            <a:r>
              <a:rPr lang="cs-CZ" sz="1400" dirty="0" smtClean="0"/>
              <a:t> </a:t>
            </a:r>
            <a:r>
              <a:rPr lang="cs-CZ" sz="1400" dirty="0" err="1" smtClean="0"/>
              <a:t>Oaks</a:t>
            </a:r>
            <a:r>
              <a:rPr lang="cs-CZ" sz="1400" dirty="0" smtClean="0"/>
              <a:t>, CA, 1994</a:t>
            </a:r>
          </a:p>
          <a:p>
            <a:r>
              <a:rPr lang="cs-CZ" sz="1400" dirty="0" err="1" smtClean="0"/>
              <a:t>Lofland</a:t>
            </a:r>
            <a:r>
              <a:rPr lang="cs-CZ" sz="1400" dirty="0" smtClean="0"/>
              <a:t>, J., </a:t>
            </a:r>
            <a:r>
              <a:rPr lang="cs-CZ" sz="1400" dirty="0" err="1" smtClean="0"/>
              <a:t>Lofland</a:t>
            </a:r>
            <a:r>
              <a:rPr lang="cs-CZ" sz="1400" dirty="0" smtClean="0"/>
              <a:t>, L. H.: </a:t>
            </a:r>
            <a:r>
              <a:rPr lang="cs-CZ" sz="1400" dirty="0" err="1" smtClean="0"/>
              <a:t>Analyzing</a:t>
            </a:r>
            <a:r>
              <a:rPr lang="cs-CZ" sz="1400" dirty="0" smtClean="0"/>
              <a:t> </a:t>
            </a:r>
            <a:r>
              <a:rPr lang="cs-CZ" sz="1400" dirty="0" err="1" smtClean="0"/>
              <a:t>social</a:t>
            </a:r>
            <a:r>
              <a:rPr lang="cs-CZ" sz="1400" dirty="0" smtClean="0"/>
              <a:t> </a:t>
            </a:r>
            <a:r>
              <a:rPr lang="cs-CZ" sz="1400" dirty="0" err="1" smtClean="0"/>
              <a:t>settings</a:t>
            </a:r>
            <a:r>
              <a:rPr lang="cs-CZ" sz="1400" dirty="0" smtClean="0"/>
              <a:t>: a </a:t>
            </a:r>
            <a:r>
              <a:rPr lang="cs-CZ" sz="1400" dirty="0" err="1" smtClean="0"/>
              <a:t>guide</a:t>
            </a:r>
            <a:r>
              <a:rPr lang="cs-CZ" sz="1400" dirty="0" smtClean="0"/>
              <a:t> to </a:t>
            </a:r>
            <a:r>
              <a:rPr lang="cs-CZ" sz="1400" dirty="0" err="1" smtClean="0"/>
              <a:t>qualitative</a:t>
            </a:r>
            <a:r>
              <a:rPr lang="cs-CZ" sz="1400" dirty="0" smtClean="0"/>
              <a:t> </a:t>
            </a:r>
            <a:r>
              <a:rPr lang="cs-CZ" sz="1400" dirty="0" err="1" smtClean="0"/>
              <a:t>observation</a:t>
            </a:r>
            <a:r>
              <a:rPr lang="cs-CZ" sz="1400" dirty="0" smtClean="0"/>
              <a:t> </a:t>
            </a:r>
            <a:r>
              <a:rPr lang="cs-CZ" sz="1400" dirty="0" err="1" smtClean="0"/>
              <a:t>and</a:t>
            </a:r>
            <a:r>
              <a:rPr lang="cs-CZ" sz="1400" dirty="0" smtClean="0"/>
              <a:t> </a:t>
            </a:r>
            <a:r>
              <a:rPr lang="cs-CZ" sz="1400" dirty="0" err="1" smtClean="0"/>
              <a:t>analysis</a:t>
            </a:r>
            <a:r>
              <a:rPr lang="cs-CZ" sz="1400" dirty="0" smtClean="0"/>
              <a:t> (1. vydání). </a:t>
            </a:r>
            <a:r>
              <a:rPr lang="cs-CZ" sz="1400" dirty="0" err="1" smtClean="0"/>
              <a:t>Wadsworth</a:t>
            </a:r>
            <a:r>
              <a:rPr lang="cs-CZ" sz="1400" dirty="0" smtClean="0"/>
              <a:t> </a:t>
            </a:r>
            <a:r>
              <a:rPr lang="cs-CZ" sz="1400" dirty="0" err="1" smtClean="0"/>
              <a:t>Publishing</a:t>
            </a:r>
            <a:r>
              <a:rPr lang="cs-CZ" sz="1400" dirty="0" smtClean="0"/>
              <a:t>, </a:t>
            </a:r>
            <a:r>
              <a:rPr lang="cs-CZ" sz="1400" dirty="0" err="1" smtClean="0"/>
              <a:t>Belmont</a:t>
            </a:r>
            <a:r>
              <a:rPr lang="cs-CZ" sz="1400" dirty="0" smtClean="0"/>
              <a:t>, CA. 1984</a:t>
            </a:r>
          </a:p>
          <a:p>
            <a:r>
              <a:rPr lang="cs-CZ" sz="1400" dirty="0" err="1" smtClean="0"/>
              <a:t>Lofland</a:t>
            </a:r>
            <a:r>
              <a:rPr lang="cs-CZ" sz="1400" dirty="0" smtClean="0"/>
              <a:t>, J., </a:t>
            </a:r>
            <a:r>
              <a:rPr lang="cs-CZ" sz="1400" dirty="0" err="1" smtClean="0"/>
              <a:t>Lofland</a:t>
            </a:r>
            <a:r>
              <a:rPr lang="cs-CZ" sz="1400" dirty="0" smtClean="0"/>
              <a:t>, L. H.: </a:t>
            </a:r>
            <a:r>
              <a:rPr lang="cs-CZ" sz="1400" dirty="0" err="1" smtClean="0"/>
              <a:t>Analyzing</a:t>
            </a:r>
            <a:r>
              <a:rPr lang="cs-CZ" sz="1400" dirty="0" smtClean="0"/>
              <a:t> </a:t>
            </a:r>
            <a:r>
              <a:rPr lang="cs-CZ" sz="1400" dirty="0" err="1" smtClean="0"/>
              <a:t>social</a:t>
            </a:r>
            <a:r>
              <a:rPr lang="cs-CZ" sz="1400" dirty="0" smtClean="0"/>
              <a:t> </a:t>
            </a:r>
            <a:r>
              <a:rPr lang="cs-CZ" sz="1400" dirty="0" err="1" smtClean="0"/>
              <a:t>settings</a:t>
            </a:r>
            <a:r>
              <a:rPr lang="cs-CZ" sz="1400" dirty="0" smtClean="0"/>
              <a:t>: a </a:t>
            </a:r>
            <a:r>
              <a:rPr lang="cs-CZ" sz="1400" dirty="0" err="1" smtClean="0"/>
              <a:t>guide</a:t>
            </a:r>
            <a:r>
              <a:rPr lang="cs-CZ" sz="1400" dirty="0" smtClean="0"/>
              <a:t> to </a:t>
            </a:r>
            <a:r>
              <a:rPr lang="cs-CZ" sz="1400" dirty="0" err="1" smtClean="0"/>
              <a:t>qualitative</a:t>
            </a:r>
            <a:r>
              <a:rPr lang="cs-CZ" sz="1400" dirty="0" smtClean="0"/>
              <a:t> </a:t>
            </a:r>
            <a:r>
              <a:rPr lang="cs-CZ" sz="1400" dirty="0" err="1" smtClean="0"/>
              <a:t>observation</a:t>
            </a:r>
            <a:r>
              <a:rPr lang="cs-CZ" sz="1400" dirty="0" smtClean="0"/>
              <a:t> </a:t>
            </a:r>
            <a:r>
              <a:rPr lang="cs-CZ" sz="1400" dirty="0" err="1" smtClean="0"/>
              <a:t>and</a:t>
            </a:r>
            <a:r>
              <a:rPr lang="cs-CZ" sz="1400" dirty="0" smtClean="0"/>
              <a:t> </a:t>
            </a:r>
            <a:r>
              <a:rPr lang="cs-CZ" sz="1400" dirty="0" err="1" smtClean="0"/>
              <a:t>analysis</a:t>
            </a:r>
            <a:r>
              <a:rPr lang="cs-CZ" sz="1400" dirty="0" smtClean="0"/>
              <a:t> (3. vydání). </a:t>
            </a:r>
            <a:r>
              <a:rPr lang="cs-CZ" sz="1400" dirty="0" err="1" smtClean="0"/>
              <a:t>Wadsworth</a:t>
            </a:r>
            <a:r>
              <a:rPr lang="cs-CZ" sz="1400" dirty="0" smtClean="0"/>
              <a:t> </a:t>
            </a:r>
            <a:r>
              <a:rPr lang="cs-CZ" sz="1400" dirty="0" err="1" smtClean="0"/>
              <a:t>Publishing</a:t>
            </a:r>
            <a:r>
              <a:rPr lang="cs-CZ" sz="1400" dirty="0" smtClean="0"/>
              <a:t>, </a:t>
            </a:r>
            <a:r>
              <a:rPr lang="cs-CZ" sz="1400" dirty="0" err="1" smtClean="0"/>
              <a:t>Belmont</a:t>
            </a:r>
            <a:r>
              <a:rPr lang="cs-CZ" sz="1400" dirty="0" smtClean="0"/>
              <a:t>, CA. 1995</a:t>
            </a:r>
          </a:p>
          <a:p>
            <a:r>
              <a:rPr lang="cs-CZ" sz="1400" dirty="0" err="1" smtClean="0"/>
              <a:t>Patton</a:t>
            </a:r>
            <a:r>
              <a:rPr lang="cs-CZ" sz="1400" dirty="0" smtClean="0"/>
              <a:t>, M. Q.: </a:t>
            </a:r>
            <a:r>
              <a:rPr lang="cs-CZ" sz="1400" dirty="0" err="1" smtClean="0"/>
              <a:t>Qualitative</a:t>
            </a:r>
            <a:r>
              <a:rPr lang="cs-CZ" sz="1400" dirty="0" smtClean="0"/>
              <a:t> </a:t>
            </a:r>
            <a:r>
              <a:rPr lang="cs-CZ" sz="1400" dirty="0" err="1" smtClean="0"/>
              <a:t>evaluation</a:t>
            </a:r>
            <a:r>
              <a:rPr lang="cs-CZ" sz="1400" dirty="0" smtClean="0"/>
              <a:t> </a:t>
            </a:r>
            <a:r>
              <a:rPr lang="cs-CZ" sz="1400" dirty="0" err="1" smtClean="0"/>
              <a:t>and</a:t>
            </a:r>
            <a:r>
              <a:rPr lang="cs-CZ" sz="1400" dirty="0" smtClean="0"/>
              <a:t> </a:t>
            </a:r>
            <a:r>
              <a:rPr lang="cs-CZ" sz="1400" dirty="0" err="1" smtClean="0"/>
              <a:t>research</a:t>
            </a:r>
            <a:r>
              <a:rPr lang="cs-CZ" sz="1400" dirty="0" smtClean="0"/>
              <a:t> </a:t>
            </a:r>
            <a:r>
              <a:rPr lang="cs-CZ" sz="1400" dirty="0" err="1" smtClean="0"/>
              <a:t>methods</a:t>
            </a:r>
            <a:r>
              <a:rPr lang="cs-CZ" sz="1400" dirty="0" smtClean="0"/>
              <a:t>. </a:t>
            </a:r>
            <a:r>
              <a:rPr lang="cs-CZ" sz="1400" dirty="0" err="1" smtClean="0"/>
              <a:t>Sage</a:t>
            </a:r>
            <a:r>
              <a:rPr lang="cs-CZ" sz="1400" dirty="0" smtClean="0"/>
              <a:t>, </a:t>
            </a:r>
            <a:r>
              <a:rPr lang="cs-CZ" sz="1400" dirty="0" err="1" smtClean="0"/>
              <a:t>Newbury</a:t>
            </a:r>
            <a:r>
              <a:rPr lang="cs-CZ" sz="1400" dirty="0" smtClean="0"/>
              <a:t> Park, CA, 1990</a:t>
            </a:r>
          </a:p>
          <a:p>
            <a:r>
              <a:rPr lang="cs-CZ" sz="1400" dirty="0" err="1" smtClean="0"/>
              <a:t>Silverman</a:t>
            </a:r>
            <a:r>
              <a:rPr lang="cs-CZ" sz="1400" dirty="0" smtClean="0"/>
              <a:t>, D.: </a:t>
            </a:r>
            <a:r>
              <a:rPr lang="cs-CZ" sz="1400" dirty="0" err="1" smtClean="0"/>
              <a:t>Interpreting</a:t>
            </a:r>
            <a:r>
              <a:rPr lang="cs-CZ" sz="1400" dirty="0" smtClean="0"/>
              <a:t> </a:t>
            </a:r>
            <a:r>
              <a:rPr lang="cs-CZ" sz="1400" dirty="0" err="1" smtClean="0"/>
              <a:t>qualitative</a:t>
            </a:r>
            <a:r>
              <a:rPr lang="cs-CZ" sz="1400" dirty="0" smtClean="0"/>
              <a:t> data: </a:t>
            </a:r>
            <a:r>
              <a:rPr lang="cs-CZ" sz="1400" dirty="0" err="1" smtClean="0"/>
              <a:t>Methods</a:t>
            </a:r>
            <a:r>
              <a:rPr lang="cs-CZ" sz="1400" dirty="0" smtClean="0"/>
              <a:t> </a:t>
            </a:r>
            <a:r>
              <a:rPr lang="cs-CZ" sz="1400" dirty="0" err="1" smtClean="0"/>
              <a:t>for</a:t>
            </a:r>
            <a:r>
              <a:rPr lang="cs-CZ" sz="1400" dirty="0" smtClean="0"/>
              <a:t> </a:t>
            </a:r>
            <a:r>
              <a:rPr lang="cs-CZ" sz="1400" dirty="0" err="1" smtClean="0"/>
              <a:t>analysing</a:t>
            </a:r>
            <a:r>
              <a:rPr lang="cs-CZ" sz="1400" dirty="0" smtClean="0"/>
              <a:t> </a:t>
            </a:r>
            <a:r>
              <a:rPr lang="cs-CZ" sz="1400" dirty="0" err="1" smtClean="0"/>
              <a:t>talk</a:t>
            </a:r>
            <a:r>
              <a:rPr lang="cs-CZ" sz="1400" dirty="0" smtClean="0"/>
              <a:t>, text </a:t>
            </a:r>
            <a:r>
              <a:rPr lang="cs-CZ" sz="1400" dirty="0" err="1" smtClean="0"/>
              <a:t>and</a:t>
            </a:r>
            <a:r>
              <a:rPr lang="cs-CZ" sz="1400" dirty="0" smtClean="0"/>
              <a:t> </a:t>
            </a:r>
            <a:r>
              <a:rPr lang="cs-CZ" sz="1400" dirty="0" err="1" smtClean="0"/>
              <a:t>interaction</a:t>
            </a:r>
            <a:r>
              <a:rPr lang="cs-CZ" sz="1400" dirty="0" smtClean="0"/>
              <a:t>. </a:t>
            </a:r>
            <a:r>
              <a:rPr lang="cs-CZ" sz="1400" dirty="0" err="1" smtClean="0"/>
              <a:t>Sage</a:t>
            </a:r>
            <a:r>
              <a:rPr lang="cs-CZ" sz="1400" dirty="0" smtClean="0"/>
              <a:t>, London, 1993</a:t>
            </a:r>
          </a:p>
          <a:p>
            <a:r>
              <a:rPr lang="cs-CZ" sz="1400" dirty="0" err="1" smtClean="0"/>
              <a:t>Tesch</a:t>
            </a:r>
            <a:r>
              <a:rPr lang="cs-CZ" sz="1400" dirty="0" smtClean="0"/>
              <a:t>, R.: </a:t>
            </a:r>
            <a:r>
              <a:rPr lang="cs-CZ" sz="1400" dirty="0" err="1" smtClean="0"/>
              <a:t>Quantitative</a:t>
            </a:r>
            <a:r>
              <a:rPr lang="cs-CZ" sz="1400" dirty="0" smtClean="0"/>
              <a:t> </a:t>
            </a:r>
            <a:r>
              <a:rPr lang="cs-CZ" sz="1400" dirty="0" err="1" smtClean="0"/>
              <a:t>research</a:t>
            </a:r>
            <a:r>
              <a:rPr lang="cs-CZ" sz="1400" dirty="0" smtClean="0"/>
              <a:t>: </a:t>
            </a:r>
            <a:r>
              <a:rPr lang="cs-CZ" sz="1400" dirty="0" err="1" smtClean="0"/>
              <a:t>Analysis</a:t>
            </a:r>
            <a:r>
              <a:rPr lang="cs-CZ" sz="1400" dirty="0" smtClean="0"/>
              <a:t> </a:t>
            </a:r>
            <a:r>
              <a:rPr lang="cs-CZ" sz="1400" dirty="0" err="1" smtClean="0"/>
              <a:t>types</a:t>
            </a:r>
            <a:r>
              <a:rPr lang="cs-CZ" sz="1400" dirty="0" smtClean="0"/>
              <a:t> </a:t>
            </a:r>
            <a:r>
              <a:rPr lang="cs-CZ" sz="1400" dirty="0" err="1" smtClean="0"/>
              <a:t>and</a:t>
            </a:r>
            <a:r>
              <a:rPr lang="cs-CZ" sz="1400" dirty="0" smtClean="0"/>
              <a:t> software </a:t>
            </a:r>
            <a:r>
              <a:rPr lang="cs-CZ" sz="1400" dirty="0" err="1" smtClean="0"/>
              <a:t>tools</a:t>
            </a:r>
            <a:r>
              <a:rPr lang="cs-CZ" sz="1400" dirty="0" smtClean="0"/>
              <a:t>. </a:t>
            </a:r>
            <a:r>
              <a:rPr lang="cs-CZ" sz="1400" dirty="0" err="1" smtClean="0"/>
              <a:t>Palmer</a:t>
            </a:r>
            <a:r>
              <a:rPr lang="cs-CZ" sz="1400" dirty="0" smtClean="0"/>
              <a:t>, New York, NY, 1991</a:t>
            </a:r>
          </a:p>
          <a:p>
            <a:r>
              <a:rPr lang="cs-CZ" sz="1400" dirty="0" smtClean="0"/>
              <a:t>Werner, o., </a:t>
            </a:r>
            <a:r>
              <a:rPr lang="cs-CZ" sz="1400" dirty="0" err="1" smtClean="0"/>
              <a:t>Schöpfle</a:t>
            </a:r>
            <a:r>
              <a:rPr lang="cs-CZ" sz="1400" dirty="0" smtClean="0"/>
              <a:t>, G. M.: </a:t>
            </a:r>
            <a:r>
              <a:rPr lang="cs-CZ" sz="1400" i="1" dirty="0" err="1" smtClean="0"/>
              <a:t>Systematic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fieldwork</a:t>
            </a:r>
            <a:r>
              <a:rPr lang="cs-CZ" sz="1400" i="1" dirty="0" smtClean="0"/>
              <a:t>: Vol. 1., </a:t>
            </a:r>
            <a:r>
              <a:rPr lang="cs-CZ" sz="1400" i="1" dirty="0" err="1" smtClean="0"/>
              <a:t>Foundations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of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ethnography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and</a:t>
            </a:r>
            <a:r>
              <a:rPr lang="cs-CZ" sz="1400" i="1" dirty="0" smtClean="0"/>
              <a:t> </a:t>
            </a:r>
            <a:r>
              <a:rPr lang="cs-CZ" sz="1400" i="1" dirty="0" err="1" smtClean="0"/>
              <a:t>interviewing</a:t>
            </a:r>
            <a:r>
              <a:rPr lang="cs-CZ" sz="1400" dirty="0" smtClean="0"/>
              <a:t>. </a:t>
            </a:r>
            <a:r>
              <a:rPr lang="cs-CZ" sz="1400" dirty="0" err="1" smtClean="0"/>
              <a:t>Sage</a:t>
            </a:r>
            <a:r>
              <a:rPr lang="cs-CZ" sz="1400" dirty="0" smtClean="0"/>
              <a:t>, </a:t>
            </a:r>
            <a:r>
              <a:rPr lang="cs-CZ" sz="1400" dirty="0" err="1" smtClean="0"/>
              <a:t>Newbury</a:t>
            </a:r>
            <a:r>
              <a:rPr lang="cs-CZ" sz="1400" dirty="0" smtClean="0"/>
              <a:t> Park, CA, 1987 IN </a:t>
            </a:r>
            <a:r>
              <a:rPr lang="cs-CZ" sz="1400" dirty="0" err="1" smtClean="0"/>
              <a:t>Miles</a:t>
            </a:r>
            <a:r>
              <a:rPr lang="cs-CZ" sz="1400" dirty="0" smtClean="0"/>
              <a:t>, M. B., </a:t>
            </a:r>
            <a:r>
              <a:rPr lang="cs-CZ" sz="1400" dirty="0" err="1" smtClean="0"/>
              <a:t>Huberman</a:t>
            </a:r>
            <a:r>
              <a:rPr lang="cs-CZ" sz="1400" dirty="0" smtClean="0"/>
              <a:t>, A. M.: </a:t>
            </a:r>
            <a:r>
              <a:rPr lang="cs-CZ" sz="1400" dirty="0" err="1" smtClean="0"/>
              <a:t>Qualitative</a:t>
            </a:r>
            <a:r>
              <a:rPr lang="cs-CZ" sz="1400" dirty="0" smtClean="0"/>
              <a:t> data </a:t>
            </a:r>
            <a:r>
              <a:rPr lang="cs-CZ" sz="1400" dirty="0" err="1" smtClean="0"/>
              <a:t>analysis</a:t>
            </a:r>
            <a:r>
              <a:rPr lang="cs-CZ" sz="1400" dirty="0" smtClean="0"/>
              <a:t>: </a:t>
            </a:r>
            <a:r>
              <a:rPr lang="cs-CZ" sz="1400" dirty="0" err="1" smtClean="0"/>
              <a:t>An</a:t>
            </a:r>
            <a:r>
              <a:rPr lang="cs-CZ" sz="1400" dirty="0" smtClean="0"/>
              <a:t> </a:t>
            </a:r>
            <a:r>
              <a:rPr lang="cs-CZ" sz="1400" dirty="0" err="1" smtClean="0"/>
              <a:t>expanded</a:t>
            </a:r>
            <a:r>
              <a:rPr lang="cs-CZ" sz="1400" dirty="0" smtClean="0"/>
              <a:t> </a:t>
            </a:r>
            <a:r>
              <a:rPr lang="cs-CZ" sz="1400" dirty="0" err="1" smtClean="0"/>
              <a:t>sourcebook</a:t>
            </a:r>
            <a:r>
              <a:rPr lang="cs-CZ" sz="1400" dirty="0" smtClean="0"/>
              <a:t>. </a:t>
            </a:r>
            <a:r>
              <a:rPr lang="cs-CZ" sz="1400" dirty="0" err="1" smtClean="0"/>
              <a:t>Sage</a:t>
            </a:r>
            <a:r>
              <a:rPr lang="cs-CZ" sz="1400" dirty="0" smtClean="0"/>
              <a:t>, </a:t>
            </a:r>
            <a:r>
              <a:rPr lang="cs-CZ" sz="1400" dirty="0" err="1" smtClean="0"/>
              <a:t>Thousand</a:t>
            </a:r>
            <a:r>
              <a:rPr lang="cs-CZ" sz="1400" dirty="0" smtClean="0"/>
              <a:t> </a:t>
            </a:r>
            <a:r>
              <a:rPr lang="cs-CZ" sz="1400" dirty="0" err="1" smtClean="0"/>
              <a:t>Oaks</a:t>
            </a:r>
            <a:r>
              <a:rPr lang="cs-CZ" sz="1400" dirty="0" smtClean="0"/>
              <a:t>, CA, 1994</a:t>
            </a:r>
          </a:p>
          <a:p>
            <a:r>
              <a:rPr lang="cs-CZ" sz="1400" dirty="0" err="1" smtClean="0"/>
              <a:t>Whyte</a:t>
            </a:r>
            <a:r>
              <a:rPr lang="cs-CZ" sz="1400" dirty="0" smtClean="0"/>
              <a:t>, W. F.: </a:t>
            </a:r>
            <a:r>
              <a:rPr lang="cs-CZ" sz="1400" dirty="0" err="1" smtClean="0"/>
              <a:t>Street</a:t>
            </a:r>
            <a:r>
              <a:rPr lang="cs-CZ" sz="1400" dirty="0" smtClean="0"/>
              <a:t> </a:t>
            </a:r>
            <a:r>
              <a:rPr lang="cs-CZ" sz="1400" dirty="0" err="1" smtClean="0"/>
              <a:t>corner</a:t>
            </a:r>
            <a:r>
              <a:rPr lang="cs-CZ" sz="1400" dirty="0" smtClean="0"/>
              <a:t> society: </a:t>
            </a:r>
            <a:r>
              <a:rPr lang="cs-CZ" sz="1400" dirty="0" err="1" smtClean="0"/>
              <a:t>The</a:t>
            </a:r>
            <a:r>
              <a:rPr lang="cs-CZ" sz="1400" dirty="0" smtClean="0"/>
              <a:t> </a:t>
            </a:r>
            <a:r>
              <a:rPr lang="cs-CZ" sz="1400" dirty="0" err="1" smtClean="0"/>
              <a:t>social</a:t>
            </a:r>
            <a:r>
              <a:rPr lang="cs-CZ" sz="1400" dirty="0" smtClean="0"/>
              <a:t> </a:t>
            </a:r>
            <a:r>
              <a:rPr lang="cs-CZ" sz="1400" dirty="0" err="1" smtClean="0"/>
              <a:t>structure</a:t>
            </a:r>
            <a:r>
              <a:rPr lang="cs-CZ" sz="1400" dirty="0" smtClean="0"/>
              <a:t> </a:t>
            </a:r>
            <a:r>
              <a:rPr lang="cs-CZ" sz="1400" dirty="0" err="1" smtClean="0"/>
              <a:t>of</a:t>
            </a:r>
            <a:r>
              <a:rPr lang="cs-CZ" sz="1400" dirty="0" smtClean="0"/>
              <a:t> </a:t>
            </a:r>
            <a:r>
              <a:rPr lang="cs-CZ" sz="1400" dirty="0" err="1" smtClean="0"/>
              <a:t>an</a:t>
            </a:r>
            <a:r>
              <a:rPr lang="cs-CZ" sz="1400" dirty="0" smtClean="0"/>
              <a:t> </a:t>
            </a:r>
            <a:r>
              <a:rPr lang="cs-CZ" sz="1400" dirty="0" err="1" smtClean="0"/>
              <a:t>Italian</a:t>
            </a:r>
            <a:r>
              <a:rPr lang="cs-CZ" sz="1400" dirty="0" smtClean="0"/>
              <a:t> slum. University </a:t>
            </a:r>
            <a:r>
              <a:rPr lang="cs-CZ" sz="1400" dirty="0" err="1" smtClean="0"/>
              <a:t>of</a:t>
            </a:r>
            <a:r>
              <a:rPr lang="cs-CZ" sz="1400" dirty="0" smtClean="0"/>
              <a:t> Chicago </a:t>
            </a:r>
            <a:r>
              <a:rPr lang="cs-CZ" sz="1400" dirty="0" err="1" smtClean="0"/>
              <a:t>Press</a:t>
            </a:r>
            <a:r>
              <a:rPr lang="cs-CZ" sz="1400" dirty="0" smtClean="0"/>
              <a:t>, Chicago, 1993</a:t>
            </a:r>
          </a:p>
          <a:p>
            <a:r>
              <a:rPr lang="cs-CZ" sz="1400" dirty="0" err="1" smtClean="0"/>
              <a:t>Yin</a:t>
            </a:r>
            <a:r>
              <a:rPr lang="cs-CZ" sz="1400" dirty="0" smtClean="0"/>
              <a:t>, R. K.: Case study </a:t>
            </a:r>
            <a:r>
              <a:rPr lang="cs-CZ" sz="1400" dirty="0" err="1" smtClean="0"/>
              <a:t>research</a:t>
            </a:r>
            <a:r>
              <a:rPr lang="cs-CZ" sz="1400" dirty="0" smtClean="0"/>
              <a:t>: Design </a:t>
            </a:r>
            <a:r>
              <a:rPr lang="cs-CZ" sz="1400" dirty="0" err="1" smtClean="0"/>
              <a:t>and</a:t>
            </a:r>
            <a:r>
              <a:rPr lang="cs-CZ" sz="1400" dirty="0" smtClean="0"/>
              <a:t> </a:t>
            </a:r>
            <a:r>
              <a:rPr lang="cs-CZ" sz="1400" dirty="0" err="1" smtClean="0"/>
              <a:t>methods</a:t>
            </a:r>
            <a:r>
              <a:rPr lang="cs-CZ" sz="1400" dirty="0" smtClean="0"/>
              <a:t>. IN </a:t>
            </a:r>
            <a:r>
              <a:rPr lang="cs-CZ" sz="1400" dirty="0" err="1" smtClean="0"/>
              <a:t>Hendl</a:t>
            </a:r>
            <a:r>
              <a:rPr lang="cs-CZ" sz="1400" dirty="0" smtClean="0"/>
              <a:t>, J.: Úvod do kvalitativního výzkumu. Universita Karlova, Praha, 1997</a:t>
            </a:r>
          </a:p>
          <a:p>
            <a:r>
              <a:rPr lang="cs-CZ" sz="1400" dirty="0" err="1" smtClean="0"/>
              <a:t>Yin</a:t>
            </a:r>
            <a:r>
              <a:rPr lang="cs-CZ" sz="1400" dirty="0" smtClean="0"/>
              <a:t>, R. K.: Case study </a:t>
            </a:r>
            <a:r>
              <a:rPr lang="cs-CZ" sz="1400" dirty="0" err="1" smtClean="0"/>
              <a:t>research</a:t>
            </a:r>
            <a:r>
              <a:rPr lang="cs-CZ" sz="1400" dirty="0" smtClean="0"/>
              <a:t>: Design </a:t>
            </a:r>
            <a:r>
              <a:rPr lang="cs-CZ" sz="1400" dirty="0" err="1" smtClean="0"/>
              <a:t>and</a:t>
            </a:r>
            <a:r>
              <a:rPr lang="cs-CZ" sz="1400" dirty="0" smtClean="0"/>
              <a:t> </a:t>
            </a:r>
            <a:r>
              <a:rPr lang="cs-CZ" sz="1400" dirty="0" err="1" smtClean="0"/>
              <a:t>methods</a:t>
            </a:r>
            <a:r>
              <a:rPr lang="cs-CZ" sz="1400" dirty="0" smtClean="0"/>
              <a:t>. IN </a:t>
            </a:r>
            <a:r>
              <a:rPr lang="cs-CZ" sz="1400" dirty="0" err="1" smtClean="0"/>
              <a:t>Miles</a:t>
            </a:r>
            <a:r>
              <a:rPr lang="cs-CZ" sz="1400" dirty="0" smtClean="0"/>
              <a:t>, M. B., </a:t>
            </a:r>
            <a:r>
              <a:rPr lang="cs-CZ" sz="1400" dirty="0" err="1" smtClean="0"/>
              <a:t>Huberman</a:t>
            </a:r>
            <a:r>
              <a:rPr lang="cs-CZ" sz="1400" dirty="0" smtClean="0"/>
              <a:t>, A. M.: </a:t>
            </a:r>
            <a:r>
              <a:rPr lang="cs-CZ" sz="1400" dirty="0" err="1" smtClean="0"/>
              <a:t>Qualitative</a:t>
            </a:r>
            <a:r>
              <a:rPr lang="cs-CZ" sz="1400" dirty="0" smtClean="0"/>
              <a:t> data </a:t>
            </a:r>
            <a:r>
              <a:rPr lang="cs-CZ" sz="1400" dirty="0" err="1" smtClean="0"/>
              <a:t>analysis</a:t>
            </a:r>
            <a:r>
              <a:rPr lang="cs-CZ" sz="1400" dirty="0" smtClean="0"/>
              <a:t>: </a:t>
            </a:r>
            <a:r>
              <a:rPr lang="cs-CZ" sz="1400" dirty="0" err="1" smtClean="0"/>
              <a:t>An</a:t>
            </a:r>
            <a:r>
              <a:rPr lang="cs-CZ" sz="1400" dirty="0" smtClean="0"/>
              <a:t> </a:t>
            </a:r>
            <a:r>
              <a:rPr lang="cs-CZ" sz="1400" dirty="0" err="1" smtClean="0"/>
              <a:t>expanded</a:t>
            </a:r>
            <a:r>
              <a:rPr lang="cs-CZ" sz="1400" dirty="0" smtClean="0"/>
              <a:t> </a:t>
            </a:r>
            <a:r>
              <a:rPr lang="cs-CZ" sz="1400" dirty="0" err="1" smtClean="0"/>
              <a:t>sourcebook</a:t>
            </a:r>
            <a:r>
              <a:rPr lang="cs-CZ" sz="1400" dirty="0" smtClean="0"/>
              <a:t>. </a:t>
            </a:r>
            <a:r>
              <a:rPr lang="cs-CZ" sz="1400" dirty="0" err="1" smtClean="0"/>
              <a:t>Sage</a:t>
            </a:r>
            <a:r>
              <a:rPr lang="cs-CZ" sz="1400" dirty="0" smtClean="0"/>
              <a:t>, </a:t>
            </a:r>
            <a:r>
              <a:rPr lang="cs-CZ" sz="1400" dirty="0" err="1" smtClean="0"/>
              <a:t>Thousand</a:t>
            </a:r>
            <a:r>
              <a:rPr lang="cs-CZ" sz="1400" dirty="0" smtClean="0"/>
              <a:t> </a:t>
            </a:r>
            <a:r>
              <a:rPr lang="cs-CZ" sz="1400" dirty="0" err="1" smtClean="0"/>
              <a:t>Oaks</a:t>
            </a:r>
            <a:r>
              <a:rPr lang="cs-CZ" sz="1400" dirty="0" smtClean="0"/>
              <a:t>, CA, 1994</a:t>
            </a:r>
            <a:endParaRPr lang="cs-CZ" sz="1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26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29471"/>
            <a:ext cx="10515600" cy="1037591"/>
          </a:xfrm>
        </p:spPr>
        <p:txBody>
          <a:bodyPr/>
          <a:lstStyle/>
          <a:p>
            <a:pPr algn="ctr"/>
            <a:r>
              <a:rPr lang="cs-CZ" b="1" dirty="0" smtClean="0"/>
              <a:t>Mezi nadšením a ostychem</a:t>
            </a:r>
            <a:endParaRPr lang="cs-CZ" b="1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838200" y="1491916"/>
            <a:ext cx="10515600" cy="4884822"/>
          </a:xfrm>
        </p:spPr>
        <p:txBody>
          <a:bodyPr>
            <a:normAutofit fontScale="85000" lnSpcReduction="10000"/>
          </a:bodyPr>
          <a:lstStyle/>
          <a:p>
            <a:pPr marL="0" indent="0" hangingPunct="0">
              <a:buNone/>
            </a:pPr>
            <a:r>
              <a:rPr lang="cs-CZ" b="1" dirty="0" smtClean="0"/>
              <a:t>Terén</a:t>
            </a:r>
            <a:r>
              <a:rPr lang="cs-CZ" b="1" dirty="0"/>
              <a:t>, který </a:t>
            </a:r>
            <a:r>
              <a:rPr lang="cs-CZ" b="1" dirty="0" smtClean="0"/>
              <a:t>výzkumník nezná, </a:t>
            </a:r>
            <a:r>
              <a:rPr lang="cs-CZ" b="1" dirty="0"/>
              <a:t>se </a:t>
            </a:r>
            <a:r>
              <a:rPr lang="cs-CZ" b="1" dirty="0" smtClean="0"/>
              <a:t>na první pohled </a:t>
            </a:r>
            <a:r>
              <a:rPr lang="cs-CZ" b="1" dirty="0"/>
              <a:t>zdá schůdný a </a:t>
            </a:r>
            <a:r>
              <a:rPr lang="cs-CZ" b="1" dirty="0" smtClean="0"/>
              <a:t>přehledný</a:t>
            </a:r>
            <a:r>
              <a:rPr lang="cs-CZ" dirty="0" smtClean="0"/>
              <a:t>.</a:t>
            </a:r>
          </a:p>
          <a:p>
            <a:pPr marL="0" indent="0" hangingPunct="0">
              <a:buNone/>
            </a:pPr>
            <a:r>
              <a:rPr lang="cs-CZ" b="1" dirty="0" smtClean="0"/>
              <a:t>První překážky</a:t>
            </a:r>
            <a:r>
              <a:rPr lang="cs-CZ" dirty="0"/>
              <a:t>:</a:t>
            </a:r>
            <a:endParaRPr lang="cs-CZ" dirty="0" smtClean="0"/>
          </a:p>
          <a:p>
            <a:pPr hangingPunct="0"/>
            <a:r>
              <a:rPr lang="cs-CZ" dirty="0"/>
              <a:t>N</a:t>
            </a:r>
            <a:r>
              <a:rPr lang="cs-CZ" dirty="0" smtClean="0"/>
              <a:t>eochota </a:t>
            </a:r>
            <a:r>
              <a:rPr lang="cs-CZ" dirty="0"/>
              <a:t>respondentů svěřovat se s intimními prožitky, </a:t>
            </a:r>
            <a:endParaRPr lang="cs-CZ" dirty="0" smtClean="0"/>
          </a:p>
          <a:p>
            <a:pPr hangingPunct="0"/>
            <a:r>
              <a:rPr lang="cs-CZ" dirty="0"/>
              <a:t>N</a:t>
            </a:r>
            <a:r>
              <a:rPr lang="cs-CZ" dirty="0" smtClean="0"/>
              <a:t>esprávně </a:t>
            </a:r>
            <a:r>
              <a:rPr lang="cs-CZ" dirty="0"/>
              <a:t>konstruovaný vzorek, </a:t>
            </a:r>
            <a:endParaRPr lang="cs-CZ" dirty="0" smtClean="0"/>
          </a:p>
          <a:p>
            <a:pPr hangingPunct="0"/>
            <a:r>
              <a:rPr lang="cs-CZ" dirty="0" smtClean="0"/>
              <a:t>Chybně </a:t>
            </a:r>
            <a:r>
              <a:rPr lang="cs-CZ" dirty="0"/>
              <a:t>odhadnuté možnosti kompletování relevantních </a:t>
            </a:r>
            <a:r>
              <a:rPr lang="cs-CZ" dirty="0" smtClean="0"/>
              <a:t>dat,</a:t>
            </a:r>
          </a:p>
          <a:p>
            <a:pPr hangingPunct="0"/>
            <a:r>
              <a:rPr lang="cs-CZ" dirty="0" smtClean="0"/>
              <a:t> </a:t>
            </a:r>
            <a:r>
              <a:rPr lang="cs-CZ" dirty="0"/>
              <a:t>a </a:t>
            </a:r>
            <a:r>
              <a:rPr lang="cs-CZ" dirty="0" smtClean="0"/>
              <a:t>další.</a:t>
            </a:r>
          </a:p>
          <a:p>
            <a:pPr marL="0" indent="0" hangingPunct="0">
              <a:buNone/>
            </a:pPr>
            <a:r>
              <a:rPr lang="cs-CZ" b="1" dirty="0" smtClean="0"/>
              <a:t>Častá řešení</a:t>
            </a:r>
            <a:r>
              <a:rPr lang="cs-CZ" dirty="0" smtClean="0"/>
              <a:t>:</a:t>
            </a:r>
          </a:p>
          <a:p>
            <a:pPr hangingPunct="0"/>
            <a:r>
              <a:rPr lang="cs-CZ" dirty="0"/>
              <a:t>N</a:t>
            </a:r>
            <a:r>
              <a:rPr lang="cs-CZ" dirty="0" smtClean="0"/>
              <a:t>eověřování </a:t>
            </a:r>
            <a:r>
              <a:rPr lang="cs-CZ" dirty="0"/>
              <a:t>zdrojů a dat a </a:t>
            </a:r>
            <a:r>
              <a:rPr lang="cs-CZ" dirty="0" smtClean="0"/>
              <a:t>práce </a:t>
            </a:r>
            <a:r>
              <a:rPr lang="cs-CZ" dirty="0"/>
              <a:t>s těmi daty, která jsou </a:t>
            </a:r>
            <a:r>
              <a:rPr lang="cs-CZ" dirty="0" smtClean="0"/>
              <a:t>nejdostupnější,</a:t>
            </a:r>
          </a:p>
          <a:p>
            <a:pPr hangingPunct="0"/>
            <a:r>
              <a:rPr lang="cs-CZ" dirty="0" smtClean="0"/>
              <a:t>Vzdalování se </a:t>
            </a:r>
            <a:r>
              <a:rPr lang="cs-CZ" dirty="0"/>
              <a:t>původnímu záměru a </a:t>
            </a:r>
            <a:r>
              <a:rPr lang="cs-CZ" dirty="0" smtClean="0"/>
              <a:t>práce s těmi daty, která </a:t>
            </a:r>
            <a:r>
              <a:rPr lang="cs-CZ" dirty="0"/>
              <a:t>se </a:t>
            </a:r>
            <a:r>
              <a:rPr lang="cs-CZ" dirty="0" smtClean="0"/>
              <a:t>nabízejí</a:t>
            </a:r>
            <a:r>
              <a:rPr lang="cs-CZ" dirty="0"/>
              <a:t>,</a:t>
            </a:r>
            <a:r>
              <a:rPr lang="cs-CZ" dirty="0" smtClean="0"/>
              <a:t> </a:t>
            </a:r>
          </a:p>
          <a:p>
            <a:pPr hangingPunct="0"/>
            <a:r>
              <a:rPr lang="cs-CZ" dirty="0" smtClean="0"/>
              <a:t>Zaměření se jen na </a:t>
            </a:r>
            <a:r>
              <a:rPr lang="cs-CZ" dirty="0"/>
              <a:t>jeden z možných směrů </a:t>
            </a:r>
            <a:r>
              <a:rPr lang="cs-CZ" dirty="0" smtClean="0"/>
              <a:t>vývoje, </a:t>
            </a:r>
          </a:p>
          <a:p>
            <a:pPr marL="0" indent="0" hangingPunct="0">
              <a:buNone/>
            </a:pPr>
            <a:r>
              <a:rPr lang="cs-CZ" b="1" dirty="0" smtClean="0"/>
              <a:t>Překážek </a:t>
            </a:r>
            <a:r>
              <a:rPr lang="cs-CZ" b="1" dirty="0"/>
              <a:t>může být samozřejmě několikanásobně více</a:t>
            </a:r>
            <a:r>
              <a:rPr lang="cs-CZ" dirty="0"/>
              <a:t>.</a:t>
            </a:r>
          </a:p>
          <a:p>
            <a:pPr hangingPunct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071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8033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>Proč používat kvalitativní metody (podle </a:t>
            </a:r>
            <a:r>
              <a:rPr lang="cs-CZ" b="1" dirty="0" err="1" smtClean="0"/>
              <a:t>Berga</a:t>
            </a:r>
            <a:r>
              <a:rPr lang="cs-CZ" b="1" dirty="0" smtClean="0"/>
              <a:t>)</a:t>
            </a:r>
            <a:endParaRPr lang="cs-CZ" b="1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838200" y="1552074"/>
            <a:ext cx="10515600" cy="4978199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Rozsah vzorku,</a:t>
            </a:r>
          </a:p>
          <a:p>
            <a:r>
              <a:rPr lang="cs-CZ" dirty="0" smtClean="0"/>
              <a:t>Atraktivita tématu,</a:t>
            </a:r>
          </a:p>
          <a:p>
            <a:r>
              <a:rPr lang="cs-CZ" dirty="0" smtClean="0"/>
              <a:t>Široký záběr zkoumání (lze </a:t>
            </a:r>
            <a:r>
              <a:rPr lang="cs-CZ" dirty="0"/>
              <a:t>se zabývat používaným jazykem a významy </a:t>
            </a:r>
            <a:r>
              <a:rPr lang="cs-CZ" dirty="0" smtClean="0"/>
              <a:t>slov), </a:t>
            </a:r>
          </a:p>
          <a:p>
            <a:r>
              <a:rPr lang="cs-CZ" dirty="0" smtClean="0"/>
              <a:t>Možnost zachycování emocí, motivací a symbolů,</a:t>
            </a:r>
          </a:p>
          <a:p>
            <a:r>
              <a:rPr lang="cs-CZ" dirty="0" smtClean="0"/>
              <a:t>Větší hloubka </a:t>
            </a:r>
            <a:r>
              <a:rPr lang="cs-CZ" dirty="0"/>
              <a:t>porozumění </a:t>
            </a:r>
            <a:r>
              <a:rPr lang="cs-CZ" dirty="0" smtClean="0"/>
              <a:t>problémům zkoumané populace.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8836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 smtClean="0"/>
              <a:t>Projekt výzkumu (podle </a:t>
            </a:r>
            <a:r>
              <a:rPr lang="cs-CZ" b="1" dirty="0" err="1" smtClean="0"/>
              <a:t>Berga</a:t>
            </a:r>
            <a:r>
              <a:rPr lang="cs-CZ" b="1" dirty="0" smtClean="0"/>
              <a:t> 1995)</a:t>
            </a:r>
            <a:endParaRPr lang="cs-CZ" b="1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dirty="0"/>
              <a:t>Zdánlivá volnost při provádění kvalitativního výzkumu nabízí otázku, zda a jak připravovat projekt vlastního výzkumu. Konkrétně </a:t>
            </a:r>
            <a:r>
              <a:rPr lang="cs-CZ" dirty="0" err="1"/>
              <a:t>Berg</a:t>
            </a:r>
            <a:r>
              <a:rPr lang="cs-CZ" dirty="0"/>
              <a:t> se k projektování výzkumu dostal postupně a kapitolu o projektování zařadil až do reedicí publikace </a:t>
            </a:r>
            <a:r>
              <a:rPr lang="cs-CZ" dirty="0" err="1"/>
              <a:t>Qualitative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 </a:t>
            </a:r>
            <a:r>
              <a:rPr lang="cs-CZ" dirty="0" err="1"/>
              <a:t>methods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sciences</a:t>
            </a:r>
            <a:r>
              <a:rPr lang="cs-CZ" dirty="0"/>
              <a:t> (</a:t>
            </a:r>
            <a:r>
              <a:rPr lang="cs-CZ" dirty="0" err="1"/>
              <a:t>Allyn</a:t>
            </a:r>
            <a:r>
              <a:rPr lang="cs-CZ" dirty="0"/>
              <a:t> &amp; Bacon, Boston 1989 a 1995</a:t>
            </a:r>
            <a:r>
              <a:rPr lang="cs-CZ" dirty="0" smtClean="0"/>
              <a:t>).</a:t>
            </a:r>
          </a:p>
          <a:p>
            <a:pPr algn="just"/>
            <a:endParaRPr lang="cs-CZ" dirty="0"/>
          </a:p>
          <a:p>
            <a:pPr marL="0" indent="0" algn="just">
              <a:buNone/>
            </a:pPr>
            <a:r>
              <a:rPr lang="cs-CZ" b="1" dirty="0"/>
              <a:t>Zabývá se v ní především </a:t>
            </a:r>
            <a:r>
              <a:rPr lang="cs-CZ" b="1" dirty="0" smtClean="0"/>
              <a:t>vztahy</a:t>
            </a:r>
            <a:r>
              <a:rPr lang="cs-CZ" dirty="0" smtClean="0"/>
              <a:t>:</a:t>
            </a:r>
          </a:p>
          <a:p>
            <a:pPr algn="just"/>
            <a:r>
              <a:rPr lang="cs-CZ" dirty="0"/>
              <a:t>M</a:t>
            </a:r>
            <a:r>
              <a:rPr lang="cs-CZ" dirty="0" smtClean="0"/>
              <a:t>ezi </a:t>
            </a:r>
            <a:r>
              <a:rPr lang="cs-CZ" dirty="0"/>
              <a:t>nápady a </a:t>
            </a:r>
            <a:r>
              <a:rPr lang="cs-CZ" dirty="0" smtClean="0"/>
              <a:t>teorií,</a:t>
            </a:r>
          </a:p>
          <a:p>
            <a:pPr algn="just"/>
            <a:r>
              <a:rPr lang="cs-CZ" dirty="0"/>
              <a:t>M</a:t>
            </a:r>
            <a:r>
              <a:rPr lang="cs-CZ" dirty="0" smtClean="0"/>
              <a:t>ezi </a:t>
            </a:r>
            <a:r>
              <a:rPr lang="cs-CZ" dirty="0"/>
              <a:t>náměty a </a:t>
            </a:r>
            <a:r>
              <a:rPr lang="cs-CZ" dirty="0" smtClean="0"/>
              <a:t>operacionalizací,</a:t>
            </a:r>
          </a:p>
          <a:p>
            <a:pPr algn="just"/>
            <a:r>
              <a:rPr lang="cs-CZ" dirty="0" smtClean="0"/>
              <a:t>Mezi daty a tvorbou teorie. </a:t>
            </a:r>
          </a:p>
          <a:p>
            <a:pPr algn="just"/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Nápad</a:t>
            </a:r>
            <a:r>
              <a:rPr lang="cs-CZ" dirty="0"/>
              <a:t>, v </a:t>
            </a:r>
            <a:r>
              <a:rPr lang="cs-CZ" dirty="0" err="1" smtClean="0"/>
              <a:t>Bergově</a:t>
            </a:r>
            <a:r>
              <a:rPr lang="cs-CZ" dirty="0" smtClean="0"/>
              <a:t> </a:t>
            </a:r>
            <a:r>
              <a:rPr lang="cs-CZ" dirty="0"/>
              <a:t>pojetí, je téměř cokoliv na co narazíme cíleně i bezděčně a co nás zaujme.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Teorie </a:t>
            </a:r>
            <a:r>
              <a:rPr lang="cs-CZ" dirty="0"/>
              <a:t>by mohla být </a:t>
            </a:r>
            <a:r>
              <a:rPr lang="cs-CZ" dirty="0" smtClean="0"/>
              <a:t>chápána </a:t>
            </a:r>
            <a:r>
              <a:rPr lang="cs-CZ" dirty="0"/>
              <a:t>jako snaha objevit vysvětlení reality, nebo způsob jak klasifikovat, uspořádat a popsat události, nebo dokonce předpovědět budoucí výskyt událostí. </a:t>
            </a:r>
          </a:p>
        </p:txBody>
      </p:sp>
    </p:spTree>
    <p:extLst>
      <p:ext uri="{BB962C8B-B14F-4D97-AF65-F5344CB8AC3E}">
        <p14:creationId xmlns:p14="http://schemas.microsoft.com/office/powerpoint/2010/main" val="3959748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>Dva výzkumné přístupy v kvalitativním výzkumu</a:t>
            </a:r>
            <a:endParaRPr lang="cs-CZ" b="1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816864" y="1540043"/>
            <a:ext cx="10871200" cy="4708164"/>
          </a:xfrm>
          <a:ln w="127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b="1" u="sng" dirty="0"/>
              <a:t>I v kvalitativním výzkumu existují dva výzkumné přístupy</a:t>
            </a:r>
            <a:r>
              <a:rPr lang="cs-CZ" sz="2000" dirty="0"/>
              <a:t>: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b="1" dirty="0" smtClean="0"/>
              <a:t>Teorie </a:t>
            </a:r>
            <a:r>
              <a:rPr lang="cs-CZ" sz="2000" b="1" dirty="0"/>
              <a:t>před výzkumem</a:t>
            </a:r>
            <a:r>
              <a:rPr lang="cs-CZ" sz="2000" dirty="0"/>
              <a:t> a </a:t>
            </a:r>
            <a:r>
              <a:rPr lang="cs-CZ" sz="2000" b="1" dirty="0"/>
              <a:t>Výzkum před teorií</a:t>
            </a:r>
            <a:r>
              <a:rPr lang="cs-CZ" sz="2000" dirty="0"/>
              <a:t>. 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 err="1" smtClean="0"/>
              <a:t>Berg</a:t>
            </a:r>
            <a:r>
              <a:rPr lang="cs-CZ" sz="2000" dirty="0" smtClean="0"/>
              <a:t> </a:t>
            </a:r>
            <a:r>
              <a:rPr lang="cs-CZ" sz="2000" dirty="0"/>
              <a:t>oba přístupy považuje za vysoce kompatibilní. </a:t>
            </a:r>
          </a:p>
          <a:p>
            <a:pPr marL="0" indent="0">
              <a:buNone/>
            </a:pPr>
            <a:r>
              <a:rPr lang="cs-CZ" sz="2000" dirty="0"/>
              <a:t> </a:t>
            </a:r>
          </a:p>
          <a:p>
            <a:pPr marL="0" indent="0">
              <a:buNone/>
            </a:pPr>
            <a:r>
              <a:rPr lang="cs-CZ" sz="2000" dirty="0"/>
              <a:t>Vyjadřuje je následovně:</a:t>
            </a:r>
          </a:p>
          <a:p>
            <a:pPr marL="0" indent="0">
              <a:buNone/>
            </a:pPr>
            <a:r>
              <a:rPr lang="cs-CZ" sz="2000" b="1" dirty="0" smtClean="0"/>
              <a:t>Teorie </a:t>
            </a:r>
            <a:r>
              <a:rPr lang="cs-CZ" sz="2000" b="1" dirty="0"/>
              <a:t>před výzkumem (před daty)</a:t>
            </a:r>
            <a:r>
              <a:rPr lang="cs-CZ" sz="2000" dirty="0"/>
              <a:t>:</a:t>
            </a:r>
          </a:p>
          <a:p>
            <a:pPr lvl="1" hangingPunct="0"/>
            <a:r>
              <a:rPr lang="cs-CZ" sz="2000" b="1" dirty="0"/>
              <a:t>Nápad </a:t>
            </a:r>
            <a:r>
              <a:rPr lang="cs-CZ" sz="2000" b="1" dirty="0" smtClean="0">
                <a:sym typeface="Wingdings" pitchFamily="2" charset="2"/>
              </a:rPr>
              <a:t></a:t>
            </a:r>
            <a:r>
              <a:rPr lang="cs-CZ" sz="2000" b="1" dirty="0" smtClean="0"/>
              <a:t> </a:t>
            </a:r>
            <a:r>
              <a:rPr lang="cs-CZ" sz="2000" b="1" dirty="0"/>
              <a:t>Teorie </a:t>
            </a:r>
            <a:r>
              <a:rPr lang="cs-CZ" sz="2000" b="1" dirty="0" smtClean="0">
                <a:sym typeface="Wingdings" pitchFamily="2" charset="2"/>
              </a:rPr>
              <a:t></a:t>
            </a:r>
            <a:r>
              <a:rPr lang="cs-CZ" sz="2000" b="1" dirty="0" smtClean="0"/>
              <a:t>  </a:t>
            </a:r>
            <a:r>
              <a:rPr lang="cs-CZ" sz="2000" b="1" dirty="0"/>
              <a:t>Projekt </a:t>
            </a:r>
            <a:r>
              <a:rPr lang="cs-CZ" sz="2000" b="1" dirty="0" smtClean="0">
                <a:sym typeface="Wingdings" pitchFamily="2" charset="2"/>
              </a:rPr>
              <a:t></a:t>
            </a:r>
            <a:r>
              <a:rPr lang="cs-CZ" sz="2000" b="1" dirty="0" smtClean="0"/>
              <a:t> </a:t>
            </a:r>
            <a:r>
              <a:rPr lang="cs-CZ" sz="2000" b="1" dirty="0"/>
              <a:t>Sběr dat </a:t>
            </a:r>
            <a:r>
              <a:rPr lang="cs-CZ" sz="2000" b="1" dirty="0" smtClean="0">
                <a:sym typeface="Wingdings" pitchFamily="2" charset="2"/>
              </a:rPr>
              <a:t></a:t>
            </a:r>
            <a:r>
              <a:rPr lang="cs-CZ" sz="2000" b="1" dirty="0" smtClean="0"/>
              <a:t> </a:t>
            </a:r>
            <a:r>
              <a:rPr lang="cs-CZ" sz="2000" b="1" dirty="0"/>
              <a:t>Analýza </a:t>
            </a:r>
            <a:r>
              <a:rPr lang="cs-CZ" sz="2000" b="1" dirty="0" smtClean="0">
                <a:sym typeface="Wingdings" pitchFamily="2" charset="2"/>
              </a:rPr>
              <a:t></a:t>
            </a:r>
            <a:r>
              <a:rPr lang="cs-CZ" sz="2000" b="1" dirty="0" smtClean="0"/>
              <a:t> Nálezy</a:t>
            </a:r>
            <a:endParaRPr lang="cs-CZ" sz="2000" dirty="0"/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sz="2000" b="1" dirty="0" smtClean="0"/>
              <a:t>Výzkum </a:t>
            </a:r>
            <a:r>
              <a:rPr lang="cs-CZ" sz="2000" b="1" dirty="0"/>
              <a:t>(data) před teorií</a:t>
            </a:r>
            <a:r>
              <a:rPr lang="cs-CZ" sz="2000" dirty="0"/>
              <a:t>:</a:t>
            </a:r>
          </a:p>
          <a:p>
            <a:pPr lvl="1" hangingPunct="0"/>
            <a:r>
              <a:rPr lang="cs-CZ" sz="2000" b="1" dirty="0"/>
              <a:t>Nápad </a:t>
            </a:r>
            <a:r>
              <a:rPr lang="cs-CZ" sz="2000" b="1" dirty="0" smtClean="0">
                <a:sym typeface="Wingdings" pitchFamily="2" charset="2"/>
              </a:rPr>
              <a:t></a:t>
            </a:r>
            <a:r>
              <a:rPr lang="cs-CZ" sz="2000" b="1" dirty="0" smtClean="0"/>
              <a:t> </a:t>
            </a:r>
            <a:r>
              <a:rPr lang="cs-CZ" sz="2000" b="1" dirty="0"/>
              <a:t>Projekt </a:t>
            </a:r>
            <a:r>
              <a:rPr lang="cs-CZ" sz="2000" b="1" dirty="0" smtClean="0">
                <a:sym typeface="Wingdings" pitchFamily="2" charset="2"/>
              </a:rPr>
              <a:t></a:t>
            </a:r>
            <a:r>
              <a:rPr lang="cs-CZ" sz="2000" b="1" dirty="0" smtClean="0"/>
              <a:t> </a:t>
            </a:r>
            <a:r>
              <a:rPr lang="cs-CZ" sz="2000" b="1" dirty="0"/>
              <a:t>Sběr dat </a:t>
            </a:r>
            <a:r>
              <a:rPr lang="cs-CZ" sz="2000" b="1" dirty="0" smtClean="0">
                <a:sym typeface="Wingdings" pitchFamily="2" charset="2"/>
              </a:rPr>
              <a:t></a:t>
            </a:r>
            <a:r>
              <a:rPr lang="cs-CZ" sz="2000" b="1" dirty="0" smtClean="0"/>
              <a:t> </a:t>
            </a:r>
            <a:r>
              <a:rPr lang="cs-CZ" sz="2000" b="1" dirty="0"/>
              <a:t>Teorie </a:t>
            </a:r>
            <a:r>
              <a:rPr lang="cs-CZ" sz="2000" b="1" dirty="0" smtClean="0">
                <a:sym typeface="Wingdings" pitchFamily="2" charset="2"/>
              </a:rPr>
              <a:t></a:t>
            </a:r>
            <a:r>
              <a:rPr lang="cs-CZ" sz="2000" b="1" dirty="0" smtClean="0"/>
              <a:t> </a:t>
            </a:r>
            <a:r>
              <a:rPr lang="cs-CZ" sz="2000" b="1" dirty="0"/>
              <a:t>Analýza </a:t>
            </a:r>
            <a:r>
              <a:rPr lang="cs-CZ" sz="2000" b="1" dirty="0" smtClean="0">
                <a:sym typeface="Wingdings" pitchFamily="2" charset="2"/>
              </a:rPr>
              <a:t></a:t>
            </a:r>
            <a:r>
              <a:rPr lang="cs-CZ" sz="2000" b="1" dirty="0" smtClean="0"/>
              <a:t> Nálezy</a:t>
            </a:r>
            <a:endParaRPr lang="cs-CZ" sz="2000" dirty="0"/>
          </a:p>
          <a:p>
            <a:pPr marL="0" indent="0">
              <a:buNone/>
            </a:pPr>
            <a:r>
              <a:rPr lang="cs-CZ" sz="2000" i="1" dirty="0" smtClean="0"/>
              <a:t>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031239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Konceptualizace v kvalitativním výzkumu</a:t>
            </a:r>
            <a:endParaRPr lang="cs-CZ" b="1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cs-CZ" sz="2400" dirty="0" smtClean="0"/>
          </a:p>
          <a:p>
            <a:r>
              <a:rPr lang="cs-CZ" sz="2400" dirty="0" smtClean="0"/>
              <a:t>V</a:t>
            </a:r>
            <a:r>
              <a:rPr lang="cs-CZ" sz="2400" dirty="0"/>
              <a:t> </a:t>
            </a:r>
            <a:r>
              <a:rPr lang="cs-CZ" sz="2400" dirty="0" err="1"/>
              <a:t>Bergově</a:t>
            </a:r>
            <a:r>
              <a:rPr lang="cs-CZ" sz="2400" dirty="0"/>
              <a:t> pojetí „projekt“ představuje vlastně konceptualizaci. </a:t>
            </a:r>
            <a:endParaRPr lang="cs-CZ" sz="2400" dirty="0" smtClean="0"/>
          </a:p>
          <a:p>
            <a:r>
              <a:rPr lang="cs-CZ" sz="2400" dirty="0" smtClean="0"/>
              <a:t>Během </a:t>
            </a:r>
            <a:r>
              <a:rPr lang="cs-CZ" sz="2400" dirty="0"/>
              <a:t>projektování má výzkumník formulovat jasná stanoviska (upřesňuje si je srovnáváním s poznatky z literatury) a uvažuje o způsobu „měření“ jednotlivých námětů a vytváří i vlastní pracovní operační definice.</a:t>
            </a:r>
          </a:p>
          <a:p>
            <a:r>
              <a:rPr lang="cs-CZ" sz="2400" dirty="0" smtClean="0"/>
              <a:t>Celý </a:t>
            </a:r>
            <a:r>
              <a:rPr lang="cs-CZ" sz="2400" dirty="0"/>
              <a:t>tento proces nesměřuje k vytváření hypotéz a jejich následnému testování, ale spíše </a:t>
            </a:r>
            <a:r>
              <a:rPr lang="cs-CZ" sz="2400" dirty="0" smtClean="0"/>
              <a:t>k </a:t>
            </a:r>
            <a:r>
              <a:rPr lang="cs-CZ" sz="2400" dirty="0"/>
              <a:t>vytváření </a:t>
            </a:r>
            <a:r>
              <a:rPr lang="cs-CZ" sz="2400" dirty="0" smtClean="0"/>
              <a:t>rezervy </a:t>
            </a:r>
            <a:r>
              <a:rPr lang="cs-CZ" sz="2400" dirty="0"/>
              <a:t>možných úhlů pohledů a nápadů, které se během terénního šetření budou hodit. </a:t>
            </a:r>
            <a:endParaRPr lang="cs-CZ" sz="2400" dirty="0" smtClean="0"/>
          </a:p>
          <a:p>
            <a:r>
              <a:rPr lang="cs-CZ" sz="2400" dirty="0" smtClean="0"/>
              <a:t>Konceptualizace </a:t>
            </a:r>
            <a:r>
              <a:rPr lang="cs-CZ" sz="2400" dirty="0"/>
              <a:t>v kvalitativním výzkumu má obdobný charakter jako ve výzkumu kvantitativním. 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3245881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Koncept v kvalitativním výzkumu</a:t>
            </a:r>
            <a:endParaRPr lang="en-GB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800" dirty="0"/>
              <a:t>Pojem (koncept) je pracovně definován tak, jak pro provádění výzkumu potřebujeme. Je to náš koncept. </a:t>
            </a:r>
          </a:p>
          <a:p>
            <a:r>
              <a:rPr lang="cs-CZ" sz="2800" dirty="0"/>
              <a:t>Čtenář musí chápat, co konceptem myslíme, ale nemusí nezbytně souhlasit s naší definicí tohoto pojmu. </a:t>
            </a:r>
          </a:p>
          <a:p>
            <a:r>
              <a:rPr lang="cs-CZ" sz="2800" dirty="0"/>
              <a:t>I v kvalitativním výzkumu je pojem měřen (indexem, škálou, sadou indikátorů apod.). </a:t>
            </a:r>
          </a:p>
          <a:p>
            <a:r>
              <a:rPr lang="cs-CZ" sz="2800" dirty="0"/>
              <a:t>Ovšem ne všechny pojmy jsou jednoznačně definovatelné a tímto způsobem měřitelné.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4396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Operacionalizace</a:t>
            </a:r>
            <a:endParaRPr lang="en-GB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Kvalitativní metody ve výzkumu venkova, 1.12.2016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B32E427-FDF5-4E29-92C6-DD4D2FF4403A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Operacionalizace v tomto případě znamená soustavné hledání a ověřování indikátorů, aniž se můžeme spolehnout na jejich jasné kvantitativní vyjádření</a:t>
            </a:r>
            <a:r>
              <a:rPr lang="cs-CZ" dirty="0" smtClean="0"/>
              <a:t>.</a:t>
            </a:r>
          </a:p>
          <a:p>
            <a:r>
              <a:rPr lang="cs-CZ" dirty="0" smtClean="0"/>
              <a:t>Indikátory </a:t>
            </a:r>
            <a:r>
              <a:rPr lang="cs-CZ" dirty="0"/>
              <a:t>v kvalitativním výzkumu jsou spíše vázány na významy textových dat, která jsou velmi subtilní povahy. </a:t>
            </a:r>
            <a:endParaRPr lang="cs-CZ" dirty="0" smtClean="0"/>
          </a:p>
          <a:p>
            <a:r>
              <a:rPr lang="cs-CZ" dirty="0" err="1" smtClean="0"/>
              <a:t>Berg</a:t>
            </a:r>
            <a:r>
              <a:rPr lang="cs-CZ" dirty="0" smtClean="0"/>
              <a:t> doporučuje</a:t>
            </a:r>
            <a:r>
              <a:rPr lang="cs-CZ" dirty="0"/>
              <a:t>, aby výzkumník vycházel z literatury (podobně jako při tvorbě testovatelných hypotéz), ovšem s tím rozdílem, že v literatuře objevuje již ověřené a platné významy měřených atributů a snaží se srovnávat je se svými zkušenostmi z terénu.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Matoucím </a:t>
            </a:r>
            <a:r>
              <a:rPr lang="cs-CZ" dirty="0"/>
              <a:t>momentem tohoto postupu je především usilovná snaha, se kterou se snažíme přistupovat k nenumerickým datům logikou numerických měření a víra, že dosáhneme stejné (</a:t>
            </a:r>
            <a:r>
              <a:rPr lang="cs-CZ" dirty="0" err="1"/>
              <a:t>objektivizovatelné</a:t>
            </a:r>
            <a:r>
              <a:rPr lang="cs-CZ" dirty="0"/>
              <a:t>) věrohodnosti výsledku, který s námi budou sdílet i čtenáři našich výstupů.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86251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3178</TotalTime>
  <Words>2061</Words>
  <Application>Microsoft Office PowerPoint</Application>
  <PresentationFormat>Vlastní</PresentationFormat>
  <Paragraphs>263</Paragraphs>
  <Slides>26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Medián</vt:lpstr>
      <vt:lpstr>Matoucí rozmanitost: hranice tvůrčí interpretace v kvalitativním výzkumu  </vt:lpstr>
      <vt:lpstr> Důvody rozhodnutí pro kvalitativní výzkum </vt:lpstr>
      <vt:lpstr>Mezi nadšením a ostychem</vt:lpstr>
      <vt:lpstr>Proč používat kvalitativní metody (podle Berga)</vt:lpstr>
      <vt:lpstr>Projekt výzkumu (podle Berga 1995)</vt:lpstr>
      <vt:lpstr>Dva výzkumné přístupy v kvalitativním výzkumu</vt:lpstr>
      <vt:lpstr>Konceptualizace v kvalitativním výzkumu</vt:lpstr>
      <vt:lpstr>Koncept v kvalitativním výzkumu</vt:lpstr>
      <vt:lpstr>Operacionalizace</vt:lpstr>
      <vt:lpstr>Zdroje dat a tvorba vzorku v kvalitativním výzkumu</vt:lpstr>
      <vt:lpstr>Kritéria nabalování sněhové koule a třídění respondentů (na více či méně využitelné)</vt:lpstr>
      <vt:lpstr>Vzájemný vztah náhody a záměru  (zkreslený výběr vzorku respondentů)</vt:lpstr>
      <vt:lpstr>Nástroje sběru dat - rozhovor</vt:lpstr>
      <vt:lpstr>Nástroje sběru dat – pozorování (a další techniky)</vt:lpstr>
      <vt:lpstr>Strategie a taktiky analýzy dat –  analytické kroky a postupná tvorba teorie</vt:lpstr>
      <vt:lpstr>Kvalita dat a verifikace nálezů</vt:lpstr>
      <vt:lpstr>Transparentnost postupu</vt:lpstr>
      <vt:lpstr>Minimální požadavky pro verifikaci nálezů</vt:lpstr>
      <vt:lpstr>Audit metodologického postupu a nálezů</vt:lpstr>
      <vt:lpstr>Obtížnost auditu</vt:lpstr>
      <vt:lpstr>Interpretace dat</vt:lpstr>
      <vt:lpstr>Story jako druh dokumentu</vt:lpstr>
      <vt:lpstr>Interpretace jako věda i umění</vt:lpstr>
      <vt:lpstr>Děkuji Vám za pozornost</vt:lpstr>
      <vt:lpstr>Použitá literatura</vt:lpstr>
      <vt:lpstr>Použitá literatura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Zjevná a skrytá úskalí kvalitativního přístupu</dc:title>
  <dc:creator>pc</dc:creator>
  <cp:lastModifiedBy>prezentace</cp:lastModifiedBy>
  <cp:revision>72</cp:revision>
  <dcterms:created xsi:type="dcterms:W3CDTF">2015-10-25T09:02:11Z</dcterms:created>
  <dcterms:modified xsi:type="dcterms:W3CDTF">2016-12-01T08:49:24Z</dcterms:modified>
</cp:coreProperties>
</file>