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2" r:id="rId13"/>
    <p:sldId id="271" r:id="rId14"/>
    <p:sldId id="277" r:id="rId15"/>
    <p:sldId id="27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E9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83C-2BB0-4E29-B5D8-66897498C2BD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1720-A401-4296-B50F-618626159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28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83C-2BB0-4E29-B5D8-66897498C2BD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1720-A401-4296-B50F-618626159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79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83C-2BB0-4E29-B5D8-66897498C2BD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1720-A401-4296-B50F-618626159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2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83C-2BB0-4E29-B5D8-66897498C2BD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1720-A401-4296-B50F-618626159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8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83C-2BB0-4E29-B5D8-66897498C2BD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1720-A401-4296-B50F-618626159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74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83C-2BB0-4E29-B5D8-66897498C2BD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1720-A401-4296-B50F-618626159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48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83C-2BB0-4E29-B5D8-66897498C2BD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1720-A401-4296-B50F-618626159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45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83C-2BB0-4E29-B5D8-66897498C2BD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1720-A401-4296-B50F-618626159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62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83C-2BB0-4E29-B5D8-66897498C2BD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1720-A401-4296-B50F-618626159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04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83C-2BB0-4E29-B5D8-66897498C2BD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1720-A401-4296-B50F-618626159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57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83C-2BB0-4E29-B5D8-66897498C2BD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1720-A401-4296-B50F-618626159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11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A183C-2BB0-4E29-B5D8-66897498C2BD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91720-A401-4296-B50F-618626159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0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videa/2.%20Skepticismus%20OH%20(Dunaway,Grele,Perks)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videa/1.%20Sila%20OH%20(Freund,Portelli)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064896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rgbClr val="740000"/>
                </a:solidFill>
              </a:rPr>
              <a:t>naslouchání, hledání, porozumění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>
                <a:solidFill>
                  <a:srgbClr val="E93605"/>
                </a:solidFill>
              </a:rPr>
              <a:t>orální historie ve výzkumu soudobých dějin</a:t>
            </a:r>
          </a:p>
          <a:p>
            <a:pPr marL="0" indent="0">
              <a:buNone/>
            </a:pPr>
            <a:endParaRPr lang="cs-CZ" sz="2600" b="1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2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r>
              <a:rPr lang="cs-CZ" sz="4000" b="1" cap="small" dirty="0">
                <a:solidFill>
                  <a:srgbClr val="740000"/>
                </a:solidFill>
              </a:rPr>
              <a:t>Miroslav Vaněk</a:t>
            </a:r>
          </a:p>
          <a:p>
            <a:pPr marL="0" indent="0">
              <a:buNone/>
            </a:pPr>
            <a:r>
              <a:rPr lang="cs-CZ" sz="2400" b="1" cap="small" dirty="0">
                <a:solidFill>
                  <a:srgbClr val="E93605"/>
                </a:solidFill>
              </a:rPr>
              <a:t>Centrum orální historie</a:t>
            </a:r>
          </a:p>
          <a:p>
            <a:pPr marL="0" indent="0">
              <a:buNone/>
            </a:pPr>
            <a:r>
              <a:rPr lang="cs-CZ" sz="2400" b="1" cap="small" dirty="0">
                <a:solidFill>
                  <a:srgbClr val="E93605"/>
                </a:solidFill>
              </a:rPr>
              <a:t>Ústav pro soudobé dějiny AV ČR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140968"/>
            <a:ext cx="4320480" cy="144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6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>
                <a:solidFill>
                  <a:srgbClr val="740000"/>
                </a:solidFill>
              </a:rPr>
              <a:t>orální historie iniciuje dialog</a:t>
            </a:r>
            <a:br>
              <a:rPr lang="cs-CZ" sz="4400" b="1" dirty="0">
                <a:solidFill>
                  <a:srgbClr val="740000"/>
                </a:solidFill>
              </a:rPr>
            </a:br>
            <a:r>
              <a:rPr lang="cs-CZ" sz="4400" b="1" dirty="0">
                <a:solidFill>
                  <a:srgbClr val="740000"/>
                </a:solidFill>
              </a:rPr>
              <a:t>	mezi akademickým světem</a:t>
            </a:r>
            <a:br>
              <a:rPr lang="cs-CZ" sz="4400" b="1" dirty="0">
                <a:solidFill>
                  <a:srgbClr val="740000"/>
                </a:solidFill>
              </a:rPr>
            </a:br>
            <a:r>
              <a:rPr lang="cs-CZ" sz="4400" b="1" dirty="0">
                <a:solidFill>
                  <a:srgbClr val="740000"/>
                </a:solidFill>
              </a:rPr>
              <a:t>	a světem mimo akademii</a:t>
            </a:r>
          </a:p>
          <a:p>
            <a:pPr marL="0" indent="0">
              <a:buNone/>
            </a:pPr>
            <a:endParaRPr lang="cs-CZ" sz="4400" b="1" dirty="0">
              <a:solidFill>
                <a:srgbClr val="740000"/>
              </a:solidFill>
            </a:endParaRPr>
          </a:p>
          <a:p>
            <a:pPr marL="0" indent="0">
              <a:buNone/>
            </a:pPr>
            <a:r>
              <a:rPr lang="cs-CZ" sz="4400" b="1" dirty="0">
                <a:solidFill>
                  <a:srgbClr val="E93605"/>
                </a:solidFill>
              </a:rPr>
              <a:t>„omezení“ pro oba světy:</a:t>
            </a:r>
            <a:br>
              <a:rPr lang="cs-CZ" sz="4400" b="1" dirty="0">
                <a:solidFill>
                  <a:srgbClr val="E93605"/>
                </a:solidFill>
              </a:rPr>
            </a:br>
            <a:r>
              <a:rPr lang="cs-CZ" sz="4400" b="1" dirty="0">
                <a:solidFill>
                  <a:srgbClr val="E93605"/>
                </a:solidFill>
              </a:rPr>
              <a:t>	plné akceptování </a:t>
            </a:r>
            <a:br>
              <a:rPr lang="cs-CZ" sz="4400" b="1" dirty="0">
                <a:solidFill>
                  <a:srgbClr val="E93605"/>
                </a:solidFill>
              </a:rPr>
            </a:br>
            <a:r>
              <a:rPr lang="cs-CZ" sz="4400" b="1" dirty="0">
                <a:solidFill>
                  <a:srgbClr val="E93605"/>
                </a:solidFill>
              </a:rPr>
              <a:t>	etického rozměru </a:t>
            </a:r>
            <a:br>
              <a:rPr lang="cs-CZ" sz="4400" b="1" dirty="0">
                <a:solidFill>
                  <a:srgbClr val="E93605"/>
                </a:solidFill>
              </a:rPr>
            </a:br>
            <a:r>
              <a:rPr lang="cs-CZ" sz="4400" b="1" dirty="0">
                <a:solidFill>
                  <a:srgbClr val="E93605"/>
                </a:solidFill>
              </a:rPr>
              <a:t>	orální historie</a:t>
            </a:r>
          </a:p>
          <a:p>
            <a:pPr marL="0" indent="0">
              <a:buNone/>
            </a:pPr>
            <a:endParaRPr lang="cs-CZ" sz="2600" b="1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2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4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>
                <a:solidFill>
                  <a:srgbClr val="740000"/>
                </a:solidFill>
              </a:rPr>
              <a:t>70. léta a počátek let 80. – skepse </a:t>
            </a:r>
            <a:br>
              <a:rPr lang="cs-CZ" sz="4400" b="1" dirty="0">
                <a:solidFill>
                  <a:srgbClr val="740000"/>
                </a:solidFill>
              </a:rPr>
            </a:br>
            <a:r>
              <a:rPr lang="cs-CZ" sz="4400" b="1" dirty="0">
                <a:solidFill>
                  <a:srgbClr val="740000"/>
                </a:solidFill>
              </a:rPr>
              <a:t>k orální historii (nespolehlivost)</a:t>
            </a:r>
          </a:p>
          <a:p>
            <a:pPr marL="0" indent="0">
              <a:buNone/>
            </a:pPr>
            <a:endParaRPr lang="cs-CZ" sz="3600" b="1" dirty="0">
              <a:solidFill>
                <a:srgbClr val="740000"/>
              </a:solidFill>
            </a:endParaRPr>
          </a:p>
          <a:p>
            <a:pPr marL="0" indent="0">
              <a:buNone/>
            </a:pPr>
            <a:r>
              <a:rPr lang="cs-CZ" sz="4400" b="1" dirty="0">
                <a:solidFill>
                  <a:srgbClr val="E93605"/>
                </a:solidFill>
              </a:rPr>
              <a:t>proto se disciplíny „chopili“ </a:t>
            </a:r>
            <a:br>
              <a:rPr lang="cs-CZ" sz="4400" b="1" dirty="0">
                <a:solidFill>
                  <a:srgbClr val="E93605"/>
                </a:solidFill>
              </a:rPr>
            </a:br>
            <a:r>
              <a:rPr lang="cs-CZ" sz="4400" b="1" dirty="0">
                <a:solidFill>
                  <a:srgbClr val="E93605"/>
                </a:solidFill>
              </a:rPr>
              <a:t>mladší kolegové a kolegyně; </a:t>
            </a:r>
            <a:br>
              <a:rPr lang="cs-CZ" sz="4400" b="1" dirty="0">
                <a:solidFill>
                  <a:srgbClr val="E93605"/>
                </a:solidFill>
              </a:rPr>
            </a:br>
            <a:r>
              <a:rPr lang="cs-CZ" sz="4400" b="1" dirty="0">
                <a:solidFill>
                  <a:srgbClr val="E93605"/>
                </a:solidFill>
              </a:rPr>
              <a:t>ženy převažovaly</a:t>
            </a:r>
          </a:p>
          <a:p>
            <a:pPr marL="0" indent="0">
              <a:buNone/>
            </a:pPr>
            <a:r>
              <a:rPr lang="cs-CZ" sz="4400" dirty="0">
                <a:solidFill>
                  <a:srgbClr val="E93605"/>
                </a:solidFill>
              </a:rPr>
              <a:t>(muži-historici měli zájem </a:t>
            </a:r>
            <a:br>
              <a:rPr lang="cs-CZ" sz="4400" dirty="0">
                <a:solidFill>
                  <a:srgbClr val="E93605"/>
                </a:solidFill>
              </a:rPr>
            </a:br>
            <a:r>
              <a:rPr lang="cs-CZ" sz="4400" dirty="0">
                <a:solidFill>
                  <a:srgbClr val="E93605"/>
                </a:solidFill>
              </a:rPr>
              <a:t>o řešení tzv. velkých </a:t>
            </a:r>
            <a:br>
              <a:rPr lang="cs-CZ" sz="4400" dirty="0">
                <a:solidFill>
                  <a:srgbClr val="E93605"/>
                </a:solidFill>
              </a:rPr>
            </a:br>
            <a:r>
              <a:rPr lang="cs-CZ" sz="4400" dirty="0">
                <a:solidFill>
                  <a:srgbClr val="E93605"/>
                </a:solidFill>
              </a:rPr>
              <a:t>dějinných událostí)</a:t>
            </a:r>
            <a:endParaRPr lang="cs-CZ" sz="2600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2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4048" y="6237312"/>
            <a:ext cx="446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hlinkClick r:id="rId2" action="ppaction://hlinkfile"/>
              </a:rPr>
              <a:t>Ukázka: </a:t>
            </a:r>
            <a:r>
              <a:rPr lang="cs-CZ" sz="2400" b="1" dirty="0" err="1">
                <a:solidFill>
                  <a:schemeClr val="bg1"/>
                </a:solidFill>
                <a:hlinkClick r:id="rId2" action="ppaction://hlinkfile"/>
              </a:rPr>
              <a:t>Dunaway</a:t>
            </a:r>
            <a:r>
              <a:rPr lang="cs-CZ" sz="2400" b="1" dirty="0">
                <a:solidFill>
                  <a:schemeClr val="bg1"/>
                </a:solidFill>
                <a:hlinkClick r:id="rId2" action="ppaction://hlinkfile"/>
              </a:rPr>
              <a:t>, </a:t>
            </a:r>
            <a:r>
              <a:rPr lang="cs-CZ" sz="2400" b="1" dirty="0" err="1">
                <a:solidFill>
                  <a:schemeClr val="bg1"/>
                </a:solidFill>
                <a:hlinkClick r:id="rId2" action="ppaction://hlinkfile"/>
              </a:rPr>
              <a:t>Grele</a:t>
            </a:r>
            <a:r>
              <a:rPr lang="cs-CZ" sz="2400" b="1" dirty="0">
                <a:solidFill>
                  <a:schemeClr val="bg1"/>
                </a:solidFill>
                <a:hlinkClick r:id="rId2" action="ppaction://hlinkfile"/>
              </a:rPr>
              <a:t>, </a:t>
            </a:r>
            <a:r>
              <a:rPr lang="cs-CZ" sz="2400" b="1" dirty="0" err="1">
                <a:solidFill>
                  <a:schemeClr val="bg1"/>
                </a:solidFill>
                <a:hlinkClick r:id="rId2" action="ppaction://hlinkfile"/>
              </a:rPr>
              <a:t>Perks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26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>
                <a:solidFill>
                  <a:srgbClr val="E93605"/>
                </a:solidFill>
              </a:rPr>
              <a:t>rozhovory jsou vždy tvarovány kontextem</a:t>
            </a:r>
          </a:p>
          <a:p>
            <a:pPr marL="0" indent="0">
              <a:buNone/>
            </a:pPr>
            <a:endParaRPr lang="cs-CZ" sz="4400" b="1" dirty="0">
              <a:solidFill>
                <a:srgbClr val="E93605"/>
              </a:solidFill>
            </a:endParaRPr>
          </a:p>
          <a:p>
            <a:pPr marL="0" indent="0">
              <a:buNone/>
            </a:pPr>
            <a:r>
              <a:rPr lang="cs-CZ" sz="4400" b="1" dirty="0">
                <a:solidFill>
                  <a:srgbClr val="E93605"/>
                </a:solidFill>
              </a:rPr>
              <a:t>nezbytné kritické myšlení a posuzování pramene: </a:t>
            </a:r>
            <a:r>
              <a:rPr lang="cs-CZ" sz="4100" b="1" i="1" dirty="0">
                <a:solidFill>
                  <a:srgbClr val="FFC000"/>
                </a:solidFill>
              </a:rPr>
              <a:t>Jenom proto, že </a:t>
            </a:r>
            <a:r>
              <a:rPr lang="cs-CZ" sz="4100" b="1" i="1" dirty="0" err="1">
                <a:solidFill>
                  <a:srgbClr val="FFC000"/>
                </a:solidFill>
              </a:rPr>
              <a:t>narátor</a:t>
            </a:r>
            <a:r>
              <a:rPr lang="cs-CZ" sz="4100" b="1" i="1" dirty="0">
                <a:solidFill>
                  <a:srgbClr val="FFC000"/>
                </a:solidFill>
              </a:rPr>
              <a:t> „byl u toho“, ještě neznamená, že plně pochopil, co se událo. </a:t>
            </a:r>
            <a:r>
              <a:rPr lang="cs-CZ" sz="4100" b="1" dirty="0">
                <a:solidFill>
                  <a:srgbClr val="FFC000"/>
                </a:solidFill>
              </a:rPr>
              <a:t>(Linda </a:t>
            </a:r>
            <a:r>
              <a:rPr lang="cs-CZ" sz="4100" b="1" dirty="0" err="1">
                <a:solidFill>
                  <a:srgbClr val="FFC000"/>
                </a:solidFill>
              </a:rPr>
              <a:t>Shopes</a:t>
            </a:r>
            <a:r>
              <a:rPr lang="cs-CZ" sz="4100" b="1" dirty="0">
                <a:solidFill>
                  <a:srgbClr val="FFC000"/>
                </a:solidFill>
              </a:rPr>
              <a:t>)</a:t>
            </a:r>
            <a:endParaRPr lang="cs-CZ" sz="2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8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>
                <a:solidFill>
                  <a:srgbClr val="740000"/>
                </a:solidFill>
              </a:rPr>
              <a:t>subjektivní přirozenost orální historie</a:t>
            </a:r>
            <a:endParaRPr lang="cs-CZ" sz="3600" b="1" dirty="0">
              <a:solidFill>
                <a:srgbClr val="740000"/>
              </a:solidFill>
            </a:endParaRPr>
          </a:p>
          <a:p>
            <a:pPr marL="0" indent="0">
              <a:buNone/>
            </a:pPr>
            <a:r>
              <a:rPr lang="cs-CZ" sz="4400" b="1" dirty="0">
                <a:solidFill>
                  <a:srgbClr val="E93605"/>
                </a:solidFill>
              </a:rPr>
              <a:t>nejrůznější historické, </a:t>
            </a:r>
            <a:br>
              <a:rPr lang="cs-CZ" sz="4400" b="1" dirty="0">
                <a:solidFill>
                  <a:srgbClr val="E93605"/>
                </a:solidFill>
              </a:rPr>
            </a:br>
            <a:r>
              <a:rPr lang="cs-CZ" sz="4400" b="1" dirty="0">
                <a:solidFill>
                  <a:srgbClr val="E93605"/>
                </a:solidFill>
              </a:rPr>
              <a:t>	společenské zvraty vedly </a:t>
            </a:r>
            <a:br>
              <a:rPr lang="cs-CZ" sz="4400" b="1" dirty="0">
                <a:solidFill>
                  <a:srgbClr val="E93605"/>
                </a:solidFill>
              </a:rPr>
            </a:br>
            <a:r>
              <a:rPr lang="cs-CZ" sz="4400" b="1" dirty="0">
                <a:solidFill>
                  <a:srgbClr val="E93605"/>
                </a:solidFill>
              </a:rPr>
              <a:t>	k znejistění </a:t>
            </a:r>
            <a:br>
              <a:rPr lang="cs-CZ" sz="4400" b="1" dirty="0">
                <a:solidFill>
                  <a:srgbClr val="E93605"/>
                </a:solidFill>
              </a:rPr>
            </a:br>
            <a:r>
              <a:rPr lang="cs-CZ" sz="4400" b="1" dirty="0">
                <a:solidFill>
                  <a:srgbClr val="E93605"/>
                </a:solidFill>
              </a:rPr>
              <a:t>	</a:t>
            </a:r>
            <a:r>
              <a:rPr lang="cs-CZ" sz="4400" b="1" dirty="0" err="1">
                <a:solidFill>
                  <a:srgbClr val="E93605"/>
                </a:solidFill>
              </a:rPr>
              <a:t>narátorů</a:t>
            </a:r>
            <a:r>
              <a:rPr lang="cs-CZ" sz="4400" b="1" dirty="0">
                <a:solidFill>
                  <a:srgbClr val="E93605"/>
                </a:solidFill>
              </a:rPr>
              <a:t> a </a:t>
            </a:r>
            <a:r>
              <a:rPr lang="cs-CZ" sz="4400" b="1" dirty="0" err="1">
                <a:solidFill>
                  <a:srgbClr val="E93605"/>
                </a:solidFill>
              </a:rPr>
              <a:t>narátorek</a:t>
            </a:r>
            <a:endParaRPr lang="cs-CZ" sz="2000" b="1" dirty="0">
              <a:solidFill>
                <a:srgbClr val="E93605"/>
              </a:solidFill>
            </a:endParaRPr>
          </a:p>
          <a:p>
            <a:pPr marL="0" indent="0">
              <a:buNone/>
            </a:pPr>
            <a:r>
              <a:rPr lang="cs-CZ" sz="4400" b="1" dirty="0">
                <a:solidFill>
                  <a:srgbClr val="E93605"/>
                </a:solidFill>
              </a:rPr>
              <a:t>neochota na </a:t>
            </a:r>
            <a:br>
              <a:rPr lang="cs-CZ" sz="4400" b="1" dirty="0">
                <a:solidFill>
                  <a:srgbClr val="E93605"/>
                </a:solidFill>
              </a:rPr>
            </a:br>
            <a:r>
              <a:rPr lang="cs-CZ" sz="4400" b="1" dirty="0">
                <a:solidFill>
                  <a:srgbClr val="E93605"/>
                </a:solidFill>
              </a:rPr>
              <a:t>	minulost </a:t>
            </a:r>
            <a:br>
              <a:rPr lang="cs-CZ" sz="4400" b="1" dirty="0">
                <a:solidFill>
                  <a:srgbClr val="E93605"/>
                </a:solidFill>
              </a:rPr>
            </a:br>
            <a:r>
              <a:rPr lang="cs-CZ" sz="4400" b="1" dirty="0">
                <a:solidFill>
                  <a:srgbClr val="E93605"/>
                </a:solidFill>
              </a:rPr>
              <a:t>	vzpomínat</a:t>
            </a:r>
            <a:endParaRPr lang="cs-CZ" sz="1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6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>
                <a:solidFill>
                  <a:srgbClr val="740000"/>
                </a:solidFill>
              </a:rPr>
              <a:t>revolučnost orální historie dneška</a:t>
            </a:r>
            <a:endParaRPr lang="cs-CZ" sz="3600" b="1" dirty="0">
              <a:solidFill>
                <a:srgbClr val="740000"/>
              </a:solidFill>
            </a:endParaRPr>
          </a:p>
          <a:p>
            <a:pPr marL="0" indent="0">
              <a:buNone/>
            </a:pPr>
            <a:r>
              <a:rPr lang="cs-CZ" sz="4400" b="1" dirty="0">
                <a:solidFill>
                  <a:srgbClr val="E93605"/>
                </a:solidFill>
              </a:rPr>
              <a:t>rozhovory s „bezmocnými“ jsou stejně důležité jako s těmi, </a:t>
            </a:r>
            <a:br>
              <a:rPr lang="cs-CZ" sz="4400" b="1" dirty="0">
                <a:solidFill>
                  <a:srgbClr val="E93605"/>
                </a:solidFill>
              </a:rPr>
            </a:br>
            <a:r>
              <a:rPr lang="cs-CZ" sz="4400" b="1" dirty="0">
                <a:solidFill>
                  <a:srgbClr val="E93605"/>
                </a:solidFill>
              </a:rPr>
              <a:t>kteří proti minulému režimu vystupovali, či tehdejší </a:t>
            </a:r>
            <a:br>
              <a:rPr lang="cs-CZ" sz="4400" b="1" dirty="0">
                <a:solidFill>
                  <a:srgbClr val="E93605"/>
                </a:solidFill>
              </a:rPr>
            </a:br>
            <a:r>
              <a:rPr lang="cs-CZ" sz="4400" b="1" dirty="0">
                <a:solidFill>
                  <a:srgbClr val="E93605"/>
                </a:solidFill>
              </a:rPr>
              <a:t>moc tvořili</a:t>
            </a:r>
          </a:p>
          <a:p>
            <a:pPr marL="0" indent="0">
              <a:buNone/>
            </a:pPr>
            <a:r>
              <a:rPr lang="cs-CZ" sz="4400" b="1" dirty="0">
                <a:solidFill>
                  <a:srgbClr val="740000"/>
                </a:solidFill>
              </a:rPr>
              <a:t>OH je významná pro studium doby totalitní i transformace </a:t>
            </a:r>
            <a:br>
              <a:rPr lang="cs-CZ" sz="4400" b="1" dirty="0">
                <a:solidFill>
                  <a:srgbClr val="740000"/>
                </a:solidFill>
              </a:rPr>
            </a:br>
            <a:r>
              <a:rPr lang="cs-CZ" sz="4400" b="1" dirty="0">
                <a:solidFill>
                  <a:srgbClr val="740000"/>
                </a:solidFill>
              </a:rPr>
              <a:t>(a ne vždy příjemná)</a:t>
            </a:r>
          </a:p>
        </p:txBody>
      </p:sp>
    </p:spTree>
    <p:extLst>
      <p:ext uri="{BB962C8B-B14F-4D97-AF65-F5344CB8AC3E}">
        <p14:creationId xmlns:p14="http://schemas.microsoft.com/office/powerpoint/2010/main" val="1882532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6" b="5992"/>
          <a:stretch/>
        </p:blipFill>
        <p:spPr bwMode="auto">
          <a:xfrm>
            <a:off x="264469" y="2060848"/>
            <a:ext cx="8628011" cy="468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4468" y="0"/>
            <a:ext cx="8628011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>
                <a:solidFill>
                  <a:srgbClr val="FFC000"/>
                </a:solidFill>
              </a:rPr>
              <a:t>musíme ukázat, čeho byla minulá i naše doba svědkem</a:t>
            </a:r>
            <a:r>
              <a:rPr lang="cs-CZ" sz="4400" b="1" dirty="0">
                <a:solidFill>
                  <a:srgbClr val="E93605"/>
                </a:solidFill>
              </a:rPr>
              <a:t> (my i další společenskovědní disciplíny)</a:t>
            </a:r>
          </a:p>
          <a:p>
            <a:pPr marL="0" indent="0">
              <a:buNone/>
            </a:pPr>
            <a:endParaRPr lang="cs-CZ" sz="4400" b="1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6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>
                <a:solidFill>
                  <a:srgbClr val="740000"/>
                </a:solidFill>
              </a:rPr>
              <a:t>orální historie jako třetí strana trojúhelníku</a:t>
            </a:r>
          </a:p>
          <a:p>
            <a:pPr marL="0" indent="0">
              <a:buNone/>
            </a:pPr>
            <a:endParaRPr lang="cs-CZ" sz="4400" b="1" dirty="0">
              <a:solidFill>
                <a:srgbClr val="740000"/>
              </a:solidFill>
            </a:endParaRPr>
          </a:p>
          <a:p>
            <a:pPr marL="531813" indent="-531813">
              <a:buAutoNum type="arabicPeriod"/>
            </a:pPr>
            <a:r>
              <a:rPr lang="cs-CZ" sz="4400" b="1" dirty="0">
                <a:solidFill>
                  <a:srgbClr val="E93605"/>
                </a:solidFill>
              </a:rPr>
              <a:t>prožívání minulosti </a:t>
            </a:r>
            <a:br>
              <a:rPr lang="cs-CZ" sz="4400" b="1" dirty="0">
                <a:solidFill>
                  <a:srgbClr val="E93605"/>
                </a:solidFill>
              </a:rPr>
            </a:br>
            <a:r>
              <a:rPr lang="cs-CZ" sz="4400" b="1" dirty="0">
                <a:solidFill>
                  <a:srgbClr val="E93605"/>
                </a:solidFill>
              </a:rPr>
              <a:t>a jeho laické podání</a:t>
            </a:r>
          </a:p>
          <a:p>
            <a:pPr marL="531813" indent="-531813">
              <a:buAutoNum type="arabicPeriod"/>
            </a:pPr>
            <a:r>
              <a:rPr lang="cs-CZ" sz="4400" b="1" dirty="0">
                <a:solidFill>
                  <a:srgbClr val="E93605"/>
                </a:solidFill>
              </a:rPr>
              <a:t>dějiny velkých událostí</a:t>
            </a:r>
          </a:p>
          <a:p>
            <a:pPr marL="531813" indent="-531813">
              <a:buAutoNum type="arabicPeriod"/>
            </a:pPr>
            <a:r>
              <a:rPr lang="cs-CZ" sz="4400" b="1" dirty="0">
                <a:solidFill>
                  <a:srgbClr val="E93605"/>
                </a:solidFill>
              </a:rPr>
              <a:t>spojení </a:t>
            </a:r>
            <a:br>
              <a:rPr lang="cs-CZ" sz="4400" b="1" dirty="0">
                <a:solidFill>
                  <a:srgbClr val="E93605"/>
                </a:solidFill>
              </a:rPr>
            </a:br>
            <a:r>
              <a:rPr lang="cs-CZ" sz="4400" b="1" dirty="0">
                <a:solidFill>
                  <a:srgbClr val="E93605"/>
                </a:solidFill>
              </a:rPr>
              <a:t>obou přístupů</a:t>
            </a:r>
          </a:p>
          <a:p>
            <a:pPr marL="0" indent="0">
              <a:buNone/>
            </a:pPr>
            <a:endParaRPr lang="cs-CZ" sz="2600" b="1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2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9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>
                <a:solidFill>
                  <a:srgbClr val="740000"/>
                </a:solidFill>
              </a:rPr>
              <a:t>kritéria vědeckého přístupu</a:t>
            </a:r>
            <a:br>
              <a:rPr lang="cs-CZ" sz="4400" b="1" dirty="0">
                <a:solidFill>
                  <a:srgbClr val="740000"/>
                </a:solidFill>
              </a:rPr>
            </a:br>
            <a:r>
              <a:rPr lang="cs-CZ" sz="4400" b="1" dirty="0">
                <a:solidFill>
                  <a:srgbClr val="740000"/>
                </a:solidFill>
              </a:rPr>
              <a:t>v orální historii</a:t>
            </a:r>
          </a:p>
          <a:p>
            <a:pPr marL="0" indent="0">
              <a:buNone/>
            </a:pPr>
            <a:endParaRPr lang="cs-CZ" sz="4400" b="1" dirty="0">
              <a:solidFill>
                <a:srgbClr val="740000"/>
              </a:solidFill>
            </a:endParaRPr>
          </a:p>
          <a:p>
            <a:pPr marL="531813" indent="-531813">
              <a:buAutoNum type="arabicPeriod"/>
            </a:pPr>
            <a:r>
              <a:rPr lang="cs-CZ" sz="4400" b="1" dirty="0">
                <a:solidFill>
                  <a:srgbClr val="E93605"/>
                </a:solidFill>
              </a:rPr>
              <a:t>metodologická znalost</a:t>
            </a:r>
          </a:p>
          <a:p>
            <a:pPr marL="531813" indent="-531813">
              <a:buAutoNum type="arabicPeriod"/>
            </a:pPr>
            <a:r>
              <a:rPr lang="cs-CZ" sz="4400" b="1" dirty="0">
                <a:solidFill>
                  <a:srgbClr val="E93605"/>
                </a:solidFill>
              </a:rPr>
              <a:t>znalost kontextu</a:t>
            </a:r>
          </a:p>
          <a:p>
            <a:pPr marL="531813" indent="-531813">
              <a:buAutoNum type="arabicPeriod"/>
            </a:pPr>
            <a:r>
              <a:rPr lang="cs-CZ" sz="4400" b="1" dirty="0">
                <a:solidFill>
                  <a:srgbClr val="E93605"/>
                </a:solidFill>
              </a:rPr>
              <a:t>etika</a:t>
            </a:r>
          </a:p>
          <a:p>
            <a:pPr marL="0" indent="0">
              <a:buNone/>
            </a:pPr>
            <a:endParaRPr lang="cs-CZ" sz="2600" b="1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2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2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4400" b="1" dirty="0">
                <a:solidFill>
                  <a:srgbClr val="E93605"/>
                </a:solidFill>
              </a:rPr>
              <a:t>ztrácíme dialog, ztrácíme příběhy</a:t>
            </a:r>
          </a:p>
          <a:p>
            <a:pPr marL="0" indent="0">
              <a:buNone/>
            </a:pPr>
            <a:endParaRPr lang="cs-CZ" sz="1200" b="1" dirty="0">
              <a:solidFill>
                <a:srgbClr val="740000"/>
              </a:solidFill>
            </a:endParaRPr>
          </a:p>
          <a:p>
            <a:pPr marL="0" indent="0">
              <a:buNone/>
            </a:pPr>
            <a:r>
              <a:rPr lang="cs-CZ" sz="4100" b="1" i="1" dirty="0">
                <a:solidFill>
                  <a:srgbClr val="FFC000"/>
                </a:solidFill>
              </a:rPr>
              <a:t>Čím dál tím méně se setkáváme s lidmi, kteří jsou ochotni vyprávět příběhy, kteří příběhy vyprávět dovedou. Zato se více a více setkáváme s ostýchavostí, která je přítomna pokaždé, když někdo projeví zájem příběh vyslechnout. Je to, jako by nám bylo odňato něco, o čem jsme si mysleli, že je nám nezcizitelné – naše nejbližší vlastnictví: schopnost vyměňovat si zkušenosti. </a:t>
            </a:r>
            <a:r>
              <a:rPr lang="cs-CZ" sz="4100" b="1" dirty="0">
                <a:solidFill>
                  <a:srgbClr val="FFC000"/>
                </a:solidFill>
              </a:rPr>
              <a:t>(Walter Benjamin, 1936)</a:t>
            </a:r>
          </a:p>
          <a:p>
            <a:pPr marL="0" indent="0">
              <a:buNone/>
            </a:pPr>
            <a:endParaRPr lang="cs-CZ" sz="2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5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4807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4400" b="1" dirty="0">
                <a:solidFill>
                  <a:srgbClr val="E93605"/>
                </a:solidFill>
              </a:rPr>
              <a:t>„umění“ vyprávět (a naslouchat) se vzdalujeme</a:t>
            </a:r>
          </a:p>
          <a:p>
            <a:pPr marL="0" indent="0">
              <a:buNone/>
            </a:pPr>
            <a:endParaRPr lang="cs-CZ" sz="1200" b="1" dirty="0">
              <a:solidFill>
                <a:srgbClr val="740000"/>
              </a:solidFill>
            </a:endParaRPr>
          </a:p>
          <a:p>
            <a:pPr marL="0" indent="0">
              <a:buNone/>
            </a:pPr>
            <a:r>
              <a:rPr lang="cs-CZ" sz="4100" b="1" i="1" dirty="0">
                <a:solidFill>
                  <a:srgbClr val="FFC000"/>
                </a:solidFill>
              </a:rPr>
              <a:t>Sociální sítě oklešťují své uživatele od vnějších vlivů a vytvářejí tzv. komfortní zónu, kde jedinými zvuky, které slyšíte, jsou ozvěny vašeho vlastního hlasu, kde jediné věci, které vidíte, jsou reflexe vlastní tváře. Sociální média jsou užitečná v tom, že poskytují potěšení, zároveň jsou ale pastí</a:t>
            </a:r>
            <a:r>
              <a:rPr lang="cs-CZ" sz="4100" b="1" dirty="0">
                <a:solidFill>
                  <a:srgbClr val="FFC000"/>
                </a:solidFill>
              </a:rPr>
              <a:t>. (</a:t>
            </a:r>
            <a:r>
              <a:rPr lang="cs-CZ" sz="4100" b="1" dirty="0" err="1">
                <a:solidFill>
                  <a:srgbClr val="FFC000"/>
                </a:solidFill>
              </a:rPr>
              <a:t>Zygmunt</a:t>
            </a:r>
            <a:r>
              <a:rPr lang="cs-CZ" sz="4100" b="1" dirty="0">
                <a:solidFill>
                  <a:srgbClr val="FFC000"/>
                </a:solidFill>
              </a:rPr>
              <a:t> </a:t>
            </a:r>
            <a:r>
              <a:rPr lang="cs-CZ" sz="4100" b="1" dirty="0" err="1">
                <a:solidFill>
                  <a:srgbClr val="FFC000"/>
                </a:solidFill>
              </a:rPr>
              <a:t>Bauman</a:t>
            </a:r>
            <a:r>
              <a:rPr lang="cs-CZ" sz="4100" b="1" dirty="0">
                <a:solidFill>
                  <a:srgbClr val="FFC000"/>
                </a:solidFill>
              </a:rPr>
              <a:t>)</a:t>
            </a:r>
          </a:p>
          <a:p>
            <a:pPr marL="0" indent="0">
              <a:buNone/>
            </a:pPr>
            <a:endParaRPr lang="cs-CZ" sz="2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4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>
                <a:solidFill>
                  <a:srgbClr val="E93605"/>
                </a:solidFill>
              </a:rPr>
              <a:t>orální historie díky umění dialogu zachovává životní moudrost</a:t>
            </a:r>
          </a:p>
          <a:p>
            <a:pPr marL="0" indent="0">
              <a:buNone/>
            </a:pPr>
            <a:endParaRPr lang="cs-CZ" sz="1200" b="1" dirty="0">
              <a:solidFill>
                <a:srgbClr val="740000"/>
              </a:solidFill>
            </a:endParaRPr>
          </a:p>
          <a:p>
            <a:pPr marL="0" indent="0">
              <a:buNone/>
            </a:pPr>
            <a:endParaRPr lang="cs-CZ" sz="2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</p:txBody>
      </p:sp>
      <p:pic>
        <p:nvPicPr>
          <p:cNvPr id="5" name="Picture 4" descr="http://www.oscars.org/sites/oscars/files/carfagnoedward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" b="3668"/>
          <a:stretch/>
        </p:blipFill>
        <p:spPr bwMode="auto">
          <a:xfrm>
            <a:off x="0" y="1522071"/>
            <a:ext cx="9144000" cy="53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7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>
                <a:solidFill>
                  <a:srgbClr val="740000"/>
                </a:solidFill>
              </a:rPr>
              <a:t>hledání nás samých a našich postupů</a:t>
            </a:r>
          </a:p>
          <a:p>
            <a:pPr marL="0" indent="0">
              <a:buNone/>
            </a:pPr>
            <a:endParaRPr lang="cs-CZ" sz="4400" b="1" dirty="0">
              <a:solidFill>
                <a:srgbClr val="740000"/>
              </a:solidFill>
            </a:endParaRPr>
          </a:p>
          <a:p>
            <a:pPr marL="0" indent="0">
              <a:buNone/>
            </a:pPr>
            <a:r>
              <a:rPr lang="cs-CZ" sz="4400" b="1" dirty="0">
                <a:solidFill>
                  <a:srgbClr val="E93605"/>
                </a:solidFill>
              </a:rPr>
              <a:t>orální historie souvisí </a:t>
            </a:r>
            <a:br>
              <a:rPr lang="cs-CZ" sz="4400" b="1" dirty="0">
                <a:solidFill>
                  <a:srgbClr val="E93605"/>
                </a:solidFill>
              </a:rPr>
            </a:br>
            <a:r>
              <a:rPr lang="cs-CZ" sz="4400" b="1" dirty="0">
                <a:solidFill>
                  <a:srgbClr val="E93605"/>
                </a:solidFill>
              </a:rPr>
              <a:t>	se svobodou</a:t>
            </a:r>
          </a:p>
          <a:p>
            <a:pPr marL="0" indent="0">
              <a:buNone/>
            </a:pPr>
            <a:r>
              <a:rPr lang="cs-CZ" sz="4400" b="1" dirty="0">
                <a:solidFill>
                  <a:srgbClr val="E93605"/>
                </a:solidFill>
              </a:rPr>
              <a:t>její revolučnost – dává hlas</a:t>
            </a:r>
            <a:br>
              <a:rPr lang="cs-CZ" sz="4400" b="1" dirty="0">
                <a:solidFill>
                  <a:srgbClr val="E93605"/>
                </a:solidFill>
              </a:rPr>
            </a:br>
            <a:r>
              <a:rPr lang="cs-CZ" sz="4400" b="1" dirty="0">
                <a:solidFill>
                  <a:srgbClr val="E93605"/>
                </a:solidFill>
              </a:rPr>
              <a:t>	</a:t>
            </a:r>
            <a:r>
              <a:rPr lang="cs-CZ" sz="4400" b="1" dirty="0" err="1">
                <a:solidFill>
                  <a:srgbClr val="E93605"/>
                </a:solidFill>
              </a:rPr>
              <a:t>marginalizovaným</a:t>
            </a:r>
            <a:r>
              <a:rPr lang="cs-CZ" sz="4400" b="1" dirty="0">
                <a:solidFill>
                  <a:srgbClr val="E93605"/>
                </a:solidFill>
              </a:rPr>
              <a:t> </a:t>
            </a:r>
            <a:br>
              <a:rPr lang="cs-CZ" sz="4400" b="1" dirty="0">
                <a:solidFill>
                  <a:srgbClr val="E93605"/>
                </a:solidFill>
              </a:rPr>
            </a:br>
            <a:r>
              <a:rPr lang="cs-CZ" sz="4400" b="1" dirty="0">
                <a:solidFill>
                  <a:srgbClr val="E93605"/>
                </a:solidFill>
              </a:rPr>
              <a:t>	skupinám</a:t>
            </a:r>
          </a:p>
          <a:p>
            <a:pPr marL="0" indent="0">
              <a:buNone/>
            </a:pPr>
            <a:r>
              <a:rPr lang="cs-CZ" sz="4400" b="1" dirty="0" err="1">
                <a:solidFill>
                  <a:srgbClr val="E93605"/>
                </a:solidFill>
              </a:rPr>
              <a:t>zneužitelnost</a:t>
            </a:r>
            <a:r>
              <a:rPr lang="cs-CZ" sz="4400" b="1" dirty="0">
                <a:solidFill>
                  <a:srgbClr val="E93605"/>
                </a:solidFill>
              </a:rPr>
              <a:t>?</a:t>
            </a:r>
          </a:p>
          <a:p>
            <a:pPr marL="0" indent="0">
              <a:buNone/>
            </a:pPr>
            <a:endParaRPr lang="cs-CZ" sz="2600" b="1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2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8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17" y="0"/>
            <a:ext cx="5506483" cy="686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4807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4400" b="1" dirty="0">
                <a:solidFill>
                  <a:srgbClr val="E93605"/>
                </a:solidFill>
              </a:rPr>
              <a:t>interdisciplinarita</a:t>
            </a:r>
            <a:endParaRPr lang="cs-CZ" sz="4400" b="1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sz="4400" b="1" i="1" dirty="0">
                <a:solidFill>
                  <a:srgbClr val="FFC000"/>
                </a:solidFill>
              </a:rPr>
              <a:t>„historická věda </a:t>
            </a:r>
            <a:br>
              <a:rPr lang="cs-CZ" sz="4400" b="1" i="1" dirty="0">
                <a:solidFill>
                  <a:srgbClr val="FFC000"/>
                </a:solidFill>
              </a:rPr>
            </a:br>
            <a:r>
              <a:rPr lang="cs-CZ" sz="4400" b="1" i="1" dirty="0">
                <a:solidFill>
                  <a:srgbClr val="FFC000"/>
                </a:solidFill>
              </a:rPr>
              <a:t>je jen jedna </a:t>
            </a:r>
            <a:br>
              <a:rPr lang="cs-CZ" sz="4400" b="1" i="1" dirty="0">
                <a:solidFill>
                  <a:srgbClr val="FFC000"/>
                </a:solidFill>
              </a:rPr>
            </a:br>
            <a:r>
              <a:rPr lang="cs-CZ" sz="4400" b="1" i="1" dirty="0">
                <a:solidFill>
                  <a:srgbClr val="FFC000"/>
                </a:solidFill>
              </a:rPr>
              <a:t>z disciplín, </a:t>
            </a:r>
            <a:br>
              <a:rPr lang="cs-CZ" sz="4400" b="1" i="1" dirty="0">
                <a:solidFill>
                  <a:srgbClr val="FFC000"/>
                </a:solidFill>
              </a:rPr>
            </a:br>
            <a:r>
              <a:rPr lang="cs-CZ" sz="4400" b="1" i="1" dirty="0">
                <a:solidFill>
                  <a:srgbClr val="FFC000"/>
                </a:solidFill>
              </a:rPr>
              <a:t>které se </a:t>
            </a:r>
            <a:br>
              <a:rPr lang="cs-CZ" sz="4400" b="1" i="1" dirty="0">
                <a:solidFill>
                  <a:srgbClr val="FFC000"/>
                </a:solidFill>
              </a:rPr>
            </a:br>
            <a:r>
              <a:rPr lang="cs-CZ" sz="4400" b="1" i="1" dirty="0">
                <a:solidFill>
                  <a:srgbClr val="FFC000"/>
                </a:solidFill>
              </a:rPr>
              <a:t>vzpomínkami </a:t>
            </a:r>
            <a:br>
              <a:rPr lang="cs-CZ" sz="4400" b="1" i="1" dirty="0">
                <a:solidFill>
                  <a:srgbClr val="FFC000"/>
                </a:solidFill>
              </a:rPr>
            </a:br>
            <a:r>
              <a:rPr lang="cs-CZ" sz="4400" b="1" i="1" dirty="0">
                <a:solidFill>
                  <a:srgbClr val="FFC000"/>
                </a:solidFill>
              </a:rPr>
              <a:t>pracují“ </a:t>
            </a:r>
            <a:br>
              <a:rPr lang="cs-CZ" sz="4400" b="1" i="1" dirty="0">
                <a:solidFill>
                  <a:srgbClr val="FFC000"/>
                </a:solidFill>
              </a:rPr>
            </a:br>
            <a:r>
              <a:rPr lang="cs-CZ" sz="4400" b="1" dirty="0">
                <a:solidFill>
                  <a:srgbClr val="FFC000"/>
                </a:solidFill>
              </a:rPr>
              <a:t>(Valerie </a:t>
            </a:r>
            <a:r>
              <a:rPr lang="cs-CZ" sz="4400" b="1" dirty="0" err="1">
                <a:solidFill>
                  <a:srgbClr val="FFC000"/>
                </a:solidFill>
              </a:rPr>
              <a:t>Yow</a:t>
            </a:r>
            <a:r>
              <a:rPr lang="cs-CZ" sz="4400" b="1" dirty="0">
                <a:solidFill>
                  <a:srgbClr val="FFC000"/>
                </a:solidFill>
              </a:rPr>
              <a:t>)</a:t>
            </a:r>
          </a:p>
          <a:p>
            <a:pPr marL="0" indent="0">
              <a:buNone/>
            </a:pPr>
            <a:endParaRPr lang="cs-CZ" sz="1200" b="1" dirty="0">
              <a:solidFill>
                <a:srgbClr val="740000"/>
              </a:solidFill>
            </a:endParaRPr>
          </a:p>
          <a:p>
            <a:pPr marL="0" indent="0">
              <a:buNone/>
            </a:pPr>
            <a:endParaRPr lang="cs-CZ" sz="2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6252319"/>
            <a:ext cx="352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hlinkClick r:id="rId4" action="ppaction://hlinkfile"/>
              </a:rPr>
              <a:t>Ukázka: </a:t>
            </a:r>
            <a:r>
              <a:rPr lang="cs-CZ" sz="2400" b="1" dirty="0" err="1">
                <a:solidFill>
                  <a:schemeClr val="bg1"/>
                </a:solidFill>
                <a:hlinkClick r:id="rId4" action="ppaction://hlinkfile"/>
              </a:rPr>
              <a:t>Freund</a:t>
            </a:r>
            <a:r>
              <a:rPr lang="cs-CZ" sz="2400" b="1" dirty="0">
                <a:solidFill>
                  <a:schemeClr val="bg1"/>
                </a:solidFill>
                <a:hlinkClick r:id="rId4" action="ppaction://hlinkfile"/>
              </a:rPr>
              <a:t>, </a:t>
            </a:r>
            <a:r>
              <a:rPr lang="cs-CZ" sz="2400" b="1" dirty="0" err="1">
                <a:solidFill>
                  <a:schemeClr val="bg1"/>
                </a:solidFill>
                <a:hlinkClick r:id="rId4" action="ppaction://hlinkfile"/>
              </a:rPr>
              <a:t>Portelli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1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4400" b="1" dirty="0">
                <a:solidFill>
                  <a:srgbClr val="E93605"/>
                </a:solidFill>
              </a:rPr>
              <a:t>stále hledáme nové možnosti spolupráce s jinými disciplínami</a:t>
            </a:r>
          </a:p>
          <a:p>
            <a:pPr marL="0" indent="0">
              <a:buNone/>
            </a:pPr>
            <a:endParaRPr lang="cs-CZ" sz="1200" b="1" dirty="0">
              <a:solidFill>
                <a:srgbClr val="740000"/>
              </a:solidFill>
            </a:endParaRPr>
          </a:p>
          <a:p>
            <a:pPr marL="0" indent="0">
              <a:buNone/>
            </a:pPr>
            <a:r>
              <a:rPr lang="cs-CZ" sz="4100" b="1" i="1" dirty="0">
                <a:solidFill>
                  <a:srgbClr val="FFC000"/>
                </a:solidFill>
              </a:rPr>
              <a:t>Další věc, která je na orální historii tak vzrušující, je, že je mezioborová. [...] To vás nutí coby historika vystoupit ze svých úzkých škatulek, vyrovnat se s literaturou a přístupy z celé řady disciplín. [...] Orální historici jsou jako straky, musíme brát myšlenky z různých oborů, různých kultur, zemí, abychom to, co děláme, dělali co nejlépe. </a:t>
            </a:r>
            <a:r>
              <a:rPr lang="cs-CZ" sz="4100" b="1" dirty="0">
                <a:solidFill>
                  <a:srgbClr val="FFC000"/>
                </a:solidFill>
              </a:rPr>
              <a:t>(</a:t>
            </a:r>
            <a:r>
              <a:rPr lang="cs-CZ" sz="4100" b="1" dirty="0" err="1">
                <a:solidFill>
                  <a:srgbClr val="FFC000"/>
                </a:solidFill>
              </a:rPr>
              <a:t>Alistair</a:t>
            </a:r>
            <a:r>
              <a:rPr lang="cs-CZ" sz="4100" b="1" dirty="0">
                <a:solidFill>
                  <a:srgbClr val="FFC000"/>
                </a:solidFill>
              </a:rPr>
              <a:t> Thomson)</a:t>
            </a:r>
            <a:endParaRPr lang="cs-CZ" sz="2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  <a:p>
            <a:pPr marL="0" indent="0">
              <a:buNone/>
            </a:pPr>
            <a:endParaRPr lang="cs-CZ" sz="1600" b="1" cap="small" dirty="0">
              <a:solidFill>
                <a:srgbClr val="E93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083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305</Words>
  <Application>Microsoft Office PowerPoint</Application>
  <PresentationFormat>Předvádění na obrazovce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systému Office</vt:lpstr>
      <vt:lpstr>naslouchání, hledání, porozumění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</dc:creator>
  <cp:lastModifiedBy>Jirka</cp:lastModifiedBy>
  <cp:revision>12</cp:revision>
  <dcterms:created xsi:type="dcterms:W3CDTF">2016-11-21T07:06:19Z</dcterms:created>
  <dcterms:modified xsi:type="dcterms:W3CDTF">2016-11-23T11:55:34Z</dcterms:modified>
</cp:coreProperties>
</file>