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4" r:id="rId5"/>
    <p:sldId id="262" r:id="rId6"/>
    <p:sldId id="259" r:id="rId7"/>
    <p:sldId id="268" r:id="rId8"/>
    <p:sldId id="267" r:id="rId9"/>
    <p:sldId id="269" r:id="rId10"/>
    <p:sldId id="272" r:id="rId11"/>
    <p:sldId id="271" r:id="rId12"/>
    <p:sldId id="273" r:id="rId13"/>
    <p:sldId id="276" r:id="rId14"/>
    <p:sldId id="270" r:id="rId15"/>
    <p:sldId id="277" r:id="rId16"/>
    <p:sldId id="274" r:id="rId17"/>
    <p:sldId id="275" r:id="rId18"/>
    <p:sldId id="279" r:id="rId19"/>
    <p:sldId id="278" r:id="rId20"/>
    <p:sldId id="280" r:id="rId21"/>
    <p:sldId id="282" r:id="rId22"/>
    <p:sldId id="283" r:id="rId2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488EA-4E08-4A85-89B0-2A76483DA04B}" type="datetimeFigureOut">
              <a:rPr lang="cs-CZ" smtClean="0"/>
              <a:t>30. 11. 2016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3411E-DC8E-4469-AD09-38961ECBD0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4382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488EA-4E08-4A85-89B0-2A76483DA04B}" type="datetimeFigureOut">
              <a:rPr lang="cs-CZ" smtClean="0"/>
              <a:t>30. 11. 2016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3411E-DC8E-4469-AD09-38961ECBD0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0386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488EA-4E08-4A85-89B0-2A76483DA04B}" type="datetimeFigureOut">
              <a:rPr lang="cs-CZ" smtClean="0"/>
              <a:t>30. 11. 2016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3411E-DC8E-4469-AD09-38961ECBD0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9082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488EA-4E08-4A85-89B0-2A76483DA04B}" type="datetimeFigureOut">
              <a:rPr lang="cs-CZ" smtClean="0"/>
              <a:t>30. 11. 2016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3411E-DC8E-4469-AD09-38961ECBD0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6133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488EA-4E08-4A85-89B0-2A76483DA04B}" type="datetimeFigureOut">
              <a:rPr lang="cs-CZ" smtClean="0"/>
              <a:t>30. 11. 2016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3411E-DC8E-4469-AD09-38961ECBD0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387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488EA-4E08-4A85-89B0-2A76483DA04B}" type="datetimeFigureOut">
              <a:rPr lang="cs-CZ" smtClean="0"/>
              <a:t>30. 11. 2016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3411E-DC8E-4469-AD09-38961ECBD0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9480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488EA-4E08-4A85-89B0-2A76483DA04B}" type="datetimeFigureOut">
              <a:rPr lang="cs-CZ" smtClean="0"/>
              <a:t>30. 11. 2016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3411E-DC8E-4469-AD09-38961ECBD0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5250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488EA-4E08-4A85-89B0-2A76483DA04B}" type="datetimeFigureOut">
              <a:rPr lang="cs-CZ" smtClean="0"/>
              <a:t>30. 11. 2016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3411E-DC8E-4469-AD09-38961ECBD0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9338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488EA-4E08-4A85-89B0-2A76483DA04B}" type="datetimeFigureOut">
              <a:rPr lang="cs-CZ" smtClean="0"/>
              <a:t>30. 11. 2016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3411E-DC8E-4469-AD09-38961ECBD0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4170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488EA-4E08-4A85-89B0-2A76483DA04B}" type="datetimeFigureOut">
              <a:rPr lang="cs-CZ" smtClean="0"/>
              <a:t>30. 11. 2016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3411E-DC8E-4469-AD09-38961ECBD0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0099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488EA-4E08-4A85-89B0-2A76483DA04B}" type="datetimeFigureOut">
              <a:rPr lang="cs-CZ" smtClean="0"/>
              <a:t>30. 11. 2016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3411E-DC8E-4469-AD09-38961ECBD0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3934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488EA-4E08-4A85-89B0-2A76483DA04B}" type="datetimeFigureOut">
              <a:rPr lang="cs-CZ" smtClean="0"/>
              <a:t>30. 11. 2016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23411E-DC8E-4469-AD09-38961ECBD0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7603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lenabrunclikova@gmail.com" TargetMode="External"/><Relationship Id="rId2" Type="http://schemas.openxmlformats.org/officeDocument/2006/relationships/hyperlink" Target="mailto:brunclik@ksa.zcu.cz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73723" y="298938"/>
            <a:ext cx="10400638" cy="2074984"/>
          </a:xfrm>
        </p:spPr>
        <p:txBody>
          <a:bodyPr>
            <a:noAutofit/>
          </a:bodyPr>
          <a:lstStyle/>
          <a:p>
            <a:pPr algn="r"/>
            <a:br>
              <a:rPr lang="cs-CZ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Když slova nestačí: </a:t>
            </a:r>
            <a:br>
              <a:rPr lang="cs-CZ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(zúčastněné) pozorování jako metoda tvorby dat</a:t>
            </a:r>
            <a:b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030361" y="5601880"/>
            <a:ext cx="9144000" cy="817545"/>
          </a:xfrm>
        </p:spPr>
        <p:txBody>
          <a:bodyPr>
            <a:normAutofit lnSpcReduction="10000"/>
          </a:bodyPr>
          <a:lstStyle/>
          <a:p>
            <a:pPr algn="r"/>
            <a:r>
              <a:rPr lang="cs-CZ" dirty="0">
                <a:solidFill>
                  <a:srgbClr val="C00000"/>
                </a:solidFill>
              </a:rPr>
              <a:t>Lenka Brunclíková, KSA FF ZČU</a:t>
            </a:r>
          </a:p>
          <a:p>
            <a:pPr algn="r"/>
            <a:r>
              <a:rPr lang="cs-CZ" dirty="0">
                <a:solidFill>
                  <a:srgbClr val="C00000"/>
                </a:solidFill>
              </a:rPr>
              <a:t>Kvalitativní metody II, 1. 12. 2016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417" y="1561754"/>
            <a:ext cx="6191250" cy="37873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826505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Proč (zúčastněné) pozorování?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46385"/>
            <a:ext cx="10515600" cy="4677506"/>
          </a:xfrm>
        </p:spPr>
        <p:txBody>
          <a:bodyPr>
            <a:normAutofit/>
          </a:bodyPr>
          <a:lstStyle/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Redukce reaktivity (změny chování participantů, kteří před výzkumníkem mohou „hrát divadlo“)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Přítomnost v terénu pomáhá budovat důvěru, důvěra snižuje reaktivitu, nižší reaktivita zvyšuje validitu dat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Umožňuje pokládat citlivé otázky, které by zůstaly při běžném jednorázovém rozhovoru nezodpovězeny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Zvyšuje kvalitu interpretace dat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Umožňuje pochopit zkoumanou komunitu zevnitř a lépe tak dát význam získaným informacím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656251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Limity (zúčastněného) pozorování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3320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Časová náročnost</a:t>
            </a:r>
          </a:p>
          <a:p>
            <a:pPr lvl="1">
              <a:lnSpc>
                <a:spcPct val="100000"/>
              </a:lnSpc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 antropologii tradičně min. rok</a:t>
            </a:r>
          </a:p>
          <a:p>
            <a:pPr lvl="1">
              <a:lnSpc>
                <a:spcPct val="100000"/>
              </a:lnSpc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Dnes výzkumy trvající několik měsíců či týdnů, 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Rapid assessment </a:t>
            </a:r>
            <a:endParaRPr lang="cs-CZ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Ovlivněno dobou trvání grantu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Vhodné pro výzkum menších sociálních skupin</a:t>
            </a:r>
          </a:p>
          <a:p>
            <a:pPr>
              <a:lnSpc>
                <a:spcPct val="100000"/>
              </a:lnSpc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Subjektivita a riziko „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going native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  <a:p>
            <a:pPr>
              <a:lnSpc>
                <a:spcPct val="100000"/>
              </a:lnSpc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Nemožnost zobecnění </a:t>
            </a:r>
          </a:p>
          <a:p>
            <a:pPr>
              <a:lnSpc>
                <a:spcPct val="100000"/>
              </a:lnSpc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Reliabilita nízká až nulová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viz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Meadová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vs.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Freeman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Etika vs. zákon</a:t>
            </a: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037784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Faktory ovlivňující realizaci výzkumu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907930"/>
            <a:ext cx="10515600" cy="461596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Gender, etnicita, sociální původ, teoretický přístup apod. </a:t>
            </a:r>
          </a:p>
          <a:p>
            <a:pPr marL="457200" lvl="1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přístup k odlišným informacím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Zkušenosti výzkumníka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Úspěšnost vstupu do terénu a setrvání v něm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Klíčový informátor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Navázání blízkých vztahů a získání důvěry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Pověst výzkumníka a nebezpečí pomluvy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096307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Faktory ovlivňující realizaci výzkumu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907930"/>
            <a:ext cx="10515600" cy="4615961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Etika a etická dilemata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Odhalení výzkumníkova záměru vs. skrytý výzkum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Sdílení informací o výzkumu s participanty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Zajištění anonymity participantů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Informování nezúčastněných osob o výzkumu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„Příliš blízké“ vztahy s informanty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Jednání výzkumníka v eticky složitých situacích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Důležitá reflexivita výzkumu!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735473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 pozorovat?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Tendence pozorovat vše a snaha vše zaznamenávat</a:t>
            </a:r>
          </a:p>
          <a:p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Spradley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(1980) – tři základní rysy všech sociálních situací: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Místo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Aktéři</a:t>
            </a:r>
          </a:p>
          <a:p>
            <a:pPr lvl="1">
              <a:spcAft>
                <a:spcPts val="600"/>
              </a:spcAft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Aktivity</a:t>
            </a:r>
          </a:p>
          <a:p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DeWalt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DeWalt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(2002): 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Co se děje a proč?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Pravidelné i nepravidelné aktivity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Negativní případy a výjimky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982688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 pozorovat?</a:t>
            </a:r>
          </a:p>
        </p:txBody>
      </p:sp>
      <p:grpSp>
        <p:nvGrpSpPr>
          <p:cNvPr id="3" name="Skupina 2"/>
          <p:cNvGrpSpPr/>
          <p:nvPr/>
        </p:nvGrpSpPr>
        <p:grpSpPr>
          <a:xfrm>
            <a:off x="1395045" y="2688301"/>
            <a:ext cx="9401910" cy="1171522"/>
            <a:chOff x="838200" y="2688301"/>
            <a:chExt cx="9401910" cy="1171522"/>
          </a:xfrm>
        </p:grpSpPr>
        <p:sp>
          <p:nvSpPr>
            <p:cNvPr id="4" name="Šipka: pětiúhelník 3"/>
            <p:cNvSpPr/>
            <p:nvPr/>
          </p:nvSpPr>
          <p:spPr>
            <a:xfrm>
              <a:off x="838200" y="2708031"/>
              <a:ext cx="2520462" cy="1151792"/>
            </a:xfrm>
            <a:prstGeom prst="homePlate">
              <a:avLst/>
            </a:prstGeom>
            <a:no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" name="TextovéPole 4"/>
            <p:cNvSpPr txBox="1"/>
            <p:nvPr/>
          </p:nvSpPr>
          <p:spPr>
            <a:xfrm>
              <a:off x="1219201" y="2910254"/>
              <a:ext cx="175846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dirty="0">
                  <a:latin typeface="Arial" panose="020B0604020202020204" pitchFamily="34" charset="0"/>
                  <a:cs typeface="Arial" panose="020B0604020202020204" pitchFamily="34" charset="0"/>
                </a:rPr>
                <a:t>Deskriptivní pozorování</a:t>
              </a:r>
            </a:p>
          </p:txBody>
        </p:sp>
        <p:sp>
          <p:nvSpPr>
            <p:cNvPr id="6" name="Šipka: pětiúhelník 5"/>
            <p:cNvSpPr/>
            <p:nvPr/>
          </p:nvSpPr>
          <p:spPr>
            <a:xfrm>
              <a:off x="4278924" y="2688301"/>
              <a:ext cx="2520462" cy="1151792"/>
            </a:xfrm>
            <a:prstGeom prst="homePlate">
              <a:avLst/>
            </a:prstGeom>
            <a:no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" name="Šipka: pětiúhelník 6"/>
            <p:cNvSpPr/>
            <p:nvPr/>
          </p:nvSpPr>
          <p:spPr>
            <a:xfrm>
              <a:off x="7719648" y="2708031"/>
              <a:ext cx="2520462" cy="1151792"/>
            </a:xfrm>
            <a:prstGeom prst="homePlate">
              <a:avLst/>
            </a:prstGeom>
            <a:no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" name="TextovéPole 7"/>
            <p:cNvSpPr txBox="1"/>
            <p:nvPr/>
          </p:nvSpPr>
          <p:spPr>
            <a:xfrm>
              <a:off x="4655528" y="2910254"/>
              <a:ext cx="176725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dirty="0">
                  <a:latin typeface="Arial" panose="020B0604020202020204" pitchFamily="34" charset="0"/>
                  <a:cs typeface="Arial" panose="020B0604020202020204" pitchFamily="34" charset="0"/>
                </a:rPr>
                <a:t>Zaměřené pozorování</a:t>
              </a:r>
            </a:p>
          </p:txBody>
        </p:sp>
        <p:sp>
          <p:nvSpPr>
            <p:cNvPr id="9" name="TextovéPole 8"/>
            <p:cNvSpPr txBox="1"/>
            <p:nvPr/>
          </p:nvSpPr>
          <p:spPr>
            <a:xfrm>
              <a:off x="8144610" y="2929984"/>
              <a:ext cx="167053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dirty="0">
                  <a:latin typeface="Arial" panose="020B0604020202020204" pitchFamily="34" charset="0"/>
                  <a:cs typeface="Arial" panose="020B0604020202020204" pitchFamily="34" charset="0"/>
                </a:rPr>
                <a:t>Selektivní pozorování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465259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Záznam a analýza dat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Pozorování nejsou data! Co není zaznamenáno, jako by se nestalo!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Data jsou do určité míry výzkumníkovým konstruktem.</a:t>
            </a:r>
          </a:p>
          <a:p>
            <a:pPr algn="just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Není dobré se spoléhat pouze na paměť – informace musí být zaznamenány co nejdříve!</a:t>
            </a:r>
          </a:p>
          <a:p>
            <a:pPr algn="just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Dobré terénní poznámky nevznikají tím, že nám aktéři sdělí detailní informace nebo tím, že v terénu uděláme vše, co jsme si předem naplánovali. Zásadní je systematičnost celé práce během výzkumu.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282970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Záznam a analýza dat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Bernard (2006):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Rychlé poznámky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Deník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deník Malinowského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Diář, plánovač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Terénní záznamy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Metodologické záznamy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Deskriptivní záznamy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Analytické záznamy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313" y="1397000"/>
            <a:ext cx="2946081" cy="469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346243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Záznam a analýza dat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17785"/>
            <a:ext cx="10515600" cy="455917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Kódování přepsaných terénních poznámek usnadňuje orientaci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Použití softwaru (např.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MaxQDA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Nvivo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Identifikace témat (Bernard 2006)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Opakování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Typologie a kategorie (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cs-CZ" i="1" dirty="0" err="1">
                <a:latin typeface="Arial" panose="020B0604020202020204" pitchFamily="34" charset="0"/>
                <a:cs typeface="Arial" panose="020B0604020202020204" pitchFamily="34" charset="0"/>
              </a:rPr>
              <a:t>vivo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kódy)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Metafory a analogie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Přechody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Podobnosti a rozdílnosti v tvrzeních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Používání spojek a předložek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Chybějící data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Teoretická citlivost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8973615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Pozorování lze trénovat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Trénování pozorování usnadní pohyb v terénu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Paměťové cvičení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Obraz bez zvuku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Zvuk bez obrazu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Přímé pozorování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Zúčastněné pozorování</a:t>
            </a:r>
          </a:p>
        </p:txBody>
      </p:sp>
    </p:spTree>
    <p:extLst>
      <p:ext uri="{BB962C8B-B14F-4D97-AF65-F5344CB8AC3E}">
        <p14:creationId xmlns:p14="http://schemas.microsoft.com/office/powerpoint/2010/main" val="1087731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 je (zúčastněné) pozorování?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i="1" dirty="0"/>
              <a:t>„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Metoda, při níž se pozorovatel účastní každodenních aktivit, rituálů, interakcí a událostí studovaných lidí; jeden z nástrojů pro poznání zjevných i skrytých aspektů jejich kultury“ (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DeWalt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DeWalt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Wayland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1998:259)</a:t>
            </a:r>
          </a:p>
          <a:p>
            <a:pPr marL="0" indent="0" algn="just">
              <a:buNone/>
            </a:pPr>
            <a:endParaRPr lang="cs-CZ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„Systematický popis událostí, chování a artefaktů v sociálním prostředí, které studujeme“ (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Marshall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Rossman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1989:79)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771118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Závěr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(Zúčastněné) pozorování nenahrazuje ostatní metody sběru dat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Přístup ke každodenním aktivitám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Zvyšuje kvalitu dat a jejich interpretace 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Pro lepší porozumění zkoumané problematice a detailní data je ideální propojení různých metod (kvalitativních i kvantitativních)</a:t>
            </a:r>
          </a:p>
          <a:p>
            <a:pPr lvl="0" algn="just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Výzkumník se musí vypořádat s otázkou subjektivity a objektivity</a:t>
            </a:r>
          </a:p>
          <a:p>
            <a:pPr lvl="0" algn="just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Velkou roli hraje dobrý vstup do terénu – ovlivní další pokračování výzkumu</a:t>
            </a:r>
          </a:p>
          <a:p>
            <a:pPr lvl="0" algn="just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Na rozdíl od jiných metod riziko „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going native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  <a:p>
            <a:pPr marL="0" indent="0">
              <a:buNone/>
            </a:pPr>
            <a:endParaRPr lang="cs-CZ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052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Děkuji za pozornost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5372099"/>
            <a:ext cx="10515600" cy="804863"/>
          </a:xfrm>
        </p:spPr>
        <p:txBody>
          <a:bodyPr/>
          <a:lstStyle/>
          <a:p>
            <a:pPr marL="0" indent="0" algn="ctr">
              <a:buNone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Kontakt: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brunclik@ksa.zcu.cz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lenabrunclikova@gmail.com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http://pgp3.webnode.cz  </a:t>
            </a:r>
          </a:p>
          <a:p>
            <a:pPr marL="0" indent="0" algn="ctr">
              <a:buNone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43"/>
          <a:stretch/>
        </p:blipFill>
        <p:spPr>
          <a:xfrm>
            <a:off x="2349968" y="2046245"/>
            <a:ext cx="7738248" cy="29702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798313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448408"/>
            <a:ext cx="10515600" cy="5728555"/>
          </a:xfrm>
        </p:spPr>
        <p:txBody>
          <a:bodyPr>
            <a:normAutofit fontScale="85000" lnSpcReduction="10000"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Zdroje: </a:t>
            </a:r>
          </a:p>
          <a:p>
            <a:pPr algn="just">
              <a:spcAft>
                <a:spcPts val="1200"/>
              </a:spcAft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Bernard, </a:t>
            </a:r>
            <a:r>
              <a:rPr lang="cs-CZ" sz="2600" dirty="0" err="1">
                <a:latin typeface="Arial" panose="020B0604020202020204" pitchFamily="34" charset="0"/>
                <a:cs typeface="Arial" panose="020B0604020202020204" pitchFamily="34" charset="0"/>
              </a:rPr>
              <a:t>Russel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 H. 2006. </a:t>
            </a:r>
            <a:r>
              <a:rPr lang="cs-CZ" sz="2600" i="1" dirty="0" err="1"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cs-CZ" sz="2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i="1" dirty="0" err="1"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  <a:r>
              <a:rPr lang="cs-CZ" sz="2600" i="1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600" i="1" dirty="0" err="1">
                <a:latin typeface="Arial" panose="020B0604020202020204" pitchFamily="34" charset="0"/>
                <a:cs typeface="Arial" panose="020B0604020202020204" pitchFamily="34" charset="0"/>
              </a:rPr>
              <a:t>Anthropology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600" dirty="0" err="1">
                <a:latin typeface="Arial" panose="020B0604020202020204" pitchFamily="34" charset="0"/>
                <a:cs typeface="Arial" panose="020B0604020202020204" pitchFamily="34" charset="0"/>
              </a:rPr>
              <a:t>Fourth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600" dirty="0" err="1">
                <a:latin typeface="Arial" panose="020B0604020202020204" pitchFamily="34" charset="0"/>
                <a:cs typeface="Arial" panose="020B0604020202020204" pitchFamily="34" charset="0"/>
              </a:rPr>
              <a:t>Lanham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: Altamira </a:t>
            </a:r>
            <a:r>
              <a:rPr lang="cs-CZ" sz="2600" dirty="0" err="1">
                <a:latin typeface="Arial" panose="020B0604020202020204" pitchFamily="34" charset="0"/>
                <a:cs typeface="Arial" panose="020B0604020202020204" pitchFamily="34" charset="0"/>
              </a:rPr>
              <a:t>Press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spcAft>
                <a:spcPts val="1200"/>
              </a:spcAft>
            </a:pPr>
            <a:r>
              <a:rPr lang="cs-CZ" sz="2600" dirty="0" err="1">
                <a:latin typeface="Arial" panose="020B0604020202020204" pitchFamily="34" charset="0"/>
                <a:cs typeface="Arial" panose="020B0604020202020204" pitchFamily="34" charset="0"/>
              </a:rPr>
              <a:t>Clifford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, James. 1990. “Notes on (</a:t>
            </a:r>
            <a:r>
              <a:rPr lang="cs-CZ" sz="2600" dirty="0" err="1">
                <a:latin typeface="Arial" panose="020B0604020202020204" pitchFamily="34" charset="0"/>
                <a:cs typeface="Arial" panose="020B0604020202020204" pitchFamily="34" charset="0"/>
              </a:rPr>
              <a:t>Field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)notes.” In </a:t>
            </a:r>
            <a:r>
              <a:rPr lang="cs-CZ" sz="2600" i="1" dirty="0" err="1">
                <a:latin typeface="Arial" panose="020B0604020202020204" pitchFamily="34" charset="0"/>
                <a:cs typeface="Arial" panose="020B0604020202020204" pitchFamily="34" charset="0"/>
              </a:rPr>
              <a:t>Fieldnotes</a:t>
            </a:r>
            <a:r>
              <a:rPr lang="cs-CZ" sz="2600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2600" i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i="1" dirty="0" err="1">
                <a:latin typeface="Arial" panose="020B0604020202020204" pitchFamily="34" charset="0"/>
                <a:cs typeface="Arial" panose="020B0604020202020204" pitchFamily="34" charset="0"/>
              </a:rPr>
              <a:t>Makings</a:t>
            </a:r>
            <a:r>
              <a:rPr lang="cs-CZ" sz="2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i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i="1" dirty="0" err="1">
                <a:latin typeface="Arial" panose="020B0604020202020204" pitchFamily="34" charset="0"/>
                <a:cs typeface="Arial" panose="020B0604020202020204" pitchFamily="34" charset="0"/>
              </a:rPr>
              <a:t>Anthropology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600" dirty="0" err="1">
                <a:latin typeface="Arial" panose="020B0604020202020204" pitchFamily="34" charset="0"/>
                <a:cs typeface="Arial" panose="020B0604020202020204" pitchFamily="34" charset="0"/>
              </a:rPr>
              <a:t>edited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 by Roger </a:t>
            </a:r>
            <a:r>
              <a:rPr lang="cs-CZ" sz="2600" dirty="0" err="1">
                <a:latin typeface="Arial" panose="020B0604020202020204" pitchFamily="34" charset="0"/>
                <a:cs typeface="Arial" panose="020B0604020202020204" pitchFamily="34" charset="0"/>
              </a:rPr>
              <a:t>Sanjek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, 47–70. </a:t>
            </a:r>
            <a:r>
              <a:rPr lang="cs-CZ" sz="2600" dirty="0" err="1">
                <a:latin typeface="Arial" panose="020B0604020202020204" pitchFamily="34" charset="0"/>
                <a:cs typeface="Arial" panose="020B0604020202020204" pitchFamily="34" charset="0"/>
              </a:rPr>
              <a:t>Ithaca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2600" dirty="0" err="1">
                <a:latin typeface="Arial" panose="020B0604020202020204" pitchFamily="34" charset="0"/>
                <a:cs typeface="Arial" panose="020B0604020202020204" pitchFamily="34" charset="0"/>
              </a:rPr>
              <a:t>Cornell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dirty="0" err="1">
                <a:latin typeface="Arial" panose="020B0604020202020204" pitchFamily="34" charset="0"/>
                <a:cs typeface="Arial" panose="020B0604020202020204" pitchFamily="34" charset="0"/>
              </a:rPr>
              <a:t>Univeristy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dirty="0" err="1">
                <a:latin typeface="Arial" panose="020B0604020202020204" pitchFamily="34" charset="0"/>
                <a:cs typeface="Arial" panose="020B0604020202020204" pitchFamily="34" charset="0"/>
              </a:rPr>
              <a:t>Press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spcAft>
                <a:spcPts val="1200"/>
              </a:spcAft>
            </a:pPr>
            <a:r>
              <a:rPr lang="cs-CZ" sz="2600" dirty="0" err="1">
                <a:latin typeface="Arial" panose="020B0604020202020204" pitchFamily="34" charset="0"/>
                <a:cs typeface="Arial" panose="020B0604020202020204" pitchFamily="34" charset="0"/>
              </a:rPr>
              <a:t>DeWalt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600" dirty="0" err="1">
                <a:latin typeface="Arial" panose="020B0604020202020204" pitchFamily="34" charset="0"/>
                <a:cs typeface="Arial" panose="020B0604020202020204" pitchFamily="34" charset="0"/>
              </a:rPr>
              <a:t>Kathleen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 M., and </a:t>
            </a:r>
            <a:r>
              <a:rPr lang="cs-CZ" sz="2600" dirty="0" err="1">
                <a:latin typeface="Arial" panose="020B0604020202020204" pitchFamily="34" charset="0"/>
                <a:cs typeface="Arial" panose="020B0604020202020204" pitchFamily="34" charset="0"/>
              </a:rPr>
              <a:t>Billie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 R. </a:t>
            </a:r>
            <a:r>
              <a:rPr lang="cs-CZ" sz="2600" dirty="0" err="1">
                <a:latin typeface="Arial" panose="020B0604020202020204" pitchFamily="34" charset="0"/>
                <a:cs typeface="Arial" panose="020B0604020202020204" pitchFamily="34" charset="0"/>
              </a:rPr>
              <a:t>DeWalt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. 2011. </a:t>
            </a:r>
            <a:r>
              <a:rPr lang="cs-CZ" sz="2600" i="1" dirty="0">
                <a:latin typeface="Arial" panose="020B0604020202020204" pitchFamily="34" charset="0"/>
                <a:cs typeface="Arial" panose="020B0604020202020204" pitchFamily="34" charset="0"/>
              </a:rPr>
              <a:t>Participant </a:t>
            </a:r>
            <a:r>
              <a:rPr lang="cs-CZ" sz="2600" i="1" dirty="0" err="1">
                <a:latin typeface="Arial" panose="020B0604020202020204" pitchFamily="34" charset="0"/>
                <a:cs typeface="Arial" panose="020B0604020202020204" pitchFamily="34" charset="0"/>
              </a:rPr>
              <a:t>Observation</a:t>
            </a:r>
            <a:r>
              <a:rPr lang="cs-CZ" sz="2600" i="1" dirty="0">
                <a:latin typeface="Arial" panose="020B0604020202020204" pitchFamily="34" charset="0"/>
                <a:cs typeface="Arial" panose="020B0604020202020204" pitchFamily="34" charset="0"/>
              </a:rPr>
              <a:t>: A </a:t>
            </a:r>
            <a:r>
              <a:rPr lang="cs-CZ" sz="2600" i="1" dirty="0" err="1">
                <a:latin typeface="Arial" panose="020B0604020202020204" pitchFamily="34" charset="0"/>
                <a:cs typeface="Arial" panose="020B0604020202020204" pitchFamily="34" charset="0"/>
              </a:rPr>
              <a:t>Guide</a:t>
            </a:r>
            <a:r>
              <a:rPr lang="cs-CZ" sz="2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i="1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i="1" dirty="0" err="1">
                <a:latin typeface="Arial" panose="020B0604020202020204" pitchFamily="34" charset="0"/>
                <a:cs typeface="Arial" panose="020B0604020202020204" pitchFamily="34" charset="0"/>
              </a:rPr>
              <a:t>Fieldworkers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. Second. Plymouth: Altamira </a:t>
            </a:r>
            <a:r>
              <a:rPr lang="cs-CZ" sz="2600" dirty="0" err="1">
                <a:latin typeface="Arial" panose="020B0604020202020204" pitchFamily="34" charset="0"/>
                <a:cs typeface="Arial" panose="020B0604020202020204" pitchFamily="34" charset="0"/>
              </a:rPr>
              <a:t>Press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spcAft>
                <a:spcPts val="1200"/>
              </a:spcAft>
            </a:pPr>
            <a:r>
              <a:rPr lang="cs-CZ" sz="2600" dirty="0" err="1">
                <a:latin typeface="Arial" panose="020B0604020202020204" pitchFamily="34" charset="0"/>
                <a:cs typeface="Arial" panose="020B0604020202020204" pitchFamily="34" charset="0"/>
              </a:rPr>
              <a:t>DeWalt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600" dirty="0" err="1">
                <a:latin typeface="Arial" panose="020B0604020202020204" pitchFamily="34" charset="0"/>
                <a:cs typeface="Arial" panose="020B0604020202020204" pitchFamily="34" charset="0"/>
              </a:rPr>
              <a:t>Kathleen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 M., </a:t>
            </a:r>
            <a:r>
              <a:rPr lang="cs-CZ" sz="2600" dirty="0" err="1">
                <a:latin typeface="Arial" panose="020B0604020202020204" pitchFamily="34" charset="0"/>
                <a:cs typeface="Arial" panose="020B0604020202020204" pitchFamily="34" charset="0"/>
              </a:rPr>
              <a:t>Billie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 R. </a:t>
            </a:r>
            <a:r>
              <a:rPr lang="cs-CZ" sz="2600" dirty="0" err="1">
                <a:latin typeface="Arial" panose="020B0604020202020204" pitchFamily="34" charset="0"/>
                <a:cs typeface="Arial" panose="020B0604020202020204" pitchFamily="34" charset="0"/>
              </a:rPr>
              <a:t>DeWalt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cs-CZ" sz="2600" dirty="0" err="1">
                <a:latin typeface="Arial" panose="020B0604020202020204" pitchFamily="34" charset="0"/>
                <a:cs typeface="Arial" panose="020B0604020202020204" pitchFamily="34" charset="0"/>
              </a:rPr>
              <a:t>Coral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 B. </a:t>
            </a:r>
            <a:r>
              <a:rPr lang="cs-CZ" sz="2600" dirty="0" err="1">
                <a:latin typeface="Arial" panose="020B0604020202020204" pitchFamily="34" charset="0"/>
                <a:cs typeface="Arial" panose="020B0604020202020204" pitchFamily="34" charset="0"/>
              </a:rPr>
              <a:t>Wayland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. 1998. “Participant </a:t>
            </a:r>
            <a:r>
              <a:rPr lang="cs-CZ" sz="2600" dirty="0" err="1">
                <a:latin typeface="Arial" panose="020B0604020202020204" pitchFamily="34" charset="0"/>
                <a:cs typeface="Arial" panose="020B0604020202020204" pitchFamily="34" charset="0"/>
              </a:rPr>
              <a:t>Observation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.” In </a:t>
            </a:r>
            <a:r>
              <a:rPr lang="cs-CZ" sz="2600" i="1" dirty="0">
                <a:latin typeface="Arial" panose="020B0604020202020204" pitchFamily="34" charset="0"/>
                <a:cs typeface="Arial" panose="020B0604020202020204" pitchFamily="34" charset="0"/>
              </a:rPr>
              <a:t>Handbook </a:t>
            </a:r>
            <a:r>
              <a:rPr lang="cs-CZ" sz="2600" i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i="1" dirty="0" err="1"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  <a:r>
              <a:rPr lang="cs-CZ" sz="2600" i="1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600" i="1" dirty="0" err="1">
                <a:latin typeface="Arial" panose="020B0604020202020204" pitchFamily="34" charset="0"/>
                <a:cs typeface="Arial" panose="020B0604020202020204" pitchFamily="34" charset="0"/>
              </a:rPr>
              <a:t>Cultural</a:t>
            </a:r>
            <a:r>
              <a:rPr lang="cs-CZ" sz="2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i="1" dirty="0" err="1">
                <a:latin typeface="Arial" panose="020B0604020202020204" pitchFamily="34" charset="0"/>
                <a:cs typeface="Arial" panose="020B0604020202020204" pitchFamily="34" charset="0"/>
              </a:rPr>
              <a:t>Anthropology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600" dirty="0" err="1">
                <a:latin typeface="Arial" panose="020B0604020202020204" pitchFamily="34" charset="0"/>
                <a:cs typeface="Arial" panose="020B0604020202020204" pitchFamily="34" charset="0"/>
              </a:rPr>
              <a:t>edited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cs-CZ" sz="2600" dirty="0" err="1">
                <a:latin typeface="Arial" panose="020B0604020202020204" pitchFamily="34" charset="0"/>
                <a:cs typeface="Arial" panose="020B0604020202020204" pitchFamily="34" charset="0"/>
              </a:rPr>
              <a:t>Russel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 H. Bernard, 259–99. </a:t>
            </a:r>
            <a:r>
              <a:rPr lang="cs-CZ" sz="2600" dirty="0" err="1">
                <a:latin typeface="Arial" panose="020B0604020202020204" pitchFamily="34" charset="0"/>
                <a:cs typeface="Arial" panose="020B0604020202020204" pitchFamily="34" charset="0"/>
              </a:rPr>
              <a:t>Walnut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 Creek: Altamira </a:t>
            </a:r>
            <a:r>
              <a:rPr lang="cs-CZ" sz="2600" dirty="0" err="1">
                <a:latin typeface="Arial" panose="020B0604020202020204" pitchFamily="34" charset="0"/>
                <a:cs typeface="Arial" panose="020B0604020202020204" pitchFamily="34" charset="0"/>
              </a:rPr>
              <a:t>Press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spcAft>
                <a:spcPts val="1200"/>
              </a:spcAft>
            </a:pPr>
            <a:r>
              <a:rPr lang="cs-CZ" sz="2600" dirty="0" err="1">
                <a:latin typeface="Arial" panose="020B0604020202020204" pitchFamily="34" charset="0"/>
                <a:cs typeface="Arial" panose="020B0604020202020204" pitchFamily="34" charset="0"/>
              </a:rPr>
              <a:t>Sanjek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, Roger. 1990. </a:t>
            </a:r>
            <a:r>
              <a:rPr lang="cs-CZ" sz="2600" i="1" dirty="0" err="1">
                <a:latin typeface="Arial" panose="020B0604020202020204" pitchFamily="34" charset="0"/>
                <a:cs typeface="Arial" panose="020B0604020202020204" pitchFamily="34" charset="0"/>
              </a:rPr>
              <a:t>Fieldnotes</a:t>
            </a:r>
            <a:r>
              <a:rPr lang="cs-CZ" sz="2600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2600" i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i="1" dirty="0" err="1">
                <a:latin typeface="Arial" panose="020B0604020202020204" pitchFamily="34" charset="0"/>
                <a:cs typeface="Arial" panose="020B0604020202020204" pitchFamily="34" charset="0"/>
              </a:rPr>
              <a:t>Makings</a:t>
            </a:r>
            <a:r>
              <a:rPr lang="cs-CZ" sz="2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i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i="1" dirty="0" err="1">
                <a:latin typeface="Arial" panose="020B0604020202020204" pitchFamily="34" charset="0"/>
                <a:cs typeface="Arial" panose="020B0604020202020204" pitchFamily="34" charset="0"/>
              </a:rPr>
              <a:t>Anthropology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600" dirty="0" err="1">
                <a:latin typeface="Arial" panose="020B0604020202020204" pitchFamily="34" charset="0"/>
                <a:cs typeface="Arial" panose="020B0604020202020204" pitchFamily="34" charset="0"/>
              </a:rPr>
              <a:t>Ithaca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2600" dirty="0" err="1">
                <a:latin typeface="Arial" panose="020B0604020202020204" pitchFamily="34" charset="0"/>
                <a:cs typeface="Arial" panose="020B0604020202020204" pitchFamily="34" charset="0"/>
              </a:rPr>
              <a:t>Cornell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dirty="0" err="1">
                <a:latin typeface="Arial" panose="020B0604020202020204" pitchFamily="34" charset="0"/>
                <a:cs typeface="Arial" panose="020B0604020202020204" pitchFamily="34" charset="0"/>
              </a:rPr>
              <a:t>Univeristy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dirty="0" err="1">
                <a:latin typeface="Arial" panose="020B0604020202020204" pitchFamily="34" charset="0"/>
                <a:cs typeface="Arial" panose="020B0604020202020204" pitchFamily="34" charset="0"/>
              </a:rPr>
              <a:t>Press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spcAft>
                <a:spcPts val="1200"/>
              </a:spcAft>
            </a:pPr>
            <a:r>
              <a:rPr lang="cs-CZ" sz="2600" dirty="0" err="1">
                <a:latin typeface="Arial" panose="020B0604020202020204" pitchFamily="34" charset="0"/>
                <a:cs typeface="Arial" panose="020B0604020202020204" pitchFamily="34" charset="0"/>
              </a:rPr>
              <a:t>Spradley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, James P. 1980. </a:t>
            </a:r>
            <a:r>
              <a:rPr lang="cs-CZ" sz="2600" i="1" dirty="0">
                <a:latin typeface="Arial" panose="020B0604020202020204" pitchFamily="34" charset="0"/>
                <a:cs typeface="Arial" panose="020B0604020202020204" pitchFamily="34" charset="0"/>
              </a:rPr>
              <a:t>Participant </a:t>
            </a:r>
            <a:r>
              <a:rPr lang="cs-CZ" sz="2600" i="1" dirty="0" err="1">
                <a:latin typeface="Arial" panose="020B0604020202020204" pitchFamily="34" charset="0"/>
                <a:cs typeface="Arial" panose="020B0604020202020204" pitchFamily="34" charset="0"/>
              </a:rPr>
              <a:t>Observation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600" dirty="0" err="1">
                <a:latin typeface="Arial" panose="020B0604020202020204" pitchFamily="34" charset="0"/>
                <a:cs typeface="Arial" panose="020B0604020202020204" pitchFamily="34" charset="0"/>
              </a:rPr>
              <a:t>Belmont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2600" dirty="0" err="1">
                <a:latin typeface="Arial" panose="020B0604020202020204" pitchFamily="34" charset="0"/>
                <a:cs typeface="Arial" panose="020B0604020202020204" pitchFamily="34" charset="0"/>
              </a:rPr>
              <a:t>Wadsworth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86341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 je (zúčastněné) pozorování?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Proces sbližování se se studovanou komunitou takovým způsobem, abychom se do ni mohli vmísit a přitom co nejméně ovlivnili přirozené jednání členů této komunity, poté stažení se z této komunity za účelem ponoření se do dat, abychom pochopili, o co jde a byli schopni o tom napsat. (Bernard 1994)</a:t>
            </a:r>
          </a:p>
          <a:p>
            <a:pPr marL="0" indent="0" algn="just"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Pozorování, běžná konverzace, neformální rozhovory, apod.</a:t>
            </a:r>
          </a:p>
        </p:txBody>
      </p:sp>
    </p:spTree>
    <p:extLst>
      <p:ext uri="{BB962C8B-B14F-4D97-AF65-F5344CB8AC3E}">
        <p14:creationId xmlns:p14="http://schemas.microsoft.com/office/powerpoint/2010/main" val="2533379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Předpoklad: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>
              <a:lnSpc>
                <a:spcPct val="100000"/>
              </a:lnSpc>
              <a:spcBef>
                <a:spcPts val="1800"/>
              </a:spcBef>
              <a:spcAft>
                <a:spcPts val="1200"/>
              </a:spcAft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Je možné se učit skrze pozorování</a:t>
            </a:r>
          </a:p>
          <a:p>
            <a:pPr lvl="0" algn="just">
              <a:lnSpc>
                <a:spcPct val="100000"/>
              </a:lnSpc>
              <a:spcBef>
                <a:spcPts val="1800"/>
              </a:spcBef>
              <a:spcAft>
                <a:spcPts val="1200"/>
              </a:spcAft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Zapojit se aktivně do života pozorovaných lidí přivádí pozorovatele blíže k nim a umožňuje lépe porozumět jejich úhlu pohledu</a:t>
            </a:r>
          </a:p>
          <a:p>
            <a:pPr lvl="0" algn="just">
              <a:lnSpc>
                <a:spcPct val="100000"/>
              </a:lnSpc>
              <a:spcBef>
                <a:spcPts val="1800"/>
              </a:spcBef>
              <a:spcAft>
                <a:spcPts val="1200"/>
              </a:spcAft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Porozumění odlišné kultury a chování jejich členů je možné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95587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Kořeny (zúčastněného) pozorování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242038"/>
            <a:ext cx="6301154" cy="3934925"/>
          </a:xfrm>
        </p:spPr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Frank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Hamilton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Cushing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/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1879, </a:t>
            </a:r>
            <a:r>
              <a:rPr lang="cs-CZ" sz="26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Zuniové</a:t>
            </a:r>
            <a:endParaRPr lang="cs-CZ" sz="26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lvl="1"/>
            <a:endParaRPr lang="cs-CZ" sz="28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Beatrice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Potter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Webb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lvl="1"/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1888, výzkum chudoby</a:t>
            </a:r>
          </a:p>
          <a:p>
            <a:pPr lvl="1"/>
            <a:endParaRPr lang="cs-CZ" sz="28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cs-CZ" dirty="0"/>
          </a:p>
        </p:txBody>
      </p:sp>
      <p:pic>
        <p:nvPicPr>
          <p:cNvPr id="4" name="Zástupný symbol pro obsah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040" y="1690687"/>
            <a:ext cx="3149738" cy="4486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47777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Kořeny (zúčastněného) pozorování</a:t>
            </a:r>
            <a:endParaRPr lang="cs-CZ" sz="3600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576" y="2449877"/>
            <a:ext cx="5131553" cy="30781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914400" y="1816832"/>
            <a:ext cx="5181600" cy="4351338"/>
          </a:xfrm>
        </p:spPr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Bronislaw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Malinowski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1920, </a:t>
            </a:r>
            <a:r>
              <a:rPr lang="cs-CZ" sz="2600" dirty="0" err="1">
                <a:latin typeface="Arial" panose="020B0604020202020204" pitchFamily="34" charset="0"/>
                <a:cs typeface="Arial" panose="020B0604020202020204" pitchFamily="34" charset="0"/>
              </a:rPr>
              <a:t>Trobriandské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 ostrovy</a:t>
            </a:r>
          </a:p>
          <a:p>
            <a:pPr lvl="1"/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Popularizace ZP</a:t>
            </a:r>
          </a:p>
          <a:p>
            <a:pPr lvl="1"/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Důraz na každodenní interakci a pozorování</a:t>
            </a:r>
          </a:p>
          <a:p>
            <a:endParaRPr lang="cs-CZ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Chicagská škola</a:t>
            </a:r>
          </a:p>
          <a:p>
            <a:pPr lvl="1"/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1929, Harvey </a:t>
            </a:r>
            <a:r>
              <a:rPr lang="cs-CZ" sz="26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Zorbaugh</a:t>
            </a:r>
            <a:endParaRPr lang="cs-CZ" sz="26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71474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Pozice výzkumníka a míra participace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Spradley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(1980):</a:t>
            </a:r>
          </a:p>
          <a:p>
            <a:pPr lvl="1">
              <a:lnSpc>
                <a:spcPct val="150000"/>
              </a:lnSpc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Nulová participace  </a:t>
            </a:r>
          </a:p>
          <a:p>
            <a:pPr lvl="1">
              <a:lnSpc>
                <a:spcPct val="150000"/>
              </a:lnSpc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Pasivní participace</a:t>
            </a:r>
          </a:p>
          <a:p>
            <a:pPr lvl="1">
              <a:lnSpc>
                <a:spcPct val="150000"/>
              </a:lnSpc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Umírněná participace</a:t>
            </a:r>
          </a:p>
          <a:p>
            <a:pPr lvl="1">
              <a:lnSpc>
                <a:spcPct val="150000"/>
              </a:lnSpc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Aktivní participace</a:t>
            </a:r>
          </a:p>
          <a:p>
            <a:pPr lvl="1">
              <a:lnSpc>
                <a:spcPct val="150000"/>
              </a:lnSpc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Úplná participace</a:t>
            </a:r>
          </a:p>
          <a:p>
            <a:pPr lvl="1">
              <a:lnSpc>
                <a:spcPct val="150000"/>
              </a:lnSpc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409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Pozice výzkumníka a míra participace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Bernard (2006):</a:t>
            </a:r>
          </a:p>
          <a:p>
            <a:pPr lvl="1">
              <a:lnSpc>
                <a:spcPct val="150000"/>
              </a:lnSpc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Úplný participant</a:t>
            </a:r>
          </a:p>
          <a:p>
            <a:pPr lvl="1">
              <a:lnSpc>
                <a:spcPct val="150000"/>
              </a:lnSpc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Participativní pozorovatel</a:t>
            </a:r>
          </a:p>
          <a:p>
            <a:pPr lvl="1">
              <a:lnSpc>
                <a:spcPct val="150000"/>
              </a:lnSpc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Úplný pozorovatel</a:t>
            </a:r>
          </a:p>
        </p:txBody>
      </p:sp>
    </p:spTree>
    <p:extLst>
      <p:ext uri="{BB962C8B-B14F-4D97-AF65-F5344CB8AC3E}">
        <p14:creationId xmlns:p14="http://schemas.microsoft.com/office/powerpoint/2010/main" val="2139996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Proč (zúčastněné) pozorování?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02423"/>
            <a:ext cx="10515600" cy="472146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Zvyšuje kvalitu dat získaných během výzkumu</a:t>
            </a:r>
          </a:p>
          <a:p>
            <a:pPr lvl="1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Komplementární s dalšími technikami sběru dat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lepší porozumění a vyšší validita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Detailní data, jde do hloubky zkoumané problematiky</a:t>
            </a:r>
          </a:p>
          <a:p>
            <a:pPr lvl="1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Prožitek zkoumaného tématu (výzkumník je součástí rituálů, každodenních stereotypních situací, zvyků apod.)</a:t>
            </a:r>
          </a:p>
          <a:p>
            <a:pPr lvl="1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Neverbální projevy v rámci zkoumané skupiny důležité</a:t>
            </a:r>
          </a:p>
          <a:p>
            <a:pPr lvl="1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Podněcuje k dalším otázkám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624356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880</TotalTime>
  <Words>928</Words>
  <Application>Microsoft Office PowerPoint</Application>
  <PresentationFormat>Širokoúhlá obrazovka</PresentationFormat>
  <Paragraphs>148</Paragraphs>
  <Slides>22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Wingdings</vt:lpstr>
      <vt:lpstr>Motiv Office</vt:lpstr>
      <vt:lpstr>   Když slova nestačí:  (zúčastněné) pozorování jako metoda tvorby dat  </vt:lpstr>
      <vt:lpstr>Co je (zúčastněné) pozorování?</vt:lpstr>
      <vt:lpstr>Co je (zúčastněné) pozorování?</vt:lpstr>
      <vt:lpstr>Předpoklad:</vt:lpstr>
      <vt:lpstr>Kořeny (zúčastněného) pozorování</vt:lpstr>
      <vt:lpstr>Kořeny (zúčastněného) pozorování</vt:lpstr>
      <vt:lpstr>Pozice výzkumníka a míra participace</vt:lpstr>
      <vt:lpstr>Pozice výzkumníka a míra participace</vt:lpstr>
      <vt:lpstr>Proč (zúčastněné) pozorování?</vt:lpstr>
      <vt:lpstr>Proč (zúčastněné) pozorování?</vt:lpstr>
      <vt:lpstr>Limity (zúčastněného) pozorování</vt:lpstr>
      <vt:lpstr>Faktory ovlivňující realizaci výzkumu</vt:lpstr>
      <vt:lpstr>Faktory ovlivňující realizaci výzkumu</vt:lpstr>
      <vt:lpstr>Co pozorovat?</vt:lpstr>
      <vt:lpstr>Co pozorovat?</vt:lpstr>
      <vt:lpstr>Záznam a analýza dat </vt:lpstr>
      <vt:lpstr>Záznam a analýza dat </vt:lpstr>
      <vt:lpstr>Záznam a analýza dat </vt:lpstr>
      <vt:lpstr>Pozorování lze trénovat</vt:lpstr>
      <vt:lpstr>Závěr </vt:lpstr>
      <vt:lpstr>Děkuji za pozornost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Když slova nestačí: (zúčastněné) pozorování jako metoda tvorby dat</dc:title>
  <dc:creator>User</dc:creator>
  <cp:lastModifiedBy>User</cp:lastModifiedBy>
  <cp:revision>56</cp:revision>
  <dcterms:created xsi:type="dcterms:W3CDTF">2016-11-28T19:04:26Z</dcterms:created>
  <dcterms:modified xsi:type="dcterms:W3CDTF">2016-11-30T20:00:49Z</dcterms:modified>
</cp:coreProperties>
</file>