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8"/>
  </p:notesMasterIdLst>
  <p:sldIdLst>
    <p:sldId id="295" r:id="rId2"/>
    <p:sldId id="293" r:id="rId3"/>
    <p:sldId id="256" r:id="rId4"/>
    <p:sldId id="270" r:id="rId5"/>
    <p:sldId id="258" r:id="rId6"/>
    <p:sldId id="296" r:id="rId7"/>
    <p:sldId id="261" r:id="rId8"/>
    <p:sldId id="272" r:id="rId9"/>
    <p:sldId id="276" r:id="rId10"/>
    <p:sldId id="282" r:id="rId11"/>
    <p:sldId id="280" r:id="rId12"/>
    <p:sldId id="291" r:id="rId13"/>
    <p:sldId id="290" r:id="rId14"/>
    <p:sldId id="275" r:id="rId15"/>
    <p:sldId id="299" r:id="rId16"/>
    <p:sldId id="274" r:id="rId17"/>
    <p:sldId id="273" r:id="rId18"/>
    <p:sldId id="301" r:id="rId19"/>
    <p:sldId id="304" r:id="rId20"/>
    <p:sldId id="303" r:id="rId21"/>
    <p:sldId id="302" r:id="rId22"/>
    <p:sldId id="300" r:id="rId23"/>
    <p:sldId id="268" r:id="rId24"/>
    <p:sldId id="265" r:id="rId25"/>
    <p:sldId id="305" r:id="rId26"/>
    <p:sldId id="306" r:id="rId2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010" autoAdjust="0"/>
  </p:normalViewPr>
  <p:slideViewPr>
    <p:cSldViewPr>
      <p:cViewPr varScale="1">
        <p:scale>
          <a:sx n="43" d="100"/>
          <a:sy n="43" d="100"/>
        </p:scale>
        <p:origin x="-1908"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5ED556-8713-4575-8D59-9A16B92443D1}" type="datetimeFigureOut">
              <a:rPr lang="cs-CZ" smtClean="0"/>
              <a:t>30.11.2016</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327AF-9B4F-4CB2-9AD6-05D93AB1840C}" type="slidenum">
              <a:rPr lang="cs-CZ" smtClean="0"/>
              <a:t>‹#›</a:t>
            </a:fld>
            <a:endParaRPr lang="cs-CZ"/>
          </a:p>
        </p:txBody>
      </p:sp>
    </p:spTree>
    <p:extLst>
      <p:ext uri="{BB962C8B-B14F-4D97-AF65-F5344CB8AC3E}">
        <p14:creationId xmlns:p14="http://schemas.microsoft.com/office/powerpoint/2010/main" val="293669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V květnu 2009 přinesl časopis Apetit článek „Dočká se Praha tržnice</a:t>
            </a:r>
            <a:r>
              <a:rPr lang="cs-CZ" sz="1200" i="1" kern="1200" dirty="0" smtClean="0">
                <a:solidFill>
                  <a:schemeClr val="tx1"/>
                </a:solidFill>
                <a:latin typeface="+mn-lt"/>
                <a:ea typeface="+mn-ea"/>
                <a:cs typeface="+mn-cs"/>
              </a:rPr>
              <a:t>“?</a:t>
            </a:r>
            <a:r>
              <a:rPr lang="cs-CZ" sz="1200" kern="1200" dirty="0" smtClean="0">
                <a:solidFill>
                  <a:schemeClr val="tx1"/>
                </a:solidFill>
                <a:latin typeface="+mn-lt"/>
                <a:ea typeface="+mn-ea"/>
                <a:cs typeface="+mn-cs"/>
              </a:rPr>
              <a:t> Byly v něm kritizovány omezené možnosti nákupu čerstvého českého ovoce a zeleniny na území hlavního města. </a:t>
            </a:r>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1</a:t>
            </a:fld>
            <a:endParaRPr lang="cs-CZ"/>
          </a:p>
        </p:txBody>
      </p:sp>
    </p:spTree>
    <p:extLst>
      <p:ext uri="{BB962C8B-B14F-4D97-AF65-F5344CB8AC3E}">
        <p14:creationId xmlns:p14="http://schemas.microsoft.com/office/powerpoint/2010/main" val="599394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Výsledná – popsat, hlavní typy trhů, všechny zachytit v dalších fázích výzkumu</a:t>
            </a:r>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10</a:t>
            </a:fld>
            <a:endParaRPr lang="cs-CZ"/>
          </a:p>
        </p:txBody>
      </p:sp>
    </p:spTree>
    <p:extLst>
      <p:ext uri="{BB962C8B-B14F-4D97-AF65-F5344CB8AC3E}">
        <p14:creationId xmlns:p14="http://schemas.microsoft.com/office/powerpoint/2010/main" val="3677434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Vždy jsem se snažila udělat fotku</a:t>
            </a:r>
            <a:r>
              <a:rPr lang="cs-CZ" baseline="0" dirty="0" smtClean="0"/>
              <a:t> ukazující trh ve svém prostředí a pak nějaké detaily a zachytit povahu interakcí, strukturu nakupujících atp. </a:t>
            </a:r>
          </a:p>
          <a:p>
            <a:r>
              <a:rPr lang="cs-CZ" baseline="0" dirty="0" smtClean="0"/>
              <a:t>Fotodokumentace je dodatečný zdroj informací!</a:t>
            </a:r>
          </a:p>
          <a:p>
            <a:r>
              <a:rPr lang="cs-CZ" baseline="0" dirty="0" smtClean="0"/>
              <a:t>Etika? Když fotíte konkrétní stánek, lepší se zeptat, pro přehledové fotky ok </a:t>
            </a:r>
          </a:p>
          <a:p>
            <a:endParaRPr lang="cs-CZ" baseline="0" dirty="0" smtClean="0"/>
          </a:p>
          <a:p>
            <a:r>
              <a:rPr lang="cs-CZ" baseline="0" dirty="0" smtClean="0"/>
              <a:t>Využití pro prezentaci výsledků – např. kategorizace trhů podle zón PMA</a:t>
            </a:r>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11</a:t>
            </a:fld>
            <a:endParaRPr lang="cs-CZ"/>
          </a:p>
        </p:txBody>
      </p:sp>
    </p:spTree>
    <p:extLst>
      <p:ext uri="{BB962C8B-B14F-4D97-AF65-F5344CB8AC3E}">
        <p14:creationId xmlns:p14="http://schemas.microsoft.com/office/powerpoint/2010/main" val="58685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Této fázi chci věnovat víc času – rozhovory těžištěm mé metodologie </a:t>
            </a:r>
          </a:p>
          <a:p>
            <a:endParaRPr lang="cs-CZ" dirty="0" smtClean="0"/>
          </a:p>
          <a:p>
            <a:r>
              <a:rPr lang="cs-CZ" dirty="0" smtClean="0"/>
              <a:t>Pouze čtyři odmítli, vesměs</a:t>
            </a:r>
            <a:r>
              <a:rPr lang="cs-CZ" baseline="0" dirty="0" smtClean="0"/>
              <a:t> pozitivní přijetí – lidé si rádi povídají o tom, co dělají</a:t>
            </a:r>
          </a:p>
          <a:p>
            <a:r>
              <a:rPr lang="cs-CZ" baseline="0" dirty="0" smtClean="0"/>
              <a:t>Rozhovory proběhly v kavárnách, kancelářích (firmy, obecní úřady) i na trzích</a:t>
            </a:r>
          </a:p>
          <a:p>
            <a:r>
              <a:rPr lang="cs-CZ" baseline="0" dirty="0" smtClean="0"/>
              <a:t>Návod: 25 otázek, tři sekce – pořádání trhu (motivace, cíle, hodnoty, zdroje inspirace, vztahy s ostatními aktéry kolem FT), reflexe prodejců a nakupujících</a:t>
            </a:r>
          </a:p>
          <a:p>
            <a:r>
              <a:rPr lang="cs-CZ" baseline="0" dirty="0" smtClean="0"/>
              <a:t>Průběžně doplněná témata – kodex FT, asociace FT, reakce na vývoj rozhovoru (např. informátor se rozhovoří o komplexní situaci v oblasti APS, pokud je to relevantní, nechat jej mluvit)</a:t>
            </a:r>
          </a:p>
          <a:p>
            <a:endParaRPr lang="cs-CZ" baseline="0" dirty="0" smtClean="0"/>
          </a:p>
          <a:p>
            <a:endParaRPr lang="cs-CZ" baseline="0" dirty="0" smtClean="0"/>
          </a:p>
          <a:p>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14</a:t>
            </a:fld>
            <a:endParaRPr lang="cs-CZ"/>
          </a:p>
        </p:txBody>
      </p:sp>
    </p:spTree>
    <p:extLst>
      <p:ext uri="{BB962C8B-B14F-4D97-AF65-F5344CB8AC3E}">
        <p14:creationId xmlns:p14="http://schemas.microsoft.com/office/powerpoint/2010/main" val="204074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Protože s rozhovory mám nejvíc zkušeností, zkusila jsem formulovat několik praktických doporučení:</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Tipy – Důležité je jak na informátora působíte – důveryhodnost, nezaujatost,  sympatie… musíte se sami cítit ve své roli dobře, najít si svůj styl</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Hodina je ok, hodina a půl maximum. Předem informátory připravit na to, jak dlouho to bude trvat (realisticky), nepřetáhnout příliš domluvený čas. </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Nechat mluvit, nepodsouvat vlastní názory, případně triky</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Nepředpojatost: názory všech informátorů jsou stejně hodnotné, ač s nimi nesouhlasíte/mohou se vám zdát šílené – ovládnout se a brát je vážně (Šlapák- ukázka?)</a:t>
            </a:r>
          </a:p>
          <a:p>
            <a:endParaRPr lang="cs-CZ" baseline="0" dirty="0" smtClean="0"/>
          </a:p>
          <a:p>
            <a:r>
              <a:rPr lang="cs-CZ" baseline="0" dirty="0" smtClean="0"/>
              <a:t>Nahrávání – zeptat se, zda nevadí, formulář informovaného souhlasu si nechat podepsat</a:t>
            </a:r>
          </a:p>
          <a:p>
            <a:r>
              <a:rPr lang="cs-CZ" baseline="0" dirty="0" smtClean="0"/>
              <a:t>Přepis – co nejdříve, časově náročné (7x?) – důkladná příprava otázek, vybrat co potřebujete vědět! </a:t>
            </a:r>
          </a:p>
          <a:p>
            <a:endParaRPr lang="cs-CZ" baseline="0" dirty="0" smtClean="0"/>
          </a:p>
          <a:p>
            <a:r>
              <a:rPr lang="cs-CZ" dirty="0" smtClean="0"/>
              <a:t>Být si vědom limitů, co ne/mohu zjistit (lidé se mohou stylizovat/cenzurovat; říkat vám to, co si myslí, že chcete slyšet;</a:t>
            </a:r>
            <a:r>
              <a:rPr lang="cs-CZ" baseline="0" dirty="0" smtClean="0"/>
              <a:t> pokud pro ně téma není důležité/je příliš osobní - nejistá kvalita odpovědí…)</a:t>
            </a:r>
            <a:endParaRPr lang="cs-CZ" dirty="0" smtClean="0"/>
          </a:p>
          <a:p>
            <a:r>
              <a:rPr lang="cs-CZ" dirty="0" smtClean="0"/>
              <a:t>Doplnit vhodně </a:t>
            </a:r>
          </a:p>
          <a:p>
            <a:pPr marL="514350" indent="-514350">
              <a:buFont typeface="Arial" panose="020B0604020202020204" pitchFamily="34" charset="0"/>
              <a:buAutoNum type="alphaLcParenR"/>
            </a:pPr>
            <a:r>
              <a:rPr lang="cs-CZ" dirty="0" smtClean="0"/>
              <a:t>dalšími zdroji dat  </a:t>
            </a:r>
          </a:p>
          <a:p>
            <a:pPr marL="514350" indent="-514350">
              <a:buAutoNum type="alphaLcParenR"/>
            </a:pPr>
            <a:r>
              <a:rPr lang="cs-CZ" dirty="0" smtClean="0"/>
              <a:t>dalšími metodami sběru dat (triangulace)</a:t>
            </a:r>
          </a:p>
          <a:p>
            <a:pPr marL="514350" indent="-514350">
              <a:buAutoNum type="alphaLcParenR"/>
            </a:pPr>
            <a:r>
              <a:rPr lang="cs-CZ" dirty="0" smtClean="0"/>
              <a:t>spoluprací s dalšími výzkumníky</a:t>
            </a:r>
          </a:p>
          <a:p>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15</a:t>
            </a:fld>
            <a:endParaRPr lang="cs-CZ"/>
          </a:p>
        </p:txBody>
      </p:sp>
    </p:spTree>
    <p:extLst>
      <p:ext uri="{BB962C8B-B14F-4D97-AF65-F5344CB8AC3E}">
        <p14:creationId xmlns:p14="http://schemas.microsoft.com/office/powerpoint/2010/main" val="204074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Průběžně,</a:t>
            </a:r>
            <a:r>
              <a:rPr lang="cs-CZ" baseline="0" dirty="0" smtClean="0"/>
              <a:t> dle potřeby…</a:t>
            </a:r>
            <a:endParaRPr lang="cs-CZ" dirty="0" smtClean="0"/>
          </a:p>
          <a:p>
            <a:endParaRPr lang="cs-CZ" dirty="0" smtClean="0"/>
          </a:p>
          <a:p>
            <a:r>
              <a:rPr lang="cs-CZ" dirty="0" smtClean="0"/>
              <a:t>Anketa – hodnocení fenoménu FT, vztahy s organizátory, podpora pořádání FT, osloveni emailem, návratnost (14 ze 30 obcí a mč)</a:t>
            </a:r>
          </a:p>
          <a:p>
            <a:r>
              <a:rPr lang="cs-CZ" dirty="0" smtClean="0"/>
              <a:t>Rozhovory – aktivní neziskovky – hnutí duha,</a:t>
            </a:r>
            <a:r>
              <a:rPr lang="cs-CZ" baseline="0" dirty="0" smtClean="0"/>
              <a:t> nadace partnerství, organizace – asociace soukromého zemědělství, ovocnářská unie</a:t>
            </a:r>
          </a:p>
          <a:p>
            <a:r>
              <a:rPr lang="cs-CZ" baseline="0" dirty="0" smtClean="0"/>
              <a:t>Dokumenty –weby trhů, dokumenty MŽP, Mze, analýza mediálních obsahů (knihovna FSV UK)</a:t>
            </a:r>
          </a:p>
          <a:p>
            <a:r>
              <a:rPr lang="cs-CZ" baseline="0" dirty="0" smtClean="0"/>
              <a:t>Konference – 2x v NZM, principy akčního výzkumu (K. Lewin 1946) – propojit výzkumníky, praktiky, úředníky a politiky – diskuze otázek kolem FT, „aby přínosy převážily nad problémy“, vyhodnocování už ne…</a:t>
            </a:r>
          </a:p>
          <a:p>
            <a:endParaRPr lang="cs-CZ" dirty="0" smtClean="0"/>
          </a:p>
          <a:p>
            <a:r>
              <a:rPr lang="cs-CZ" sz="1200" kern="1200" dirty="0" smtClean="0">
                <a:solidFill>
                  <a:schemeClr val="tx1"/>
                </a:solidFill>
                <a:latin typeface="+mn-lt"/>
                <a:ea typeface="+mn-ea"/>
                <a:cs typeface="+mn-cs"/>
              </a:rPr>
              <a:t>dvě konference – „Farmářské trhy – módní výstřelek nebo vzkříšená tradice?“ (13. 12. 2011, Národní zemědělské muzeum, Praha) a „Farmářské trhy – Quo vadis?“ (11. 12. 2012, tamtéž), jichž jsem se účastnila jako garant odborného programu a mohla tudíž ovlivnit tematické zaměření a výběr přednášejících. Klíčové byly diskuze</a:t>
            </a:r>
            <a:endParaRPr lang="cs-CZ" dirty="0" smtClean="0"/>
          </a:p>
          <a:p>
            <a:endParaRPr lang="cs-CZ" baseline="0" dirty="0" smtClean="0"/>
          </a:p>
          <a:p>
            <a:r>
              <a:rPr lang="cs-CZ" baseline="0" dirty="0" smtClean="0"/>
              <a:t>Bc. Alena Procházková – rozhovory s prodejci na trzích – téma práce: přínosy FT pro venkov s farmáře</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Dotazníkové šetření – kombinace poznatků, článek 2013</a:t>
            </a:r>
          </a:p>
          <a:p>
            <a:r>
              <a:rPr lang="cs-CZ" baseline="0" dirty="0" smtClean="0"/>
              <a:t>Gent – význam místního kontextu, nejen východ - západ</a:t>
            </a:r>
          </a:p>
          <a:p>
            <a:endParaRPr lang="cs-CZ" baseline="0" dirty="0" smtClean="0"/>
          </a:p>
          <a:p>
            <a:endParaRPr lang="cs-CZ" baseline="0" dirty="0" smtClean="0"/>
          </a:p>
          <a:p>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16</a:t>
            </a:fld>
            <a:endParaRPr lang="cs-CZ"/>
          </a:p>
        </p:txBody>
      </p:sp>
    </p:spTree>
    <p:extLst>
      <p:ext uri="{BB962C8B-B14F-4D97-AF65-F5344CB8AC3E}">
        <p14:creationId xmlns:p14="http://schemas.microsoft.com/office/powerpoint/2010/main" val="2248554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Pátá fáze se překrývala</a:t>
            </a:r>
            <a:r>
              <a:rPr lang="cs-CZ" baseline="0" dirty="0" smtClean="0"/>
              <a:t> se čtvrtou – měkkost a prolínání</a:t>
            </a:r>
          </a:p>
          <a:p>
            <a:r>
              <a:rPr lang="cs-CZ" baseline="0" dirty="0" smtClean="0"/>
              <a:t>Obsahová anaýza – ba typy kódování</a:t>
            </a:r>
            <a:endParaRPr lang="cs-CZ" dirty="0" smtClean="0"/>
          </a:p>
          <a:p>
            <a:r>
              <a:rPr lang="cs-CZ" dirty="0" smtClean="0"/>
              <a:t>Struktura rozhovorů usnadňuje</a:t>
            </a:r>
            <a:r>
              <a:rPr lang="cs-CZ" baseline="0" dirty="0" smtClean="0"/>
              <a:t> kódování (deduktivní kódování), ms word: kódy, další zajímavé pasáže (induktivní), např. věty vhodné k citování --- tabulka: přehledné, možnost „kvantifikace“- hlední trendů např.</a:t>
            </a:r>
          </a:p>
          <a:p>
            <a:r>
              <a:rPr lang="cs-CZ" baseline="0" dirty="0" smtClean="0"/>
              <a:t>Navázala diskurzivní analýza: </a:t>
            </a:r>
          </a:p>
          <a:p>
            <a:r>
              <a:rPr lang="cs-CZ" baseline="0" dirty="0" smtClean="0"/>
              <a:t>A taky pátrání po specifikách postsocialismu. Diskurz, výsledky dalších metod sběru dat, znalost kontextu </a:t>
            </a:r>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17</a:t>
            </a:fld>
            <a:endParaRPr lang="cs-CZ"/>
          </a:p>
        </p:txBody>
      </p:sp>
    </p:spTree>
    <p:extLst>
      <p:ext uri="{BB962C8B-B14F-4D97-AF65-F5344CB8AC3E}">
        <p14:creationId xmlns:p14="http://schemas.microsoft.com/office/powerpoint/2010/main" val="3474552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Politická podpora - citaci</a:t>
            </a:r>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18</a:t>
            </a:fld>
            <a:endParaRPr lang="cs-CZ"/>
          </a:p>
        </p:txBody>
      </p:sp>
    </p:spTree>
    <p:extLst>
      <p:ext uri="{BB962C8B-B14F-4D97-AF65-F5344CB8AC3E}">
        <p14:creationId xmlns:p14="http://schemas.microsoft.com/office/powerpoint/2010/main" val="3474552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kern="1200" dirty="0" smtClean="0">
                <a:solidFill>
                  <a:schemeClr val="tx1"/>
                </a:solidFill>
                <a:latin typeface="+mn-lt"/>
                <a:ea typeface="+mn-ea"/>
                <a:cs typeface="+mn-cs"/>
              </a:rPr>
              <a:t>Pro ilustraci několik obrázků z evropských tržnic a trhů.</a:t>
            </a:r>
          </a:p>
          <a:p>
            <a:r>
              <a:rPr lang="cs-CZ" sz="1200" kern="1200" dirty="0" smtClean="0">
                <a:solidFill>
                  <a:schemeClr val="tx1"/>
                </a:solidFill>
                <a:latin typeface="+mn-lt"/>
                <a:ea typeface="+mn-ea"/>
                <a:cs typeface="+mn-cs"/>
              </a:rPr>
              <a:t>Pořadatelé –</a:t>
            </a:r>
            <a:r>
              <a:rPr lang="cs-CZ" sz="1200" kern="1200" baseline="0" dirty="0" smtClean="0">
                <a:solidFill>
                  <a:schemeClr val="tx1"/>
                </a:solidFill>
                <a:latin typeface="+mn-lt"/>
                <a:ea typeface="+mn-ea"/>
                <a:cs typeface="+mn-cs"/>
              </a:rPr>
              <a:t> průkopníci cestovali po Evropě, líbily se jim tradiční jihoevropské trhy a velké městské tržnice jako….</a:t>
            </a:r>
          </a:p>
          <a:p>
            <a:endParaRPr lang="cs-CZ" sz="1200" kern="1200" dirty="0" smtClean="0">
              <a:solidFill>
                <a:schemeClr val="tx1"/>
              </a:solidFill>
              <a:latin typeface="+mn-lt"/>
              <a:ea typeface="+mn-ea"/>
              <a:cs typeface="+mn-cs"/>
            </a:endParaRPr>
          </a:p>
          <a:p>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19</a:t>
            </a:fld>
            <a:endParaRPr lang="cs-CZ"/>
          </a:p>
        </p:txBody>
      </p:sp>
    </p:spTree>
    <p:extLst>
      <p:ext uri="{BB962C8B-B14F-4D97-AF65-F5344CB8AC3E}">
        <p14:creationId xmlns:p14="http://schemas.microsoft.com/office/powerpoint/2010/main" val="3411844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20</a:t>
            </a:fld>
            <a:endParaRPr lang="cs-CZ"/>
          </a:p>
        </p:txBody>
      </p:sp>
    </p:spTree>
    <p:extLst>
      <p:ext uri="{BB962C8B-B14F-4D97-AF65-F5344CB8AC3E}">
        <p14:creationId xmlns:p14="http://schemas.microsoft.com/office/powerpoint/2010/main" val="3474552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Sebereflexi výzkumníka</a:t>
            </a:r>
            <a:r>
              <a:rPr lang="cs-CZ" sz="1200" kern="1200" baseline="0" dirty="0" smtClean="0">
                <a:solidFill>
                  <a:schemeClr val="tx1"/>
                </a:solidFill>
                <a:effectLst/>
                <a:latin typeface="+mn-lt"/>
                <a:ea typeface="+mn-ea"/>
                <a:cs typeface="+mn-cs"/>
              </a:rPr>
              <a:t> bych se ráda věnovala podrobněji.</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baseline="0" dirty="0" smtClean="0">
                <a:solidFill>
                  <a:schemeClr val="tx1"/>
                </a:solidFill>
                <a:effectLst/>
                <a:latin typeface="+mn-lt"/>
                <a:ea typeface="+mn-ea"/>
                <a:cs typeface="+mn-cs"/>
              </a:rPr>
              <a:t>Proč ji provádět? Dva hlavní typy argumentů: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baseline="0" dirty="0" smtClean="0">
                <a:solidFill>
                  <a:schemeClr val="tx1"/>
                </a:solidFill>
                <a:effectLst/>
                <a:latin typeface="+mn-lt"/>
                <a:ea typeface="+mn-ea"/>
                <a:cs typeface="+mn-cs"/>
              </a:rPr>
              <a:t>1) Situated knowledges:</a:t>
            </a: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Volba výzkumné otázky, teoreticko-metodologického přístupu či zkoumané populace je vedle řady vnějších vlivů významně utvářena také osobností výzkumníka. Naše pohlaví, sociální původ, hodnotový systém či kulturní prostředí mají vliv na to, co a jak zkoumáme, a jak své výsledky interpretujeme.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Neboli nikdo</a:t>
            </a:r>
            <a:r>
              <a:rPr lang="cs-CZ" sz="1200" kern="1200" baseline="0" dirty="0" smtClean="0">
                <a:solidFill>
                  <a:schemeClr val="tx1"/>
                </a:solidFill>
                <a:effectLst/>
                <a:latin typeface="+mn-lt"/>
                <a:ea typeface="+mn-ea"/>
                <a:cs typeface="+mn-cs"/>
              </a:rPr>
              <a:t> není tabula rasa. V</a:t>
            </a:r>
            <a:r>
              <a:rPr lang="cs-CZ" sz="1200" kern="1200" dirty="0" smtClean="0">
                <a:solidFill>
                  <a:schemeClr val="tx1"/>
                </a:solidFill>
                <a:effectLst/>
                <a:latin typeface="+mn-lt"/>
                <a:ea typeface="+mn-ea"/>
                <a:cs typeface="+mn-cs"/>
              </a:rPr>
              <a:t>ždy máme implicitní očekávání,</a:t>
            </a:r>
            <a:r>
              <a:rPr lang="cs-CZ" sz="1200" kern="1200" baseline="0" dirty="0" smtClean="0">
                <a:solidFill>
                  <a:schemeClr val="tx1"/>
                </a:solidFill>
                <a:effectLst/>
                <a:latin typeface="+mn-lt"/>
                <a:ea typeface="+mn-ea"/>
                <a:cs typeface="+mn-cs"/>
              </a:rPr>
              <a:t> představy… mimimální doporučení je – být si jich vědom, reflektovat je. Někdy pomůže terénní výzkum – příklad: vejce farmářská v Gentu</a:t>
            </a: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baseline="0" dirty="0" smtClean="0">
                <a:solidFill>
                  <a:schemeClr val="tx1"/>
                </a:solidFill>
                <a:effectLst/>
                <a:latin typeface="+mn-lt"/>
                <a:ea typeface="+mn-ea"/>
                <a:cs typeface="+mn-cs"/>
              </a:rPr>
              <a:t>2) Pro kvalitativní výzkum je typické, že je tvárný, reaguje na dílčí výsledky, nabírá nový směr, vyvíjí se. Stejně tak výzkumník – vezeme-li v úvahu, že doktorské studium trvá několik let. </a:t>
            </a:r>
            <a:r>
              <a:rPr lang="cs-CZ" sz="1200" kern="1200" dirty="0" smtClean="0">
                <a:solidFill>
                  <a:schemeClr val="tx1"/>
                </a:solidFill>
                <a:effectLst/>
                <a:latin typeface="+mn-lt"/>
                <a:ea typeface="+mn-ea"/>
                <a:cs typeface="+mn-cs"/>
              </a:rPr>
              <a:t>V průběhu několikaletého projektu jakým je doktorské studium se výzkum a výzkumník přirozeně navzájem ovlivňují a utvářejí. Je užitečné si tento proces uvědomit, reflektovat  a integrovat jej do své metodologie.    </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Jak ji provádět?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cs-CZ" sz="1200" kern="1200" dirty="0" smtClean="0">
                <a:solidFill>
                  <a:schemeClr val="tx1"/>
                </a:solidFill>
                <a:effectLst/>
                <a:latin typeface="+mn-lt"/>
                <a:ea typeface="+mn-ea"/>
                <a:cs typeface="+mn-cs"/>
              </a:rPr>
              <a:t>Napiště kapitolu</a:t>
            </a:r>
            <a:r>
              <a:rPr lang="cs-CZ" sz="1200" kern="1200" baseline="0" dirty="0" smtClean="0">
                <a:solidFill>
                  <a:schemeClr val="tx1"/>
                </a:solidFill>
                <a:effectLst/>
                <a:latin typeface="+mn-lt"/>
                <a:ea typeface="+mn-ea"/>
                <a:cs typeface="+mn-cs"/>
              </a:rPr>
              <a:t> o sobě – kdo jste, co vás zajímá, co je pro vás důležité, proč jste se rozhodli pro toto téma a tyto metody, později navažte tím, jak jste se vy a výzkum za ta léta spolu změnili</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cs-CZ" sz="1200" kern="1200" dirty="0" smtClean="0">
                <a:solidFill>
                  <a:schemeClr val="tx1"/>
                </a:solidFill>
                <a:effectLst/>
                <a:latin typeface="+mn-lt"/>
                <a:ea typeface="+mn-ea"/>
                <a:cs typeface="+mn-cs"/>
              </a:rPr>
              <a:t>Bude to snazší, když si budete vést deník – research journal</a:t>
            </a:r>
            <a:r>
              <a:rPr lang="cs-CZ" sz="1200" kern="1200" baseline="0" dirty="0" smtClean="0">
                <a:solidFill>
                  <a:schemeClr val="tx1"/>
                </a:solidFill>
                <a:effectLst/>
                <a:latin typeface="+mn-lt"/>
                <a:ea typeface="+mn-ea"/>
                <a:cs typeface="+mn-cs"/>
              </a:rPr>
              <a:t> – zaznamenávejte nejen co děláte, ale i své myšlenky, pocity, nápady, nejistoty, důležité rozhovory a zážitky související nějak s dizertací… budete schopni vysledovat a pochopit jak se váš výzkumný projekt vyvíjel a obhájit tento vývoj před případnými kritiky.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cs-CZ"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baseline="0" dirty="0" smtClean="0">
                <a:solidFill>
                  <a:schemeClr val="tx1"/>
                </a:solidFill>
                <a:effectLst/>
                <a:latin typeface="+mn-lt"/>
                <a:ea typeface="+mn-ea"/>
                <a:cs typeface="+mn-cs"/>
              </a:rPr>
              <a:t>A konečně – PhD studenti se navíc mohou cítit osamoceni, necháni na pospas, tápající… - deník vám může suplovat dialog s kolegou. Nebudete tak sami</a:t>
            </a:r>
            <a:r>
              <a:rPr lang="cs-CZ" sz="1200" kern="1200" baseline="0" dirty="0" smtClean="0">
                <a:solidFill>
                  <a:schemeClr val="tx1"/>
                </a:solidFill>
                <a:effectLst/>
                <a:latin typeface="+mn-lt"/>
                <a:ea typeface="+mn-ea"/>
                <a:cs typeface="+mn-cs"/>
                <a:sym typeface="Wingdings" panose="05000000000000000000" pitchFamily="2" charset="2"/>
              </a:rPr>
              <a:t></a:t>
            </a: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21</a:t>
            </a:fld>
            <a:endParaRPr lang="cs-CZ"/>
          </a:p>
        </p:txBody>
      </p:sp>
    </p:spTree>
    <p:extLst>
      <p:ext uri="{BB962C8B-B14F-4D97-AF65-F5344CB8AC3E}">
        <p14:creationId xmlns:p14="http://schemas.microsoft.com/office/powerpoint/2010/main" val="357777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kern="1200" dirty="0" smtClean="0">
                <a:solidFill>
                  <a:schemeClr val="tx1"/>
                </a:solidFill>
                <a:latin typeface="+mn-lt"/>
                <a:ea typeface="+mn-ea"/>
                <a:cs typeface="+mn-cs"/>
              </a:rPr>
              <a:t>Dnes již víme, že se Praha dočkala,</a:t>
            </a:r>
            <a:r>
              <a:rPr lang="cs-CZ" sz="1200" kern="1200" baseline="0" dirty="0" smtClean="0">
                <a:solidFill>
                  <a:schemeClr val="tx1"/>
                </a:solidFill>
                <a:latin typeface="+mn-lt"/>
                <a:ea typeface="+mn-ea"/>
                <a:cs typeface="+mn-cs"/>
              </a:rPr>
              <a:t> ale</a:t>
            </a:r>
            <a:r>
              <a:rPr lang="cs-CZ" sz="1200" kern="1200" dirty="0" smtClean="0">
                <a:solidFill>
                  <a:schemeClr val="tx1"/>
                </a:solidFill>
                <a:latin typeface="+mn-lt"/>
                <a:ea typeface="+mn-ea"/>
                <a:cs typeface="+mn-cs"/>
              </a:rPr>
              <a:t> ještě v létě roku 2009 nebyl v Praze žádný farmářský trh. Běžným místem nákupů potravin byly pro většinu Pražanů supermarkety. O dva roky </a:t>
            </a:r>
            <a:r>
              <a:rPr lang="cs-CZ" sz="1200" kern="1200" dirty="0" smtClean="0">
                <a:solidFill>
                  <a:schemeClr val="tx1"/>
                </a:solidFill>
                <a:latin typeface="+mn-lt"/>
                <a:ea typeface="+mn-ea"/>
                <a:cs typeface="+mn-cs"/>
              </a:rPr>
              <a:t>později</a:t>
            </a:r>
            <a:r>
              <a:rPr lang="cs-CZ" sz="1200" kern="1200" dirty="0" smtClean="0">
                <a:solidFill>
                  <a:schemeClr val="tx1"/>
                </a:solidFill>
                <a:latin typeface="+mn-lt"/>
                <a:ea typeface="+mn-ea"/>
                <a:cs typeface="+mn-cs"/>
              </a:rPr>
              <a:t>, na konci léta 2011 bylo v Praze třicet tři FT. Boom farmářských trhů v Praze v roce 2010 vybočil z pozvolného vývoje podobných iniciativ v oblasti obstarávání potravin v Česku. A stal se předmětem mého</a:t>
            </a:r>
            <a:r>
              <a:rPr lang="cs-CZ" sz="1200" kern="1200" baseline="0" dirty="0" smtClean="0">
                <a:solidFill>
                  <a:schemeClr val="tx1"/>
                </a:solidFill>
                <a:latin typeface="+mn-lt"/>
                <a:ea typeface="+mn-ea"/>
                <a:cs typeface="+mn-cs"/>
              </a:rPr>
              <a:t> doktorského výzkumu.</a:t>
            </a:r>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2</a:t>
            </a:fld>
            <a:endParaRPr lang="cs-CZ"/>
          </a:p>
        </p:txBody>
      </p:sp>
    </p:spTree>
    <p:extLst>
      <p:ext uri="{BB962C8B-B14F-4D97-AF65-F5344CB8AC3E}">
        <p14:creationId xmlns:p14="http://schemas.microsoft.com/office/powerpoint/2010/main" val="2700081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Vydržet to, že není jasné, co bude výsledkem, zůstat otevřený různým interpretacím </a:t>
            </a:r>
          </a:p>
          <a:p>
            <a:r>
              <a:rPr lang="cs-CZ" dirty="0" smtClean="0"/>
              <a:t>K.Pauknerová – „určit se dostanete do</a:t>
            </a:r>
            <a:r>
              <a:rPr lang="cs-CZ" baseline="0" dirty="0" smtClean="0"/>
              <a:t> fáze, kdy to budete nenávidět“ – osobní téma často, člověk se do toho ponoří, vytvoří si vztahy (viz farmáři v Gentu), někteří výzkumníci stále na kvalitativní výzkum koukají spatra a člověk má pocit, že svůj přítup musí obhajovat</a:t>
            </a:r>
          </a:p>
          <a:p>
            <a:r>
              <a:rPr lang="cs-CZ" baseline="0" dirty="0" smtClean="0"/>
              <a:t>Trochu umění a trochu věda, udržet tu hranici, kvalitativní metodologie neznamená žádná metodologie</a:t>
            </a:r>
          </a:p>
          <a:p>
            <a:endParaRPr lang="cs-CZ" baseline="0" dirty="0" smtClean="0"/>
          </a:p>
          <a:p>
            <a:r>
              <a:rPr lang="cs-CZ" baseline="0" dirty="0" smtClean="0"/>
              <a:t>Zkoumáte něco neprobádaného, získáváte hlubový vhled do problematiky a možnost skutečně porozumět zkoumanému fenoménu, interpretace a prezentace výsledků je značně kreativní disciplína. Řadu témat nelze zkoumat kvantitativně. </a:t>
            </a:r>
          </a:p>
          <a:p>
            <a:endParaRPr lang="cs-CZ" baseline="0" dirty="0" smtClean="0"/>
          </a:p>
          <a:p>
            <a:r>
              <a:rPr lang="cs-CZ" baseline="0" dirty="0" smtClean="0"/>
              <a:t>Limity, (ŕadši než slabiny) – zobecnitelnost, vnější validita – být si jich vědom, většinou lze řešit (kombinace zdrojů dat, přístupů…)</a:t>
            </a:r>
          </a:p>
          <a:p>
            <a:endParaRPr lang="cs-CZ" baseline="0" dirty="0" smtClean="0"/>
          </a:p>
          <a:p>
            <a:r>
              <a:rPr lang="cs-CZ" baseline="0" dirty="0" smtClean="0"/>
              <a:t>Musí být jasné jak jsem došla k výsledkům – ukázat co nejvíc z výsedků i metod, případně zopakovatelnost výzkumu, reflektovat význam metodologie pro dosažené výsledky a obecně vliv výzkumníka a dalších faktorů na vývoj výzkumného projektu</a:t>
            </a:r>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22</a:t>
            </a:fld>
            <a:endParaRPr lang="cs-CZ"/>
          </a:p>
        </p:txBody>
      </p:sp>
    </p:spTree>
    <p:extLst>
      <p:ext uri="{BB962C8B-B14F-4D97-AF65-F5344CB8AC3E}">
        <p14:creationId xmlns:p14="http://schemas.microsoft.com/office/powerpoint/2010/main" val="3577776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A těším se na diskuzi.</a:t>
            </a:r>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23</a:t>
            </a:fld>
            <a:endParaRPr lang="cs-CZ"/>
          </a:p>
        </p:txBody>
      </p:sp>
    </p:spTree>
    <p:extLst>
      <p:ext uri="{BB962C8B-B14F-4D97-AF65-F5344CB8AC3E}">
        <p14:creationId xmlns:p14="http://schemas.microsoft.com/office/powerpoint/2010/main" val="294738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24</a:t>
            </a:fld>
            <a:endParaRPr lang="cs-CZ"/>
          </a:p>
        </p:txBody>
      </p:sp>
    </p:spTree>
    <p:extLst>
      <p:ext uri="{BB962C8B-B14F-4D97-AF65-F5344CB8AC3E}">
        <p14:creationId xmlns:p14="http://schemas.microsoft.com/office/powerpoint/2010/main" val="3001703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25</a:t>
            </a:fld>
            <a:endParaRPr lang="cs-CZ"/>
          </a:p>
        </p:txBody>
      </p:sp>
    </p:spTree>
    <p:extLst>
      <p:ext uri="{BB962C8B-B14F-4D97-AF65-F5344CB8AC3E}">
        <p14:creationId xmlns:p14="http://schemas.microsoft.com/office/powerpoint/2010/main" val="3001703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26</a:t>
            </a:fld>
            <a:endParaRPr lang="cs-CZ"/>
          </a:p>
        </p:txBody>
      </p:sp>
    </p:spTree>
    <p:extLst>
      <p:ext uri="{BB962C8B-B14F-4D97-AF65-F5344CB8AC3E}">
        <p14:creationId xmlns:p14="http://schemas.microsoft.com/office/powerpoint/2010/main" val="300170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Dobré odpoledne, já jsem Lenka Fendrychová a jsem tu dnes proto, abych vám ukázala, jak to může vypadat, když se rozhodnete využít kvalitativní metody ve svém doktorském výzkumném projektu. </a:t>
            </a:r>
            <a:r>
              <a:rPr lang="cs-CZ" sz="1200" baseline="0" dirty="0" smtClean="0"/>
              <a:t>Provedu vás metodologickou kapitolou své dizertace a pokusím se zprostředkovat zkušenost s kvalitativním výzkumem, ukázat jak a proč právě tak jsem farmářské trhy zkoumala. A prozradím i něco málo z výsledků…</a:t>
            </a:r>
          </a:p>
          <a:p>
            <a:endParaRPr lang="cs-CZ"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baseline="0" dirty="0" smtClean="0"/>
          </a:p>
          <a:p>
            <a:endParaRPr lang="cs-CZ" sz="1200" baseline="0" dirty="0" smtClean="0"/>
          </a:p>
          <a:p>
            <a:endParaRPr lang="cs-CZ" baseline="0" dirty="0" smtClean="0"/>
          </a:p>
          <a:p>
            <a:endParaRPr lang="cs-CZ" baseline="0" dirty="0" smtClean="0"/>
          </a:p>
        </p:txBody>
      </p:sp>
      <p:sp>
        <p:nvSpPr>
          <p:cNvPr id="4" name="Slide Number Placeholder 3"/>
          <p:cNvSpPr>
            <a:spLocks noGrp="1"/>
          </p:cNvSpPr>
          <p:nvPr>
            <p:ph type="sldNum" sz="quarter" idx="10"/>
          </p:nvPr>
        </p:nvSpPr>
        <p:spPr/>
        <p:txBody>
          <a:bodyPr/>
          <a:lstStyle/>
          <a:p>
            <a:fld id="{924327AF-9B4F-4CB2-9AD6-05D93AB1840C}" type="slidenum">
              <a:rPr lang="cs-CZ" smtClean="0"/>
              <a:t>3</a:t>
            </a:fld>
            <a:endParaRPr lang="cs-CZ"/>
          </a:p>
        </p:txBody>
      </p:sp>
    </p:spTree>
    <p:extLst>
      <p:ext uri="{BB962C8B-B14F-4D97-AF65-F5344CB8AC3E}">
        <p14:creationId xmlns:p14="http://schemas.microsoft.com/office/powerpoint/2010/main" val="81954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Vývoj tématu </a:t>
            </a:r>
          </a:p>
          <a:p>
            <a:r>
              <a:rPr lang="cs-CZ" sz="1200" kern="1200" dirty="0" smtClean="0">
                <a:solidFill>
                  <a:schemeClr val="tx1"/>
                </a:solidFill>
                <a:effectLst/>
                <a:latin typeface="+mn-lt"/>
                <a:ea typeface="+mn-ea"/>
                <a:cs typeface="+mn-cs"/>
              </a:rPr>
              <a:t>Původní téma mého doktorského projektu znělo: Vliv trendů ve spotřebě na lokální a regionální rozvoj</a:t>
            </a:r>
            <a:endParaRPr lang="cs-CZ" dirty="0" smtClean="0"/>
          </a:p>
          <a:p>
            <a:r>
              <a:rPr lang="cs-CZ" baseline="0" dirty="0" smtClean="0"/>
              <a:t>pak se objevily FT! </a:t>
            </a:r>
          </a:p>
          <a:p>
            <a:r>
              <a:rPr lang="cs-CZ" baseline="0" dirty="0" smtClean="0"/>
              <a:t>původní cíle nahradila v průběhu výzkumu obecnější otázka porozumění fenoménu farmářských trhů a snaha o jeho konceptualizaci</a:t>
            </a:r>
          </a:p>
          <a:p>
            <a:r>
              <a:rPr lang="cs-CZ" baseline="0" dirty="0" smtClean="0"/>
              <a:t>Vliv měla vedle průběžných výsledků také akademická literatura (zakotvenost teorie v anglo-americkém kontextu!), diskuze se školiteli a pedagogy (Perlín, Jehlička) či výzumné aktivity kolegů (Spilková-spotřebitelé). </a:t>
            </a:r>
          </a:p>
          <a:p>
            <a:endParaRPr lang="cs-CZ" baseline="0" dirty="0" smtClean="0"/>
          </a:p>
        </p:txBody>
      </p:sp>
      <p:sp>
        <p:nvSpPr>
          <p:cNvPr id="4" name="Slide Number Placeholder 3"/>
          <p:cNvSpPr>
            <a:spLocks noGrp="1"/>
          </p:cNvSpPr>
          <p:nvPr>
            <p:ph type="sldNum" sz="quarter" idx="10"/>
          </p:nvPr>
        </p:nvSpPr>
        <p:spPr/>
        <p:txBody>
          <a:bodyPr/>
          <a:lstStyle/>
          <a:p>
            <a:fld id="{924327AF-9B4F-4CB2-9AD6-05D93AB1840C}" type="slidenum">
              <a:rPr lang="cs-CZ" smtClean="0"/>
              <a:t>4</a:t>
            </a:fld>
            <a:endParaRPr lang="cs-CZ"/>
          </a:p>
        </p:txBody>
      </p:sp>
    </p:spTree>
    <p:extLst>
      <p:ext uri="{BB962C8B-B14F-4D97-AF65-F5344CB8AC3E}">
        <p14:creationId xmlns:p14="http://schemas.microsoft.com/office/powerpoint/2010/main" val="3347473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aseline="0" dirty="0" smtClean="0"/>
              <a:t>V případě farmářských trhů a obecně alternativních potravinových řetězců či iniciativ představují naprostou většinu publikovaných výzkumů kvalitativní případové studie. </a:t>
            </a:r>
          </a:p>
          <a:p>
            <a:r>
              <a:rPr lang="cs-CZ" baseline="0" dirty="0" smtClean="0"/>
              <a:t>Zpočátku to bylo logické vzhledem k neprozkoumanosti fenoménu a neexistenci/obtížné dostupnosti kvantitativních dat. Roli hrály typy otázek a odborné zázemí i osobní preference výzkumníků. </a:t>
            </a:r>
          </a:p>
          <a:p>
            <a:endParaRPr lang="cs-CZ" baseline="0" dirty="0" smtClean="0"/>
          </a:p>
          <a:p>
            <a:r>
              <a:rPr lang="cs-CZ" baseline="0" dirty="0" smtClean="0"/>
              <a:t>Julie Guthman kriticky glosovala situaci tak, že je příjemnější zevlovat na (komunitní) zahradě než zpracovávat analýzu obchodních politik supermarketů. Richard LeHeron upozňoval na fakt, že různorodé případové studie nejde srovnávat, syntetizovat a posouvat úroveň poznání (LeHeron 2012?). Podle Damiena Maye (2013) chybí empirické důkazy o přínosech APS, které by zvýšily jejich politickou relevanci. </a:t>
            </a:r>
          </a:p>
          <a:p>
            <a:endParaRPr lang="cs-CZ" baseline="0" dirty="0" smtClean="0"/>
          </a:p>
          <a:p>
            <a:r>
              <a:rPr lang="cs-CZ" baseline="0" dirty="0" smtClean="0"/>
              <a:t>Zbytek světa – případové studie, málo teoretizace, postkoloniální kritika</a:t>
            </a:r>
          </a:p>
          <a:p>
            <a:endParaRPr lang="cs-CZ" baseline="0" dirty="0" smtClean="0"/>
          </a:p>
          <a:p>
            <a:endParaRPr lang="cs-CZ" baseline="0" dirty="0" smtClean="0"/>
          </a:p>
          <a:p>
            <a:r>
              <a:rPr lang="cs-CZ" baseline="0" dirty="0" smtClean="0"/>
              <a:t>Existují pokusy o operacionalizaci (Venn a kol. 2006) i příklady mezinárodních srovnávacích projektů (Renting et al. 2003, FarmPath 2011, Kneafsey a kol. 2013), ale stále v menšině.</a:t>
            </a:r>
            <a:endParaRPr lang="cs-CZ" dirty="0" smtClean="0"/>
          </a:p>
          <a:p>
            <a:endParaRPr lang="cs-CZ" dirty="0" smtClean="0"/>
          </a:p>
        </p:txBody>
      </p:sp>
      <p:sp>
        <p:nvSpPr>
          <p:cNvPr id="4" name="Slide Number Placeholder 3"/>
          <p:cNvSpPr>
            <a:spLocks noGrp="1"/>
          </p:cNvSpPr>
          <p:nvPr>
            <p:ph type="sldNum" sz="quarter" idx="10"/>
          </p:nvPr>
        </p:nvSpPr>
        <p:spPr/>
        <p:txBody>
          <a:bodyPr/>
          <a:lstStyle/>
          <a:p>
            <a:fld id="{924327AF-9B4F-4CB2-9AD6-05D93AB1840C}" type="slidenum">
              <a:rPr lang="cs-CZ" smtClean="0"/>
              <a:t>5</a:t>
            </a:fld>
            <a:endParaRPr lang="cs-CZ"/>
          </a:p>
        </p:txBody>
      </p:sp>
    </p:spTree>
    <p:extLst>
      <p:ext uri="{BB962C8B-B14F-4D97-AF65-F5344CB8AC3E}">
        <p14:creationId xmlns:p14="http://schemas.microsoft.com/office/powerpoint/2010/main" val="294713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Proč kvalitativní? Inklinace ke kvalitativní metodologii - Bakalářka</a:t>
            </a:r>
            <a:r>
              <a:rPr lang="cs-CZ" baseline="0" dirty="0" smtClean="0"/>
              <a:t> kvanti, diplomka kvalit. Analýza – věděla jsem, co mi víc vyhovuje</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Nový fenomén, porozumět mu, neexistence statistických dat či publikovaných výsledků výzkumů</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Proveditelnost vlastními silami, nezávislost na financování </a:t>
            </a:r>
          </a:p>
          <a:p>
            <a:endParaRPr lang="cs-CZ" sz="1200" kern="1200" dirty="0" smtClean="0">
              <a:solidFill>
                <a:schemeClr val="tx1"/>
              </a:solidFill>
              <a:latin typeface="+mn-lt"/>
              <a:ea typeface="+mn-ea"/>
              <a:cs typeface="+mn-cs"/>
            </a:endParaRPr>
          </a:p>
          <a:p>
            <a:r>
              <a:rPr lang="cs-CZ" baseline="0" dirty="0" smtClean="0"/>
              <a:t>PMA – </a:t>
            </a:r>
            <a:r>
              <a:rPr lang="cs-CZ" dirty="0" smtClean="0"/>
              <a:t>Protože integrální součástí fenoménu farmářských trhů v Praze jsou i trhy za administrativními hranicemi hlavního města, rozhodla jsem se využít vymezení PMA a jeho socio-geografickou zonaci autorů Ouředníčka a Temelové (2009).</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Pořadatelé </a:t>
            </a:r>
            <a:r>
              <a:rPr lang="cs-CZ" dirty="0" smtClean="0"/>
              <a:t>Těžištěm mého výzkumu jsou rozhovory s pořadateli farmářských trhů v pražském metropolitním areálu (PMA). Většina poznání o farmářských trzích je založena na výzkumu spotřebitelů. Ústřední role pořadatelů byla dosud přehlížena. Pořadatelé přitom produkují praxi farmářských trhů i jejich diskurz, který ovlivňuje média, veřejné instituce a spotřebitele a jejich prostřednictvím také potenciál farmářských trhů změnit zemědělsko-potravinový systém směrem k větší udržitelnosti. </a:t>
            </a:r>
            <a:r>
              <a:rPr lang="cs-CZ" baseline="0" dirty="0" smtClean="0"/>
              <a:t>– v literatuře málo využívaný, ale bohatý zdroj informací, zásadní pro porumění tomu proč vznikají FT, jaké hodnoty s nimi spojené, kam směřují, </a:t>
            </a:r>
          </a:p>
          <a:p>
            <a:endParaRPr lang="cs-CZ" baseline="0" dirty="0" smtClean="0"/>
          </a:p>
          <a:p>
            <a:r>
              <a:rPr lang="cs-CZ" baseline="0" dirty="0" smtClean="0"/>
              <a:t>Diskurzivní analýza - jak se konstruuje nějaké sdílené porozumění?</a:t>
            </a:r>
          </a:p>
          <a:p>
            <a:r>
              <a:rPr lang="cs-CZ" baseline="0" dirty="0" smtClean="0"/>
              <a:t>jaké diskurzy farmářských trhů lze mezi pořadateli a dalšími aktéry identifikovat? V čem vidí smysl FT, o co usilují a proč? Přínosy, problémy. </a:t>
            </a:r>
          </a:p>
          <a:p>
            <a:r>
              <a:rPr lang="cs-CZ" baseline="0" dirty="0" smtClean="0"/>
              <a:t>DA 1 a 2: jaký je hlavní diskurz (roztříštěnost!) a kdo jej utváří, kdo má vliv</a:t>
            </a:r>
            <a:endParaRPr lang="cs-CZ" dirty="0" smtClean="0"/>
          </a:p>
          <a:p>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Součástí</a:t>
            </a:r>
            <a:r>
              <a:rPr lang="cs-CZ" sz="1200" kern="1200" baseline="0" dirty="0" smtClean="0">
                <a:solidFill>
                  <a:schemeClr val="tx1"/>
                </a:solidFill>
                <a:latin typeface="+mn-lt"/>
                <a:ea typeface="+mn-ea"/>
                <a:cs typeface="+mn-cs"/>
              </a:rPr>
              <a:t> mého přístupu bylo využití prvků tzv. akčního výzkumu – účast na pořádání dvou konferencí, které měly přivést ke společné diskuzi různé aktéry fenoménu FT.</a:t>
            </a:r>
          </a:p>
          <a:p>
            <a:endParaRPr lang="cs-CZ" sz="1200" kern="1200" baseline="0" dirty="0" smtClean="0">
              <a:solidFill>
                <a:schemeClr val="tx1"/>
              </a:solidFill>
              <a:latin typeface="+mn-lt"/>
              <a:ea typeface="+mn-ea"/>
              <a:cs typeface="+mn-cs"/>
            </a:endParaRPr>
          </a:p>
          <a:p>
            <a:r>
              <a:rPr lang="cs-CZ" sz="1200" kern="1200" baseline="0" dirty="0" smtClean="0">
                <a:solidFill>
                  <a:schemeClr val="tx1"/>
                </a:solidFill>
                <a:latin typeface="+mn-lt"/>
                <a:ea typeface="+mn-ea"/>
                <a:cs typeface="+mn-cs"/>
              </a:rPr>
              <a:t>Vycházela jsem z konceptu situované znalosti (</a:t>
            </a:r>
            <a:r>
              <a:rPr lang="cs-CZ" sz="1200" kern="1200" baseline="0" dirty="0" err="1" smtClean="0">
                <a:solidFill>
                  <a:schemeClr val="tx1"/>
                </a:solidFill>
                <a:latin typeface="+mn-lt"/>
                <a:ea typeface="+mn-ea"/>
                <a:cs typeface="+mn-cs"/>
              </a:rPr>
              <a:t>situated</a:t>
            </a:r>
            <a:r>
              <a:rPr lang="cs-CZ" sz="1200" kern="1200" baseline="0" dirty="0" smtClean="0">
                <a:solidFill>
                  <a:schemeClr val="tx1"/>
                </a:solidFill>
                <a:latin typeface="+mn-lt"/>
                <a:ea typeface="+mn-ea"/>
                <a:cs typeface="+mn-cs"/>
              </a:rPr>
              <a:t> </a:t>
            </a:r>
            <a:r>
              <a:rPr lang="cs-CZ" sz="1200" kern="1200" baseline="0" dirty="0" err="1" smtClean="0">
                <a:solidFill>
                  <a:schemeClr val="tx1"/>
                </a:solidFill>
                <a:latin typeface="+mn-lt"/>
                <a:ea typeface="+mn-ea"/>
                <a:cs typeface="+mn-cs"/>
              </a:rPr>
              <a:t>knowledge</a:t>
            </a:r>
            <a:r>
              <a:rPr lang="cs-CZ" sz="1200" kern="1200" baseline="0" dirty="0" smtClean="0">
                <a:solidFill>
                  <a:schemeClr val="tx1"/>
                </a:solidFill>
                <a:latin typeface="+mn-lt"/>
                <a:ea typeface="+mn-ea"/>
                <a:cs typeface="+mn-cs"/>
              </a:rPr>
              <a:t>, </a:t>
            </a:r>
            <a:r>
              <a:rPr lang="cs-CZ" sz="1200" kern="1200" baseline="0" dirty="0" err="1" smtClean="0">
                <a:solidFill>
                  <a:schemeClr val="tx1"/>
                </a:solidFill>
                <a:latin typeface="+mn-lt"/>
                <a:ea typeface="+mn-ea"/>
                <a:cs typeface="+mn-cs"/>
              </a:rPr>
              <a:t>Haraway</a:t>
            </a:r>
            <a:r>
              <a:rPr lang="cs-CZ" sz="1200" kern="1200" baseline="0" dirty="0" smtClean="0">
                <a:solidFill>
                  <a:schemeClr val="tx1"/>
                </a:solidFill>
                <a:latin typeface="+mn-lt"/>
                <a:ea typeface="+mn-ea"/>
                <a:cs typeface="+mn-cs"/>
              </a:rPr>
              <a:t> 1991), součástí metodologie je také reflexe vlivu výzkumníka v průběhu celého výzkumu. Obecně jsem usilovala o maximální transparentnost (zdůvodnění přístupu, práce s daty, interpretace).</a:t>
            </a:r>
            <a:endParaRPr lang="cs-CZ" sz="1200" kern="1200" dirty="0" smtClean="0">
              <a:solidFill>
                <a:schemeClr val="tx1"/>
              </a:solidFill>
              <a:latin typeface="+mn-lt"/>
              <a:ea typeface="+mn-ea"/>
              <a:cs typeface="+mn-cs"/>
            </a:endParaRPr>
          </a:p>
          <a:p>
            <a:endParaRPr lang="cs-CZ" sz="1200" kern="120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6C10A6EA-8310-4504-BF15-3AC44CA8332F}" type="slidenum">
              <a:rPr lang="cs-CZ" smtClean="0"/>
              <a:pPr/>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Sběr a vyhodnocování dat - prolínání, neostré hranice, průběžný vývoj a proměny – pět fází</a:t>
            </a:r>
          </a:p>
          <a:p>
            <a:endParaRPr lang="cs-CZ" dirty="0" smtClean="0"/>
          </a:p>
          <a:p>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7</a:t>
            </a:fld>
            <a:endParaRPr lang="cs-CZ"/>
          </a:p>
        </p:txBody>
      </p:sp>
    </p:spTree>
    <p:extLst>
      <p:ext uri="{BB962C8B-B14F-4D97-AF65-F5344CB8AC3E}">
        <p14:creationId xmlns:p14="http://schemas.microsoft.com/office/powerpoint/2010/main" val="2225994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Mix typů</a:t>
            </a:r>
            <a:r>
              <a:rPr lang="cs-CZ" baseline="0" dirty="0" smtClean="0"/>
              <a:t> pozorování – vždy jsem na trhu byla v roli nakupujícího, ne ale jako přiznaný výzkumník – nepříjemné </a:t>
            </a:r>
            <a:r>
              <a:rPr lang="cs-CZ" baseline="0" dirty="0" smtClean="0"/>
              <a:t>pocity špeha</a:t>
            </a:r>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8</a:t>
            </a:fld>
            <a:endParaRPr lang="cs-CZ"/>
          </a:p>
        </p:txBody>
      </p:sp>
    </p:spTree>
    <p:extLst>
      <p:ext uri="{BB962C8B-B14F-4D97-AF65-F5344CB8AC3E}">
        <p14:creationId xmlns:p14="http://schemas.microsoft.com/office/powerpoint/2010/main" val="2264485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924327AF-9B4F-4CB2-9AD6-05D93AB1840C}" type="slidenum">
              <a:rPr lang="cs-CZ" smtClean="0"/>
              <a:t>9</a:t>
            </a:fld>
            <a:endParaRPr lang="cs-CZ"/>
          </a:p>
        </p:txBody>
      </p:sp>
    </p:spTree>
    <p:extLst>
      <p:ext uri="{BB962C8B-B14F-4D97-AF65-F5344CB8AC3E}">
        <p14:creationId xmlns:p14="http://schemas.microsoft.com/office/powerpoint/2010/main" val="36651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96FCE545-505B-41C1-902A-838FD552C74F}" type="datetimeFigureOut">
              <a:rPr lang="cs-CZ" smtClean="0"/>
              <a:t>30.11.2016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1EAA56A-60B8-4676-913C-E61C244C63E6}" type="slidenum">
              <a:rPr lang="cs-CZ" smtClean="0"/>
              <a:t>‹#›</a:t>
            </a:fld>
            <a:endParaRPr lang="cs-CZ"/>
          </a:p>
        </p:txBody>
      </p:sp>
    </p:spTree>
    <p:extLst>
      <p:ext uri="{BB962C8B-B14F-4D97-AF65-F5344CB8AC3E}">
        <p14:creationId xmlns:p14="http://schemas.microsoft.com/office/powerpoint/2010/main" val="3136392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96FCE545-505B-41C1-902A-838FD552C74F}" type="datetimeFigureOut">
              <a:rPr lang="cs-CZ" smtClean="0"/>
              <a:t>30.11.2016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1EAA56A-60B8-4676-913C-E61C244C63E6}" type="slidenum">
              <a:rPr lang="cs-CZ" smtClean="0"/>
              <a:t>‹#›</a:t>
            </a:fld>
            <a:endParaRPr lang="cs-CZ"/>
          </a:p>
        </p:txBody>
      </p:sp>
    </p:spTree>
    <p:extLst>
      <p:ext uri="{BB962C8B-B14F-4D97-AF65-F5344CB8AC3E}">
        <p14:creationId xmlns:p14="http://schemas.microsoft.com/office/powerpoint/2010/main" val="151369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96FCE545-505B-41C1-902A-838FD552C74F}" type="datetimeFigureOut">
              <a:rPr lang="cs-CZ" smtClean="0"/>
              <a:t>30.11.2016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1EAA56A-60B8-4676-913C-E61C244C63E6}" type="slidenum">
              <a:rPr lang="cs-CZ" smtClean="0"/>
              <a:t>‹#›</a:t>
            </a:fld>
            <a:endParaRPr lang="cs-CZ"/>
          </a:p>
        </p:txBody>
      </p:sp>
    </p:spTree>
    <p:extLst>
      <p:ext uri="{BB962C8B-B14F-4D97-AF65-F5344CB8AC3E}">
        <p14:creationId xmlns:p14="http://schemas.microsoft.com/office/powerpoint/2010/main" val="210097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96FCE545-505B-41C1-902A-838FD552C74F}" type="datetimeFigureOut">
              <a:rPr lang="cs-CZ" smtClean="0"/>
              <a:t>30.11.2016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1EAA56A-60B8-4676-913C-E61C244C63E6}" type="slidenum">
              <a:rPr lang="cs-CZ" smtClean="0"/>
              <a:t>‹#›</a:t>
            </a:fld>
            <a:endParaRPr lang="cs-CZ"/>
          </a:p>
        </p:txBody>
      </p:sp>
    </p:spTree>
    <p:extLst>
      <p:ext uri="{BB962C8B-B14F-4D97-AF65-F5344CB8AC3E}">
        <p14:creationId xmlns:p14="http://schemas.microsoft.com/office/powerpoint/2010/main" val="1970779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FCE545-505B-41C1-902A-838FD552C74F}" type="datetimeFigureOut">
              <a:rPr lang="cs-CZ" smtClean="0"/>
              <a:t>30.11.2016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1EAA56A-60B8-4676-913C-E61C244C63E6}" type="slidenum">
              <a:rPr lang="cs-CZ" smtClean="0"/>
              <a:t>‹#›</a:t>
            </a:fld>
            <a:endParaRPr lang="cs-CZ"/>
          </a:p>
        </p:txBody>
      </p:sp>
    </p:spTree>
    <p:extLst>
      <p:ext uri="{BB962C8B-B14F-4D97-AF65-F5344CB8AC3E}">
        <p14:creationId xmlns:p14="http://schemas.microsoft.com/office/powerpoint/2010/main" val="390744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96FCE545-505B-41C1-902A-838FD552C74F}" type="datetimeFigureOut">
              <a:rPr lang="cs-CZ" smtClean="0"/>
              <a:t>30.11.2016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1EAA56A-60B8-4676-913C-E61C244C63E6}" type="slidenum">
              <a:rPr lang="cs-CZ" smtClean="0"/>
              <a:t>‹#›</a:t>
            </a:fld>
            <a:endParaRPr lang="cs-CZ"/>
          </a:p>
        </p:txBody>
      </p:sp>
    </p:spTree>
    <p:extLst>
      <p:ext uri="{BB962C8B-B14F-4D97-AF65-F5344CB8AC3E}">
        <p14:creationId xmlns:p14="http://schemas.microsoft.com/office/powerpoint/2010/main" val="364138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96FCE545-505B-41C1-902A-838FD552C74F}" type="datetimeFigureOut">
              <a:rPr lang="cs-CZ" smtClean="0"/>
              <a:t>30.11.2016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01EAA56A-60B8-4676-913C-E61C244C63E6}" type="slidenum">
              <a:rPr lang="cs-CZ" smtClean="0"/>
              <a:t>‹#›</a:t>
            </a:fld>
            <a:endParaRPr lang="cs-CZ"/>
          </a:p>
        </p:txBody>
      </p:sp>
    </p:spTree>
    <p:extLst>
      <p:ext uri="{BB962C8B-B14F-4D97-AF65-F5344CB8AC3E}">
        <p14:creationId xmlns:p14="http://schemas.microsoft.com/office/powerpoint/2010/main" val="202534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96FCE545-505B-41C1-902A-838FD552C74F}" type="datetimeFigureOut">
              <a:rPr lang="cs-CZ" smtClean="0"/>
              <a:t>30.11.2016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1EAA56A-60B8-4676-913C-E61C244C63E6}" type="slidenum">
              <a:rPr lang="cs-CZ" smtClean="0"/>
              <a:t>‹#›</a:t>
            </a:fld>
            <a:endParaRPr lang="cs-CZ"/>
          </a:p>
        </p:txBody>
      </p:sp>
    </p:spTree>
    <p:extLst>
      <p:ext uri="{BB962C8B-B14F-4D97-AF65-F5344CB8AC3E}">
        <p14:creationId xmlns:p14="http://schemas.microsoft.com/office/powerpoint/2010/main" val="186550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CE545-505B-41C1-902A-838FD552C74F}" type="datetimeFigureOut">
              <a:rPr lang="cs-CZ" smtClean="0"/>
              <a:t>30.11.2016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01EAA56A-60B8-4676-913C-E61C244C63E6}" type="slidenum">
              <a:rPr lang="cs-CZ" smtClean="0"/>
              <a:t>‹#›</a:t>
            </a:fld>
            <a:endParaRPr lang="cs-CZ"/>
          </a:p>
        </p:txBody>
      </p:sp>
    </p:spTree>
    <p:extLst>
      <p:ext uri="{BB962C8B-B14F-4D97-AF65-F5344CB8AC3E}">
        <p14:creationId xmlns:p14="http://schemas.microsoft.com/office/powerpoint/2010/main" val="70500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CE545-505B-41C1-902A-838FD552C74F}" type="datetimeFigureOut">
              <a:rPr lang="cs-CZ" smtClean="0"/>
              <a:t>30.11.2016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1EAA56A-60B8-4676-913C-E61C244C63E6}" type="slidenum">
              <a:rPr lang="cs-CZ" smtClean="0"/>
              <a:t>‹#›</a:t>
            </a:fld>
            <a:endParaRPr lang="cs-CZ"/>
          </a:p>
        </p:txBody>
      </p:sp>
    </p:spTree>
    <p:extLst>
      <p:ext uri="{BB962C8B-B14F-4D97-AF65-F5344CB8AC3E}">
        <p14:creationId xmlns:p14="http://schemas.microsoft.com/office/powerpoint/2010/main" val="349404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CE545-505B-41C1-902A-838FD552C74F}" type="datetimeFigureOut">
              <a:rPr lang="cs-CZ" smtClean="0"/>
              <a:t>30.11.2016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1EAA56A-60B8-4676-913C-E61C244C63E6}" type="slidenum">
              <a:rPr lang="cs-CZ" smtClean="0"/>
              <a:t>‹#›</a:t>
            </a:fld>
            <a:endParaRPr lang="cs-CZ"/>
          </a:p>
        </p:txBody>
      </p:sp>
    </p:spTree>
    <p:extLst>
      <p:ext uri="{BB962C8B-B14F-4D97-AF65-F5344CB8AC3E}">
        <p14:creationId xmlns:p14="http://schemas.microsoft.com/office/powerpoint/2010/main" val="371313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CE545-505B-41C1-902A-838FD552C74F}" type="datetimeFigureOut">
              <a:rPr lang="cs-CZ" smtClean="0"/>
              <a:t>30.11.2016</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AA56A-60B8-4676-913C-E61C244C63E6}" type="slidenum">
              <a:rPr lang="cs-CZ" smtClean="0"/>
              <a:t>‹#›</a:t>
            </a:fld>
            <a:endParaRPr lang="cs-CZ"/>
          </a:p>
        </p:txBody>
      </p:sp>
    </p:spTree>
    <p:extLst>
      <p:ext uri="{BB962C8B-B14F-4D97-AF65-F5344CB8AC3E}">
        <p14:creationId xmlns:p14="http://schemas.microsoft.com/office/powerpoint/2010/main" val="2572379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20150619_104009.jpg"/>
          <p:cNvPicPr>
            <a:picLocks noChangeAspect="1"/>
          </p:cNvPicPr>
          <p:nvPr/>
        </p:nvPicPr>
        <p:blipFill>
          <a:blip r:embed="rId3" cstate="print"/>
          <a:stretch>
            <a:fillRect/>
          </a:stretch>
        </p:blipFill>
        <p:spPr>
          <a:xfrm>
            <a:off x="0" y="-54006"/>
            <a:ext cx="9216007" cy="6912006"/>
          </a:xfrm>
          <a:prstGeom prst="rect">
            <a:avLst/>
          </a:prstGeom>
        </p:spPr>
      </p:pic>
    </p:spTree>
    <p:extLst>
      <p:ext uri="{BB962C8B-B14F-4D97-AF65-F5344CB8AC3E}">
        <p14:creationId xmlns:p14="http://schemas.microsoft.com/office/powerpoint/2010/main" val="1966793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cs-CZ" sz="2400" dirty="0"/>
              <a:t>Typologie farmářských trhů v </a:t>
            </a:r>
            <a:r>
              <a:rPr lang="cs-CZ" sz="2400" dirty="0" smtClean="0"/>
              <a:t>PMA (2011</a:t>
            </a:r>
            <a:r>
              <a:rPr lang="cs-CZ" sz="2400" dirty="0"/>
              <a:t>) </a:t>
            </a: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484784"/>
            <a:ext cx="8645427" cy="3168352"/>
          </a:xfrm>
        </p:spPr>
      </p:pic>
    </p:spTree>
    <p:extLst>
      <p:ext uri="{BB962C8B-B14F-4D97-AF65-F5344CB8AC3E}">
        <p14:creationId xmlns:p14="http://schemas.microsoft.com/office/powerpoint/2010/main" val="3884956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a:normAutofit/>
          </a:bodyPr>
          <a:lstStyle/>
          <a:p>
            <a:pPr algn="l"/>
            <a:r>
              <a:rPr lang="cs-CZ" sz="2400" dirty="0"/>
              <a:t>Velké sobotní farmářské trhy ve vnitřním městě </a:t>
            </a:r>
            <a:r>
              <a:rPr lang="cs-CZ" sz="2400" dirty="0" smtClean="0"/>
              <a:t>(PMA, </a:t>
            </a:r>
            <a:r>
              <a:rPr lang="cs-CZ" sz="2400" dirty="0"/>
              <a:t>2011) </a:t>
            </a:r>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1117971"/>
            <a:ext cx="7848872" cy="5541259"/>
          </a:xfrm>
        </p:spPr>
      </p:pic>
    </p:spTree>
    <p:extLst>
      <p:ext uri="{BB962C8B-B14F-4D97-AF65-F5344CB8AC3E}">
        <p14:creationId xmlns:p14="http://schemas.microsoft.com/office/powerpoint/2010/main" val="2831144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cs-CZ" sz="2400" dirty="0" smtClean="0"/>
              <a:t>    Farmářské </a:t>
            </a:r>
            <a:r>
              <a:rPr lang="cs-CZ" sz="2400" dirty="0"/>
              <a:t>trhy ve vnějším městě </a:t>
            </a:r>
            <a:r>
              <a:rPr lang="cs-CZ" sz="2400" dirty="0" smtClean="0"/>
              <a:t>(PMA, </a:t>
            </a:r>
            <a:r>
              <a:rPr lang="cs-CZ" sz="2400" dirty="0"/>
              <a:t>2011) </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052736"/>
            <a:ext cx="7688898" cy="5489962"/>
          </a:xfrm>
        </p:spPr>
      </p:pic>
    </p:spTree>
    <p:extLst>
      <p:ext uri="{BB962C8B-B14F-4D97-AF65-F5344CB8AC3E}">
        <p14:creationId xmlns:p14="http://schemas.microsoft.com/office/powerpoint/2010/main" val="2369170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850106"/>
          </a:xfrm>
        </p:spPr>
        <p:txBody>
          <a:bodyPr>
            <a:normAutofit/>
          </a:bodyPr>
          <a:lstStyle/>
          <a:p>
            <a:pPr algn="l"/>
            <a:r>
              <a:rPr lang="cs-CZ" sz="2400" dirty="0" smtClean="0"/>
              <a:t>Farmářské </a:t>
            </a:r>
            <a:r>
              <a:rPr lang="cs-CZ" sz="2400" dirty="0"/>
              <a:t>trhy v zázemí </a:t>
            </a:r>
            <a:r>
              <a:rPr lang="cs-CZ" sz="2400" dirty="0" smtClean="0"/>
              <a:t>(PMA, </a:t>
            </a:r>
            <a:r>
              <a:rPr lang="cs-CZ" sz="2400" dirty="0"/>
              <a:t>2011) </a:t>
            </a:r>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484784"/>
            <a:ext cx="8284227" cy="4962646"/>
          </a:xfrm>
        </p:spPr>
      </p:pic>
    </p:spTree>
    <p:extLst>
      <p:ext uri="{BB962C8B-B14F-4D97-AF65-F5344CB8AC3E}">
        <p14:creationId xmlns:p14="http://schemas.microsoft.com/office/powerpoint/2010/main" val="1382153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43000"/>
          </a:xfrm>
        </p:spPr>
        <p:txBody>
          <a:bodyPr>
            <a:normAutofit/>
          </a:bodyPr>
          <a:lstStyle/>
          <a:p>
            <a:pPr algn="l"/>
            <a:r>
              <a:rPr lang="cs-CZ" sz="3600" dirty="0" smtClean="0"/>
              <a:t>Třetí fáze</a:t>
            </a:r>
            <a:endParaRPr lang="cs-CZ" sz="3600" dirty="0"/>
          </a:p>
        </p:txBody>
      </p:sp>
      <p:sp>
        <p:nvSpPr>
          <p:cNvPr id="3" name="Content Placeholder 2"/>
          <p:cNvSpPr>
            <a:spLocks noGrp="1"/>
          </p:cNvSpPr>
          <p:nvPr>
            <p:ph idx="1"/>
          </p:nvPr>
        </p:nvSpPr>
        <p:spPr>
          <a:xfrm>
            <a:off x="899592" y="1600200"/>
            <a:ext cx="7787208" cy="4525963"/>
          </a:xfrm>
        </p:spPr>
        <p:txBody>
          <a:bodyPr/>
          <a:lstStyle/>
          <a:p>
            <a:pPr marL="0" indent="0">
              <a:buNone/>
            </a:pPr>
            <a:r>
              <a:rPr lang="cs-CZ" sz="2800" dirty="0" smtClean="0">
                <a:solidFill>
                  <a:srgbClr val="FF0000"/>
                </a:solidFill>
              </a:rPr>
              <a:t>Semistrukturované rozhovory s pořadateli</a:t>
            </a:r>
          </a:p>
          <a:p>
            <a:endParaRPr lang="cs-CZ" sz="2800" dirty="0" smtClean="0">
              <a:solidFill>
                <a:srgbClr val="FF0000"/>
              </a:solidFill>
            </a:endParaRPr>
          </a:p>
          <a:p>
            <a:r>
              <a:rPr lang="cs-CZ" sz="2800" dirty="0" smtClean="0"/>
              <a:t>Jaro/léto 2011, N = 20 (27 trhů)</a:t>
            </a:r>
          </a:p>
          <a:p>
            <a:r>
              <a:rPr lang="cs-CZ" sz="2800" dirty="0" smtClean="0"/>
              <a:t>Pozitivní zkušenost</a:t>
            </a:r>
            <a:endParaRPr lang="cs-CZ" sz="2800" dirty="0"/>
          </a:p>
          <a:p>
            <a:r>
              <a:rPr lang="cs-CZ" sz="2800" dirty="0" smtClean="0"/>
              <a:t>Struktura rozhovoru</a:t>
            </a:r>
          </a:p>
          <a:p>
            <a:pPr marL="0" indent="0">
              <a:buNone/>
            </a:pPr>
            <a:r>
              <a:rPr lang="cs-CZ" sz="2800" dirty="0"/>
              <a:t>	</a:t>
            </a:r>
            <a:r>
              <a:rPr lang="cs-CZ" sz="2800" dirty="0" smtClean="0"/>
              <a:t>- 25 otázek, 3 okruhy tematické</a:t>
            </a:r>
          </a:p>
          <a:p>
            <a:r>
              <a:rPr lang="cs-CZ" sz="2800" dirty="0" smtClean="0"/>
              <a:t>Průběžné doplňování témat, flexibilita</a:t>
            </a:r>
          </a:p>
          <a:p>
            <a:endParaRPr lang="cs-CZ" sz="2800" dirty="0" smtClean="0"/>
          </a:p>
        </p:txBody>
      </p:sp>
      <p:pic>
        <p:nvPicPr>
          <p:cNvPr id="4" name="Obrázek 4" descr="FT bocn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454"/>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234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43000"/>
          </a:xfrm>
        </p:spPr>
        <p:txBody>
          <a:bodyPr>
            <a:normAutofit/>
          </a:bodyPr>
          <a:lstStyle/>
          <a:p>
            <a:pPr algn="l"/>
            <a:r>
              <a:rPr lang="cs-CZ" sz="3600" dirty="0" smtClean="0"/>
              <a:t>Třetí fáze</a:t>
            </a:r>
            <a:endParaRPr lang="cs-CZ" sz="3600" dirty="0"/>
          </a:p>
        </p:txBody>
      </p:sp>
      <p:sp>
        <p:nvSpPr>
          <p:cNvPr id="3" name="Content Placeholder 2"/>
          <p:cNvSpPr>
            <a:spLocks noGrp="1"/>
          </p:cNvSpPr>
          <p:nvPr>
            <p:ph idx="1"/>
          </p:nvPr>
        </p:nvSpPr>
        <p:spPr>
          <a:xfrm>
            <a:off x="899592" y="1600200"/>
            <a:ext cx="7787208" cy="4525963"/>
          </a:xfrm>
        </p:spPr>
        <p:txBody>
          <a:bodyPr/>
          <a:lstStyle/>
          <a:p>
            <a:pPr marL="0" indent="0">
              <a:buNone/>
            </a:pPr>
            <a:r>
              <a:rPr lang="cs-CZ" sz="2800" dirty="0" smtClean="0">
                <a:solidFill>
                  <a:srgbClr val="FF0000"/>
                </a:solidFill>
              </a:rPr>
              <a:t>Semistrukturované rozhovory s pořadateli</a:t>
            </a:r>
          </a:p>
          <a:p>
            <a:endParaRPr lang="cs-CZ" sz="2800" dirty="0" smtClean="0">
              <a:solidFill>
                <a:srgbClr val="FF0000"/>
              </a:solidFill>
            </a:endParaRPr>
          </a:p>
          <a:p>
            <a:r>
              <a:rPr lang="cs-CZ" sz="2800" dirty="0" smtClean="0"/>
              <a:t>Doporučení </a:t>
            </a:r>
            <a:r>
              <a:rPr lang="cs-CZ" sz="2800" dirty="0"/>
              <a:t>pro vedení </a:t>
            </a:r>
            <a:r>
              <a:rPr lang="cs-CZ" sz="2800" dirty="0" smtClean="0"/>
              <a:t>rozhovoru</a:t>
            </a:r>
            <a:endParaRPr lang="cs-CZ" sz="2800" dirty="0"/>
          </a:p>
          <a:p>
            <a:r>
              <a:rPr lang="cs-CZ" sz="2800" dirty="0"/>
              <a:t>Nahrávání rozhovoru</a:t>
            </a:r>
          </a:p>
          <a:p>
            <a:r>
              <a:rPr lang="cs-CZ" sz="2800" dirty="0"/>
              <a:t>Informovaný souhlas (off the record), kontakt</a:t>
            </a:r>
          </a:p>
          <a:p>
            <a:r>
              <a:rPr lang="cs-CZ" sz="2800" dirty="0"/>
              <a:t>Přepis rozhovorů!</a:t>
            </a:r>
          </a:p>
          <a:p>
            <a:r>
              <a:rPr lang="cs-CZ" sz="2800" dirty="0"/>
              <a:t>Limity</a:t>
            </a:r>
          </a:p>
        </p:txBody>
      </p:sp>
      <p:pic>
        <p:nvPicPr>
          <p:cNvPr id="4" name="Obrázek 4" descr="FT bocn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454"/>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1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43000"/>
          </a:xfrm>
        </p:spPr>
        <p:txBody>
          <a:bodyPr>
            <a:normAutofit/>
          </a:bodyPr>
          <a:lstStyle/>
          <a:p>
            <a:pPr algn="l"/>
            <a:r>
              <a:rPr lang="cs-CZ" sz="3600" dirty="0" smtClean="0"/>
              <a:t>Čtvrtá fáze</a:t>
            </a:r>
            <a:endParaRPr lang="cs-CZ" sz="3600" dirty="0"/>
          </a:p>
        </p:txBody>
      </p:sp>
      <p:sp>
        <p:nvSpPr>
          <p:cNvPr id="3" name="Content Placeholder 2"/>
          <p:cNvSpPr>
            <a:spLocks noGrp="1"/>
          </p:cNvSpPr>
          <p:nvPr>
            <p:ph idx="1"/>
          </p:nvPr>
        </p:nvSpPr>
        <p:spPr>
          <a:xfrm>
            <a:off x="899592" y="1600200"/>
            <a:ext cx="7787208" cy="4525963"/>
          </a:xfrm>
        </p:spPr>
        <p:txBody>
          <a:bodyPr>
            <a:noAutofit/>
          </a:bodyPr>
          <a:lstStyle/>
          <a:p>
            <a:pPr marL="0" indent="0">
              <a:buNone/>
            </a:pPr>
            <a:r>
              <a:rPr lang="cs-CZ" sz="2800" dirty="0" smtClean="0">
                <a:solidFill>
                  <a:srgbClr val="FF0000"/>
                </a:solidFill>
              </a:rPr>
              <a:t>Doplňování potřebných dat z dalších zdrojů</a:t>
            </a:r>
          </a:p>
          <a:p>
            <a:pPr marL="0" indent="0">
              <a:buNone/>
            </a:pPr>
            <a:r>
              <a:rPr lang="cs-CZ" sz="2800" dirty="0" smtClean="0"/>
              <a:t>- anketa mezi zástupci samospráv</a:t>
            </a:r>
          </a:p>
          <a:p>
            <a:pPr marL="0" indent="0">
              <a:buNone/>
            </a:pPr>
            <a:r>
              <a:rPr lang="cs-CZ" sz="2800" dirty="0" smtClean="0"/>
              <a:t>- rozhovory se zástupci relevantních organizací</a:t>
            </a:r>
          </a:p>
          <a:p>
            <a:pPr marL="0" indent="0">
              <a:buNone/>
            </a:pPr>
            <a:r>
              <a:rPr lang="cs-CZ" sz="2800" dirty="0" smtClean="0"/>
              <a:t>- obsahová analýza dokumentů</a:t>
            </a:r>
          </a:p>
          <a:p>
            <a:pPr marL="0" indent="0">
              <a:buNone/>
            </a:pPr>
            <a:r>
              <a:rPr lang="cs-CZ" sz="2800" dirty="0" smtClean="0"/>
              <a:t>- konference o farmářských trzích</a:t>
            </a:r>
          </a:p>
          <a:p>
            <a:pPr marL="0" indent="0">
              <a:buNone/>
            </a:pPr>
            <a:r>
              <a:rPr lang="cs-CZ" sz="2800" dirty="0" smtClean="0"/>
              <a:t>- vedení bakalářské práce: výzkum prodejců</a:t>
            </a:r>
          </a:p>
          <a:p>
            <a:pPr marL="0" indent="0">
              <a:buNone/>
            </a:pPr>
            <a:r>
              <a:rPr lang="cs-CZ" sz="2800" dirty="0" smtClean="0"/>
              <a:t>- kolegové: dotazníkové šetření mezi nakupujícími</a:t>
            </a:r>
          </a:p>
          <a:p>
            <a:pPr marL="0" indent="0">
              <a:buNone/>
            </a:pPr>
            <a:r>
              <a:rPr lang="cs-CZ" sz="2800" dirty="0" smtClean="0"/>
              <a:t>- výzkum FT v Gentu, Belgie</a:t>
            </a:r>
          </a:p>
          <a:p>
            <a:pPr marL="0" indent="0">
              <a:buNone/>
            </a:pPr>
            <a:r>
              <a:rPr lang="cs-CZ" sz="2800" dirty="0" smtClean="0"/>
              <a:t>- </a:t>
            </a:r>
            <a:r>
              <a:rPr lang="cs-CZ" sz="2800" dirty="0"/>
              <a:t>s</a:t>
            </a:r>
            <a:r>
              <a:rPr lang="cs-CZ" sz="2800" dirty="0" smtClean="0"/>
              <a:t>tudium kontextu: zemědělství, maloobchod, APS</a:t>
            </a:r>
          </a:p>
        </p:txBody>
      </p:sp>
      <p:pic>
        <p:nvPicPr>
          <p:cNvPr id="4" name="Obrázek 4" descr="FT bocn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454"/>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995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8229600" cy="1143000"/>
          </a:xfrm>
        </p:spPr>
        <p:txBody>
          <a:bodyPr>
            <a:normAutofit/>
          </a:bodyPr>
          <a:lstStyle/>
          <a:p>
            <a:pPr algn="l"/>
            <a:r>
              <a:rPr lang="cs-CZ" sz="3600" dirty="0" smtClean="0"/>
              <a:t>Pátá fáze</a:t>
            </a:r>
            <a:endParaRPr lang="cs-CZ" sz="3600" dirty="0"/>
          </a:p>
        </p:txBody>
      </p:sp>
      <p:sp>
        <p:nvSpPr>
          <p:cNvPr id="3" name="Content Placeholder 2"/>
          <p:cNvSpPr>
            <a:spLocks noGrp="1"/>
          </p:cNvSpPr>
          <p:nvPr>
            <p:ph idx="1"/>
          </p:nvPr>
        </p:nvSpPr>
        <p:spPr>
          <a:xfrm>
            <a:off x="899592" y="1600200"/>
            <a:ext cx="7787208" cy="4525963"/>
          </a:xfrm>
        </p:spPr>
        <p:txBody>
          <a:bodyPr>
            <a:normAutofit/>
          </a:bodyPr>
          <a:lstStyle/>
          <a:p>
            <a:pPr marL="0" indent="0">
              <a:buNone/>
            </a:pPr>
            <a:r>
              <a:rPr lang="cs-CZ" sz="2800" dirty="0">
                <a:solidFill>
                  <a:srgbClr val="FF0000"/>
                </a:solidFill>
              </a:rPr>
              <a:t>Z</a:t>
            </a:r>
            <a:r>
              <a:rPr lang="cs-CZ" sz="2800" dirty="0" smtClean="0">
                <a:solidFill>
                  <a:srgbClr val="FF0000"/>
                </a:solidFill>
              </a:rPr>
              <a:t>pracování, analýza a interpretace výsledků</a:t>
            </a:r>
          </a:p>
          <a:p>
            <a:endParaRPr lang="cs-CZ" sz="2800" dirty="0" smtClean="0"/>
          </a:p>
          <a:p>
            <a:r>
              <a:rPr lang="cs-CZ" sz="2800" dirty="0" smtClean="0"/>
              <a:t>Rozhovory</a:t>
            </a:r>
          </a:p>
          <a:p>
            <a:pPr marL="0" indent="0">
              <a:buNone/>
            </a:pPr>
            <a:r>
              <a:rPr lang="cs-CZ" sz="2800" dirty="0"/>
              <a:t>	</a:t>
            </a:r>
            <a:r>
              <a:rPr lang="cs-CZ" sz="2800" dirty="0" smtClean="0"/>
              <a:t>- obsahová analýza</a:t>
            </a:r>
          </a:p>
          <a:p>
            <a:pPr marL="0" indent="0">
              <a:buNone/>
            </a:pPr>
            <a:r>
              <a:rPr lang="cs-CZ" sz="2800" dirty="0"/>
              <a:t>	</a:t>
            </a:r>
            <a:r>
              <a:rPr lang="cs-CZ" sz="2800" dirty="0" smtClean="0"/>
              <a:t>- diskurzivní analýza </a:t>
            </a:r>
          </a:p>
          <a:p>
            <a:r>
              <a:rPr lang="cs-CZ" sz="2800" dirty="0" smtClean="0"/>
              <a:t>Konfrontace s výsledky dalších fází výzkumu, se znalostí kontextu, se stávající literaturou</a:t>
            </a:r>
          </a:p>
        </p:txBody>
      </p:sp>
      <p:pic>
        <p:nvPicPr>
          <p:cNvPr id="4" name="Obrázek 4" descr="FT bocn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454"/>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925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8229600" cy="1143000"/>
          </a:xfrm>
        </p:spPr>
        <p:txBody>
          <a:bodyPr>
            <a:normAutofit/>
          </a:bodyPr>
          <a:lstStyle/>
          <a:p>
            <a:pPr algn="l"/>
            <a:r>
              <a:rPr lang="cs-CZ" sz="3600" dirty="0" smtClean="0"/>
              <a:t>Reflexe metodologie I</a:t>
            </a:r>
            <a:endParaRPr lang="cs-CZ" sz="3600" dirty="0"/>
          </a:p>
        </p:txBody>
      </p:sp>
      <p:sp>
        <p:nvSpPr>
          <p:cNvPr id="3" name="Content Placeholder 2"/>
          <p:cNvSpPr>
            <a:spLocks noGrp="1"/>
          </p:cNvSpPr>
          <p:nvPr>
            <p:ph idx="1"/>
          </p:nvPr>
        </p:nvSpPr>
        <p:spPr>
          <a:xfrm>
            <a:off x="899592" y="1600200"/>
            <a:ext cx="7787208" cy="4525963"/>
          </a:xfrm>
        </p:spPr>
        <p:txBody>
          <a:bodyPr>
            <a:normAutofit/>
          </a:bodyPr>
          <a:lstStyle/>
          <a:p>
            <a:r>
              <a:rPr lang="cs-CZ" sz="2800" dirty="0" smtClean="0"/>
              <a:t>Kombinace metod sběru dat – opravdu komplexní vhled, mnoho nevyužitého materiálu</a:t>
            </a:r>
          </a:p>
          <a:p>
            <a:endParaRPr lang="cs-CZ" sz="2800" dirty="0" smtClean="0"/>
          </a:p>
          <a:p>
            <a:r>
              <a:rPr lang="cs-CZ" sz="2800" dirty="0" smtClean="0"/>
              <a:t>PMA – obsahově správné, ale komplikace</a:t>
            </a:r>
          </a:p>
          <a:p>
            <a:endParaRPr lang="cs-CZ" sz="2800" dirty="0" smtClean="0"/>
          </a:p>
          <a:p>
            <a:r>
              <a:rPr lang="cs-CZ" sz="2800" dirty="0" smtClean="0"/>
              <a:t>Rozhovory s pořadateli – proveditelnost, cenný zdroj dat (politická podpora, snahy o institucionalizaci, zdroje inspirace) i nasměrování dalšího výzkumu (témata, aktéři)</a:t>
            </a:r>
          </a:p>
        </p:txBody>
      </p:sp>
      <p:pic>
        <p:nvPicPr>
          <p:cNvPr id="4" name="Obrázek 4" descr="FT bocn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454"/>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081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cs-CZ" sz="2400" b="1" dirty="0" smtClean="0"/>
              <a:t>           </a:t>
            </a:r>
            <a:r>
              <a:rPr lang="cs-CZ" sz="2400" dirty="0" smtClean="0"/>
              <a:t>Zdroje </a:t>
            </a:r>
            <a:r>
              <a:rPr lang="cs-CZ" sz="2400" dirty="0"/>
              <a:t>inspirace pořadatelů-průkopníků </a:t>
            </a: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1087350"/>
            <a:ext cx="6624736" cy="5551663"/>
          </a:xfrm>
        </p:spPr>
      </p:pic>
    </p:spTree>
    <p:extLst>
      <p:ext uri="{BB962C8B-B14F-4D97-AF65-F5344CB8AC3E}">
        <p14:creationId xmlns:p14="http://schemas.microsoft.com/office/powerpoint/2010/main" val="2641379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920682" cy="836712"/>
          </a:xfrm>
        </p:spPr>
        <p:txBody>
          <a:bodyPr>
            <a:normAutofit/>
          </a:bodyPr>
          <a:lstStyle/>
          <a:p>
            <a:pPr algn="l"/>
            <a:r>
              <a:rPr lang="cs-CZ" sz="2700" dirty="0" smtClean="0"/>
              <a:t>                </a:t>
            </a:r>
            <a:r>
              <a:rPr lang="cs-CZ" sz="2400" dirty="0" smtClean="0"/>
              <a:t>Farmářské </a:t>
            </a:r>
            <a:r>
              <a:rPr lang="cs-CZ" sz="2400" dirty="0"/>
              <a:t>trhy v PMA, stav </a:t>
            </a:r>
            <a:r>
              <a:rPr lang="cs-CZ" sz="2400" dirty="0" smtClean="0"/>
              <a:t>k </a:t>
            </a:r>
            <a:r>
              <a:rPr lang="cs-CZ" sz="2400" dirty="0"/>
              <a:t>31. 8. 2011 </a:t>
            </a:r>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855860"/>
            <a:ext cx="5976664" cy="6006737"/>
          </a:xfrm>
        </p:spPr>
      </p:pic>
    </p:spTree>
    <p:extLst>
      <p:ext uri="{BB962C8B-B14F-4D97-AF65-F5344CB8AC3E}">
        <p14:creationId xmlns:p14="http://schemas.microsoft.com/office/powerpoint/2010/main" val="3874712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8229600" cy="1143000"/>
          </a:xfrm>
        </p:spPr>
        <p:txBody>
          <a:bodyPr>
            <a:normAutofit/>
          </a:bodyPr>
          <a:lstStyle/>
          <a:p>
            <a:pPr algn="l"/>
            <a:r>
              <a:rPr lang="cs-CZ" sz="3600" dirty="0" smtClean="0"/>
              <a:t>Reflexe metodologie II</a:t>
            </a:r>
            <a:endParaRPr lang="cs-CZ" sz="3600" dirty="0"/>
          </a:p>
        </p:txBody>
      </p:sp>
      <p:sp>
        <p:nvSpPr>
          <p:cNvPr id="3" name="Content Placeholder 2"/>
          <p:cNvSpPr>
            <a:spLocks noGrp="1"/>
          </p:cNvSpPr>
          <p:nvPr>
            <p:ph idx="1"/>
          </p:nvPr>
        </p:nvSpPr>
        <p:spPr>
          <a:xfrm>
            <a:off x="899592" y="1600200"/>
            <a:ext cx="7787208" cy="4525963"/>
          </a:xfrm>
        </p:spPr>
        <p:txBody>
          <a:bodyPr>
            <a:normAutofit lnSpcReduction="10000"/>
          </a:bodyPr>
          <a:lstStyle/>
          <a:p>
            <a:endParaRPr lang="cs-CZ" sz="2800" dirty="0" smtClean="0"/>
          </a:p>
          <a:p>
            <a:r>
              <a:rPr lang="cs-CZ" sz="2800" dirty="0" smtClean="0"/>
              <a:t>Pořadatelský diskurz – výsledky zásadní pro konceptualizaci fenoménu (farmářský paradox, ambivalentní vztah k Západu – popelnice Evropy)</a:t>
            </a:r>
          </a:p>
          <a:p>
            <a:endParaRPr lang="cs-CZ" sz="2800" dirty="0" smtClean="0"/>
          </a:p>
          <a:p>
            <a:r>
              <a:rPr lang="cs-CZ" sz="2800" dirty="0" smtClean="0"/>
              <a:t>Akční výzkum – rozšíření pohledu, zkušenosti, přínosy?</a:t>
            </a:r>
          </a:p>
          <a:p>
            <a:endParaRPr lang="cs-CZ" sz="2800" dirty="0" smtClean="0"/>
          </a:p>
          <a:p>
            <a:r>
              <a:rPr lang="cs-CZ" sz="2800" dirty="0" smtClean="0"/>
              <a:t>Sebereflexe – kvalita práce, zajímavá zjištění o sobě</a:t>
            </a:r>
          </a:p>
        </p:txBody>
      </p:sp>
      <p:pic>
        <p:nvPicPr>
          <p:cNvPr id="4" name="Obrázek 4" descr="FT bocn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454"/>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458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43000"/>
          </a:xfrm>
        </p:spPr>
        <p:txBody>
          <a:bodyPr>
            <a:normAutofit/>
          </a:bodyPr>
          <a:lstStyle/>
          <a:p>
            <a:pPr algn="l"/>
            <a:r>
              <a:rPr lang="cs-CZ" sz="3600" dirty="0" smtClean="0"/>
              <a:t>Sebereflexe výzkumníka</a:t>
            </a:r>
            <a:endParaRPr lang="cs-CZ" sz="3600" dirty="0"/>
          </a:p>
        </p:txBody>
      </p:sp>
      <p:sp>
        <p:nvSpPr>
          <p:cNvPr id="3" name="Content Placeholder 2"/>
          <p:cNvSpPr>
            <a:spLocks noGrp="1"/>
          </p:cNvSpPr>
          <p:nvPr>
            <p:ph idx="1"/>
          </p:nvPr>
        </p:nvSpPr>
        <p:spPr>
          <a:xfrm>
            <a:off x="827584" y="1600200"/>
            <a:ext cx="7859216" cy="4525963"/>
          </a:xfrm>
        </p:spPr>
        <p:txBody>
          <a:bodyPr>
            <a:normAutofit/>
          </a:bodyPr>
          <a:lstStyle/>
          <a:p>
            <a:endParaRPr lang="cs-CZ" dirty="0" smtClean="0"/>
          </a:p>
          <a:p>
            <a:r>
              <a:rPr lang="cs-CZ" sz="2800" dirty="0"/>
              <a:t>Situated knowledges – Donna Harraway </a:t>
            </a:r>
            <a:r>
              <a:rPr lang="cs-CZ" sz="2800" dirty="0" smtClean="0"/>
              <a:t>(1988)</a:t>
            </a:r>
            <a:endParaRPr lang="cs-CZ" sz="2800" dirty="0"/>
          </a:p>
          <a:p>
            <a:r>
              <a:rPr lang="cs-CZ" sz="2800" dirty="0" smtClean="0"/>
              <a:t>Délka a charakter doktorského studia</a:t>
            </a:r>
          </a:p>
          <a:p>
            <a:r>
              <a:rPr lang="cs-CZ" sz="2800" dirty="0" smtClean="0"/>
              <a:t>Proměny - kvalitativní výzkum, výzkumník</a:t>
            </a:r>
          </a:p>
          <a:p>
            <a:r>
              <a:rPr lang="cs-CZ" sz="2800" dirty="0" smtClean="0"/>
              <a:t>Sebereflexe součástí dizertace</a:t>
            </a:r>
          </a:p>
          <a:p>
            <a:r>
              <a:rPr lang="cs-CZ" sz="2800" dirty="0" smtClean="0"/>
              <a:t>Deník kvalitativního výzkumníka</a:t>
            </a:r>
          </a:p>
        </p:txBody>
      </p:sp>
      <p:pic>
        <p:nvPicPr>
          <p:cNvPr id="4" name="Obrázek 4" descr="FT bocn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454"/>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868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4638"/>
            <a:ext cx="7787208" cy="1143000"/>
          </a:xfrm>
        </p:spPr>
        <p:txBody>
          <a:bodyPr>
            <a:normAutofit/>
          </a:bodyPr>
          <a:lstStyle/>
          <a:p>
            <a:pPr algn="l"/>
            <a:r>
              <a:rPr lang="cs-CZ" sz="3600" dirty="0" smtClean="0"/>
              <a:t>Závěry</a:t>
            </a:r>
            <a:endParaRPr lang="cs-CZ" sz="3600" dirty="0"/>
          </a:p>
        </p:txBody>
      </p:sp>
      <p:sp>
        <p:nvSpPr>
          <p:cNvPr id="3" name="Content Placeholder 2"/>
          <p:cNvSpPr>
            <a:spLocks noGrp="1"/>
          </p:cNvSpPr>
          <p:nvPr>
            <p:ph idx="1"/>
          </p:nvPr>
        </p:nvSpPr>
        <p:spPr>
          <a:xfrm>
            <a:off x="827584" y="1600200"/>
            <a:ext cx="7859216" cy="4525963"/>
          </a:xfrm>
        </p:spPr>
        <p:txBody>
          <a:bodyPr>
            <a:normAutofit lnSpcReduction="10000"/>
          </a:bodyPr>
          <a:lstStyle/>
          <a:p>
            <a:r>
              <a:rPr lang="cs-CZ" sz="2800" dirty="0" smtClean="0"/>
              <a:t>Kvalitativní výzkum je náročný na čas, trpělivost/sebekázeň, emočně, kombinace dovedností</a:t>
            </a:r>
          </a:p>
          <a:p>
            <a:r>
              <a:rPr lang="cs-CZ" sz="2800" dirty="0" smtClean="0"/>
              <a:t>Kvalitativní výzkum je vzrušující, zábavný, fascinující a nenahraditelný</a:t>
            </a:r>
          </a:p>
          <a:p>
            <a:r>
              <a:rPr lang="cs-CZ" sz="2800" dirty="0" smtClean="0"/>
              <a:t>Kvalitativní výzkum má své limity</a:t>
            </a:r>
          </a:p>
          <a:p>
            <a:r>
              <a:rPr lang="cs-CZ" sz="2800" dirty="0" smtClean="0"/>
              <a:t>Důležitá je transparentnost a reflexivita</a:t>
            </a:r>
          </a:p>
          <a:p>
            <a:pPr marL="0" indent="0">
              <a:buNone/>
            </a:pPr>
            <a:r>
              <a:rPr lang="cs-CZ" sz="2800" dirty="0"/>
              <a:t>	</a:t>
            </a:r>
            <a:r>
              <a:rPr lang="cs-CZ" sz="2800" dirty="0" smtClean="0"/>
              <a:t>- jak a proč právě tak jste to dělali</a:t>
            </a:r>
          </a:p>
          <a:p>
            <a:pPr marL="0" indent="0">
              <a:buNone/>
            </a:pPr>
            <a:r>
              <a:rPr lang="cs-CZ" sz="2800" dirty="0"/>
              <a:t>	</a:t>
            </a:r>
            <a:r>
              <a:rPr lang="cs-CZ" sz="2800" dirty="0" smtClean="0"/>
              <a:t>- reflektovat vztah metodologie a výsledků</a:t>
            </a:r>
          </a:p>
          <a:p>
            <a:pPr marL="0" indent="0">
              <a:buNone/>
            </a:pPr>
            <a:r>
              <a:rPr lang="cs-CZ" sz="2800" dirty="0"/>
              <a:t>	</a:t>
            </a:r>
            <a:r>
              <a:rPr lang="cs-CZ" sz="2800" dirty="0" smtClean="0"/>
              <a:t>- sebereflexe výzkumníka</a:t>
            </a:r>
          </a:p>
        </p:txBody>
      </p:sp>
      <p:pic>
        <p:nvPicPr>
          <p:cNvPr id="4" name="Obrázek 4" descr="FT bocn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454"/>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966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6055" y="546280"/>
            <a:ext cx="8229600" cy="5649913"/>
          </a:xfrm>
        </p:spPr>
        <p:txBody>
          <a:bodyPr/>
          <a:lstStyle/>
          <a:p>
            <a:pPr marL="0" indent="0" algn="ctr">
              <a:buNone/>
            </a:pPr>
            <a:r>
              <a:rPr lang="cs-CZ" sz="4000" dirty="0" smtClean="0"/>
              <a:t>Děkuji za pozornost!</a:t>
            </a:r>
          </a:p>
          <a:p>
            <a:pPr algn="ctr"/>
            <a:endParaRPr lang="cs-CZ" dirty="0"/>
          </a:p>
          <a:p>
            <a:pPr marL="0" indent="0" algn="ctr">
              <a:buNone/>
            </a:pPr>
            <a:endParaRPr lang="cs-CZ" dirty="0"/>
          </a:p>
          <a:p>
            <a:pPr marL="0" indent="0" algn="ctr">
              <a:buNone/>
            </a:pPr>
            <a:endParaRPr lang="cs-CZ" dirty="0" smtClean="0"/>
          </a:p>
          <a:p>
            <a:pPr marL="0" indent="0" algn="ctr">
              <a:buNone/>
            </a:pPr>
            <a:endParaRPr lang="cs-CZ" dirty="0"/>
          </a:p>
          <a:p>
            <a:pPr marL="0" indent="0" algn="ctr">
              <a:buNone/>
            </a:pPr>
            <a:endParaRPr lang="cs-CZ" dirty="0" smtClean="0"/>
          </a:p>
          <a:p>
            <a:pPr marL="0" indent="0" algn="ctr">
              <a:buNone/>
            </a:pPr>
            <a:endParaRPr lang="cs-CZ" dirty="0"/>
          </a:p>
          <a:p>
            <a:pPr marL="0" indent="0" algn="ctr">
              <a:buNone/>
            </a:pPr>
            <a:endParaRPr lang="cs-CZ" dirty="0" smtClean="0"/>
          </a:p>
          <a:p>
            <a:pPr marL="0" indent="0" algn="ctr">
              <a:buNone/>
            </a:pPr>
            <a:r>
              <a:rPr lang="cs-CZ" sz="2800" dirty="0"/>
              <a:t>l</a:t>
            </a:r>
            <a:r>
              <a:rPr lang="cs-CZ" sz="2800" dirty="0" smtClean="0"/>
              <a:t>enka.fendrychova@gmail.com</a:t>
            </a:r>
            <a:endParaRPr lang="cs-CZ" sz="2800"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109" y="1440259"/>
            <a:ext cx="4377901" cy="3673052"/>
          </a:xfrm>
          <a:prstGeom prst="rect">
            <a:avLst/>
          </a:prstGeom>
        </p:spPr>
      </p:pic>
    </p:spTree>
    <p:extLst>
      <p:ext uri="{BB962C8B-B14F-4D97-AF65-F5344CB8AC3E}">
        <p14:creationId xmlns:p14="http://schemas.microsoft.com/office/powerpoint/2010/main" val="1622425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454"/>
            <a:ext cx="7715200" cy="922114"/>
          </a:xfrm>
        </p:spPr>
        <p:txBody>
          <a:bodyPr>
            <a:normAutofit/>
          </a:bodyPr>
          <a:lstStyle/>
          <a:p>
            <a:pPr algn="l"/>
            <a:r>
              <a:rPr lang="cs-CZ" sz="3600" dirty="0" smtClean="0"/>
              <a:t>Použitá literatura</a:t>
            </a:r>
            <a:endParaRPr lang="cs-CZ" sz="3600" dirty="0"/>
          </a:p>
        </p:txBody>
      </p:sp>
      <p:sp>
        <p:nvSpPr>
          <p:cNvPr id="3" name="Content Placeholder 2"/>
          <p:cNvSpPr>
            <a:spLocks noGrp="1"/>
          </p:cNvSpPr>
          <p:nvPr>
            <p:ph idx="1"/>
          </p:nvPr>
        </p:nvSpPr>
        <p:spPr>
          <a:xfrm>
            <a:off x="1043608" y="836712"/>
            <a:ext cx="7643192" cy="5832648"/>
          </a:xfrm>
        </p:spPr>
        <p:txBody>
          <a:bodyPr>
            <a:normAutofit fontScale="62500" lnSpcReduction="20000"/>
          </a:bodyPr>
          <a:lstStyle/>
          <a:p>
            <a:r>
              <a:rPr lang="en-US" dirty="0"/>
              <a:t>GOODMAN, D. (2009): Place and Space in Alternative Food Networks: Connecting Production and Consumption. 21. 1-36 s. </a:t>
            </a:r>
            <a:endParaRPr lang="cs-CZ" dirty="0"/>
          </a:p>
          <a:p>
            <a:r>
              <a:rPr lang="en-US" dirty="0"/>
              <a:t>GUTHMAN, J. (2013): </a:t>
            </a:r>
            <a:r>
              <a:rPr lang="en-US" dirty="0" err="1"/>
              <a:t>Osobní</a:t>
            </a:r>
            <a:r>
              <a:rPr lang="en-US" dirty="0"/>
              <a:t> </a:t>
            </a:r>
            <a:r>
              <a:rPr lang="en-US" dirty="0" err="1"/>
              <a:t>sdělení</a:t>
            </a:r>
            <a:r>
              <a:rPr lang="en-US" dirty="0"/>
              <a:t>, email </a:t>
            </a:r>
            <a:r>
              <a:rPr lang="en-US" dirty="0" err="1"/>
              <a:t>odeslaný</a:t>
            </a:r>
            <a:r>
              <a:rPr lang="en-US" dirty="0"/>
              <a:t> 27. </a:t>
            </a:r>
            <a:r>
              <a:rPr lang="en-US" dirty="0" err="1"/>
              <a:t>března</a:t>
            </a:r>
            <a:r>
              <a:rPr lang="en-US" dirty="0"/>
              <a:t>.</a:t>
            </a:r>
            <a:endParaRPr lang="cs-CZ" dirty="0"/>
          </a:p>
          <a:p>
            <a:r>
              <a:rPr lang="cs-CZ" dirty="0" smtClean="0"/>
              <a:t>HARRAWAY, D. (1988): Situated Knowledges: The Science Question in Feminism and the Privilege of Partial Perspective. Feminist Studies, 14, č. 3, s. 575-599.</a:t>
            </a:r>
          </a:p>
          <a:p>
            <a:r>
              <a:rPr lang="en-US" dirty="0"/>
              <a:t>LE HERON, R. (2013): Rethinking the Economic and Social History of Agriculture and Food through the Lens of Food Choice. In: </a:t>
            </a:r>
            <a:r>
              <a:rPr lang="en-US" dirty="0" err="1"/>
              <a:t>Murcott</a:t>
            </a:r>
            <a:r>
              <a:rPr lang="en-US" dirty="0"/>
              <a:t>, A. a </a:t>
            </a:r>
            <a:r>
              <a:rPr lang="en-US" dirty="0" err="1"/>
              <a:t>kol</a:t>
            </a:r>
            <a:r>
              <a:rPr lang="en-US" dirty="0"/>
              <a:t>. (ed.): The Handbook of Food Research. Bloomsbury, s. 50–69. </a:t>
            </a:r>
            <a:endParaRPr lang="cs-CZ" dirty="0"/>
          </a:p>
          <a:p>
            <a:r>
              <a:rPr lang="en-US" dirty="0"/>
              <a:t>LEWIN, K. (1946): Action Research and Minority Problems. Journal of Social Issues, 2, č. 4, s. 34–46. </a:t>
            </a:r>
            <a:endParaRPr lang="cs-CZ" dirty="0"/>
          </a:p>
          <a:p>
            <a:r>
              <a:rPr lang="en-US" dirty="0"/>
              <a:t>MAYE, D. (2013): Moving Alternative Food Networks beyond the Niche. International Journal of Sociology of Agriculture and Food, 20, č. 3, s. 383–389. </a:t>
            </a:r>
            <a:endParaRPr lang="cs-CZ" dirty="0"/>
          </a:p>
          <a:p>
            <a:r>
              <a:rPr lang="en-US" dirty="0"/>
              <a:t>OUREDNICEK, M. a TEMELOVÁ, J. (2009): Twenty years after socialism: the transformation of </a:t>
            </a:r>
            <a:r>
              <a:rPr lang="en-US" dirty="0" err="1"/>
              <a:t>Pragues</a:t>
            </a:r>
            <a:r>
              <a:rPr lang="en-US" dirty="0"/>
              <a:t> inner structure. </a:t>
            </a:r>
            <a:r>
              <a:rPr lang="en-US" dirty="0" err="1"/>
              <a:t>Studia</a:t>
            </a:r>
            <a:r>
              <a:rPr lang="en-US" dirty="0"/>
              <a:t> </a:t>
            </a:r>
            <a:r>
              <a:rPr lang="en-US" dirty="0" err="1"/>
              <a:t>Universitatis</a:t>
            </a:r>
            <a:r>
              <a:rPr lang="en-US" dirty="0"/>
              <a:t> Babes-</a:t>
            </a:r>
            <a:r>
              <a:rPr lang="en-US" dirty="0" err="1"/>
              <a:t>Boyai</a:t>
            </a:r>
            <a:r>
              <a:rPr lang="en-US" dirty="0"/>
              <a:t>, </a:t>
            </a:r>
            <a:r>
              <a:rPr lang="en-US" dirty="0" err="1"/>
              <a:t>Sociologia</a:t>
            </a:r>
            <a:r>
              <a:rPr lang="en-US" dirty="0"/>
              <a:t>, 54, č. 1, s. 9–30. </a:t>
            </a:r>
            <a:endParaRPr lang="cs-CZ" dirty="0"/>
          </a:p>
          <a:p>
            <a:r>
              <a:rPr lang="en-US" dirty="0"/>
              <a:t>SAID, E. (1983): The World, the Text, and the Critic. Harvard University Press, 336 s</a:t>
            </a:r>
            <a:r>
              <a:rPr lang="en-US" dirty="0" smtClean="0"/>
              <a:t>.</a:t>
            </a:r>
            <a:endParaRPr lang="cs-CZ" dirty="0" smtClean="0"/>
          </a:p>
        </p:txBody>
      </p:sp>
      <p:pic>
        <p:nvPicPr>
          <p:cNvPr id="4" name="Obrázek 4" descr="FT bocn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454"/>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771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7379"/>
            <a:ext cx="7715200" cy="891341"/>
          </a:xfrm>
        </p:spPr>
        <p:txBody>
          <a:bodyPr>
            <a:normAutofit/>
          </a:bodyPr>
          <a:lstStyle/>
          <a:p>
            <a:pPr algn="l"/>
            <a:r>
              <a:rPr lang="cs-CZ" sz="3600" dirty="0" smtClean="0"/>
              <a:t>Další odkazy</a:t>
            </a:r>
            <a:endParaRPr lang="cs-CZ" sz="3600" dirty="0"/>
          </a:p>
        </p:txBody>
      </p:sp>
      <p:sp>
        <p:nvSpPr>
          <p:cNvPr id="3" name="Content Placeholder 2"/>
          <p:cNvSpPr>
            <a:spLocks noGrp="1"/>
          </p:cNvSpPr>
          <p:nvPr>
            <p:ph idx="1"/>
          </p:nvPr>
        </p:nvSpPr>
        <p:spPr>
          <a:xfrm>
            <a:off x="1043608" y="836712"/>
            <a:ext cx="7643192" cy="5688632"/>
          </a:xfrm>
        </p:spPr>
        <p:txBody>
          <a:bodyPr>
            <a:normAutofit fontScale="92500"/>
          </a:bodyPr>
          <a:lstStyle/>
          <a:p>
            <a:pPr marL="0" indent="0">
              <a:buNone/>
            </a:pPr>
            <a:r>
              <a:rPr lang="cs-CZ" sz="2200" dirty="0" smtClean="0">
                <a:solidFill>
                  <a:srgbClr val="FF0000"/>
                </a:solidFill>
              </a:rPr>
              <a:t>Metodologie výzkumu APS</a:t>
            </a:r>
          </a:p>
          <a:p>
            <a:r>
              <a:rPr lang="en-US" sz="2200" dirty="0"/>
              <a:t>FENDRYCHOVÁ, L. (2015): </a:t>
            </a:r>
            <a:r>
              <a:rPr lang="en-US" sz="2200" dirty="0" err="1"/>
              <a:t>Úvod</a:t>
            </a:r>
            <a:r>
              <a:rPr lang="en-US" sz="2200" dirty="0"/>
              <a:t> do </a:t>
            </a:r>
            <a:r>
              <a:rPr lang="en-US" sz="2200" dirty="0" err="1"/>
              <a:t>geografie</a:t>
            </a:r>
            <a:r>
              <a:rPr lang="en-US" sz="2200" dirty="0"/>
              <a:t> </a:t>
            </a:r>
            <a:r>
              <a:rPr lang="en-US" sz="2200" dirty="0" err="1"/>
              <a:t>jídla</a:t>
            </a:r>
            <a:r>
              <a:rPr lang="en-US" sz="2200" dirty="0"/>
              <a:t>. In: </a:t>
            </a:r>
            <a:r>
              <a:rPr lang="en-US" sz="2200" dirty="0" err="1"/>
              <a:t>Matoušek</a:t>
            </a:r>
            <a:r>
              <a:rPr lang="en-US" sz="2200" dirty="0"/>
              <a:t> R. a Osman R. (ed.): </a:t>
            </a:r>
            <a:r>
              <a:rPr lang="en-US" sz="2200" dirty="0" err="1"/>
              <a:t>Prostor</a:t>
            </a:r>
            <a:r>
              <a:rPr lang="en-US" sz="2200" dirty="0"/>
              <a:t>(y) </a:t>
            </a:r>
            <a:r>
              <a:rPr lang="en-US" sz="2200" dirty="0" err="1"/>
              <a:t>geografie</a:t>
            </a:r>
            <a:r>
              <a:rPr lang="en-US" sz="2200" dirty="0"/>
              <a:t>. </a:t>
            </a:r>
            <a:r>
              <a:rPr lang="en-US" sz="2200" dirty="0" err="1"/>
              <a:t>Karolinum</a:t>
            </a:r>
            <a:r>
              <a:rPr lang="en-US" sz="2200" dirty="0"/>
              <a:t>, </a:t>
            </a:r>
            <a:r>
              <a:rPr lang="en-US" sz="2200" dirty="0" err="1"/>
              <a:t>Praha</a:t>
            </a:r>
            <a:r>
              <a:rPr lang="en-US" sz="2200" dirty="0"/>
              <a:t>, 203 s</a:t>
            </a:r>
            <a:r>
              <a:rPr lang="en-US" sz="2200" dirty="0" smtClean="0"/>
              <a:t>.</a:t>
            </a:r>
            <a:endParaRPr lang="cs-CZ" sz="2200" dirty="0" smtClean="0"/>
          </a:p>
          <a:p>
            <a:r>
              <a:rPr lang="en-US" sz="2200" dirty="0" smtClean="0"/>
              <a:t>GIBSON</a:t>
            </a:r>
            <a:r>
              <a:rPr lang="en-US" sz="2200" dirty="0"/>
              <a:t>, K. a GRAHAM, J. (2008): Diverse economies: </a:t>
            </a:r>
            <a:r>
              <a:rPr lang="en-US" sz="2200" dirty="0" err="1"/>
              <a:t>performative</a:t>
            </a:r>
            <a:r>
              <a:rPr lang="en-US" sz="2200" dirty="0"/>
              <a:t> practices for `other worlds’. Progress in Human Geography, 32, č. 5, s. 613–632. </a:t>
            </a:r>
            <a:endParaRPr lang="cs-CZ" sz="2200" dirty="0"/>
          </a:p>
          <a:p>
            <a:r>
              <a:rPr lang="en-US" sz="2200" dirty="0" smtClean="0"/>
              <a:t>K</a:t>
            </a:r>
            <a:r>
              <a:rPr lang="cs-CZ" sz="2200" dirty="0" smtClean="0"/>
              <a:t>NEAFSEY</a:t>
            </a:r>
            <a:r>
              <a:rPr lang="en-US" sz="2200" dirty="0" smtClean="0"/>
              <a:t>, M</a:t>
            </a:r>
            <a:r>
              <a:rPr lang="cs-CZ" sz="2200" dirty="0" smtClean="0"/>
              <a:t>. a kol</a:t>
            </a:r>
            <a:r>
              <a:rPr lang="en-US" sz="2200" dirty="0" smtClean="0"/>
              <a:t>.</a:t>
            </a:r>
            <a:r>
              <a:rPr lang="cs-CZ" sz="2200" dirty="0" smtClean="0"/>
              <a:t> (2013):</a:t>
            </a:r>
            <a:r>
              <a:rPr lang="en-US" sz="2200" dirty="0" smtClean="0"/>
              <a:t> Short </a:t>
            </a:r>
            <a:r>
              <a:rPr lang="en-US" sz="2200" dirty="0"/>
              <a:t>food supply chains and local food systems in the EU. A state of play of their socio-economic characteristics</a:t>
            </a:r>
            <a:r>
              <a:rPr lang="en-US" sz="2200" dirty="0" smtClean="0"/>
              <a:t>. </a:t>
            </a:r>
            <a:r>
              <a:rPr lang="en-US" sz="2200" i="1" dirty="0"/>
              <a:t>JRC Scientific and Policy Reports. Joint Research Centre Institute for Prospective Technological Studies, European </a:t>
            </a:r>
            <a:r>
              <a:rPr lang="en-US" sz="2200" i="1" dirty="0" smtClean="0"/>
              <a:t>Commission</a:t>
            </a:r>
            <a:r>
              <a:rPr lang="en-US" sz="2200" dirty="0" smtClean="0"/>
              <a:t>.</a:t>
            </a:r>
            <a:endParaRPr lang="en-US" sz="2200" dirty="0"/>
          </a:p>
          <a:p>
            <a:r>
              <a:rPr lang="en-US" sz="2200" dirty="0"/>
              <a:t>RENTING, H. a MARSDEN, T. (2003): Understanding alternative food networks: exploring the role of short food supply chains in rural development. Environment and Planning A, 35, s. 393–411. </a:t>
            </a:r>
            <a:endParaRPr lang="cs-CZ" sz="2200" dirty="0"/>
          </a:p>
          <a:p>
            <a:r>
              <a:rPr lang="en-US" sz="2200" dirty="0"/>
              <a:t>VENN, L. a </a:t>
            </a:r>
            <a:r>
              <a:rPr lang="en-US" sz="2200" dirty="0" err="1"/>
              <a:t>kol</a:t>
            </a:r>
            <a:r>
              <a:rPr lang="en-US" sz="2200" dirty="0"/>
              <a:t>. (2006): Researching European „alternative" food networks: some methodological considerations. Area, 38, č. 3, s. 248–258. </a:t>
            </a:r>
            <a:endParaRPr lang="cs-CZ" sz="2200" dirty="0"/>
          </a:p>
          <a:p>
            <a:endParaRPr lang="cs-CZ" dirty="0" smtClean="0"/>
          </a:p>
          <a:p>
            <a:endParaRPr lang="cs-CZ" dirty="0" smtClean="0"/>
          </a:p>
          <a:p>
            <a:endParaRPr lang="cs-CZ" dirty="0" smtClean="0"/>
          </a:p>
          <a:p>
            <a:endParaRPr lang="cs-CZ" dirty="0"/>
          </a:p>
        </p:txBody>
      </p:sp>
      <p:pic>
        <p:nvPicPr>
          <p:cNvPr id="4" name="Obrázek 4" descr="FT bocn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454"/>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291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7379"/>
            <a:ext cx="7715200" cy="891341"/>
          </a:xfrm>
        </p:spPr>
        <p:txBody>
          <a:bodyPr>
            <a:normAutofit/>
          </a:bodyPr>
          <a:lstStyle/>
          <a:p>
            <a:pPr algn="l"/>
            <a:r>
              <a:rPr lang="cs-CZ" sz="3600" dirty="0" smtClean="0"/>
              <a:t>Další odkazy</a:t>
            </a:r>
            <a:endParaRPr lang="cs-CZ" sz="3600" dirty="0"/>
          </a:p>
        </p:txBody>
      </p:sp>
      <p:sp>
        <p:nvSpPr>
          <p:cNvPr id="3" name="Content Placeholder 2"/>
          <p:cNvSpPr>
            <a:spLocks noGrp="1"/>
          </p:cNvSpPr>
          <p:nvPr>
            <p:ph idx="1"/>
          </p:nvPr>
        </p:nvSpPr>
        <p:spPr>
          <a:xfrm>
            <a:off x="1043608" y="836712"/>
            <a:ext cx="7643192" cy="5688632"/>
          </a:xfrm>
        </p:spPr>
        <p:txBody>
          <a:bodyPr>
            <a:normAutofit/>
          </a:bodyPr>
          <a:lstStyle/>
          <a:p>
            <a:pPr marL="0" indent="0">
              <a:buNone/>
            </a:pPr>
            <a:r>
              <a:rPr lang="cs-CZ" sz="2200" dirty="0" smtClean="0">
                <a:solidFill>
                  <a:srgbClr val="FF0000"/>
                </a:solidFill>
              </a:rPr>
              <a:t>Kvalitativní metodologie</a:t>
            </a:r>
          </a:p>
          <a:p>
            <a:r>
              <a:rPr lang="en-US" sz="2400" dirty="0"/>
              <a:t>ROSE, G. (2001): Visual methodologies. Sage Publications, London, 240 s. </a:t>
            </a:r>
            <a:endParaRPr lang="cs-CZ" sz="2400" dirty="0"/>
          </a:p>
          <a:p>
            <a:r>
              <a:rPr lang="en-US" sz="2400" dirty="0"/>
              <a:t>ŽENKA, J. a KOFROŇ, J. (2012): </a:t>
            </a:r>
            <a:r>
              <a:rPr lang="en-US" sz="2400" dirty="0" err="1"/>
              <a:t>Metodologie</a:t>
            </a:r>
            <a:r>
              <a:rPr lang="en-US" sz="2400" dirty="0"/>
              <a:t> </a:t>
            </a:r>
            <a:r>
              <a:rPr lang="en-US" sz="2400" dirty="0" err="1"/>
              <a:t>výzkumu</a:t>
            </a:r>
            <a:r>
              <a:rPr lang="en-US" sz="2400" dirty="0"/>
              <a:t> v </a:t>
            </a:r>
            <a:r>
              <a:rPr lang="en-US" sz="2400" dirty="0" err="1"/>
              <a:t>sociální</a:t>
            </a:r>
            <a:r>
              <a:rPr lang="en-US" sz="2400" dirty="0"/>
              <a:t> </a:t>
            </a:r>
            <a:r>
              <a:rPr lang="en-US" sz="2400" dirty="0" err="1"/>
              <a:t>geografii</a:t>
            </a:r>
            <a:r>
              <a:rPr lang="en-US" sz="2400" dirty="0"/>
              <a:t> - </a:t>
            </a:r>
            <a:r>
              <a:rPr lang="en-US" sz="2400" dirty="0" err="1"/>
              <a:t>případové</a:t>
            </a:r>
            <a:r>
              <a:rPr lang="en-US" sz="2400" dirty="0"/>
              <a:t> </a:t>
            </a:r>
            <a:r>
              <a:rPr lang="en-US" sz="2400" dirty="0" err="1"/>
              <a:t>studie</a:t>
            </a:r>
            <a:r>
              <a:rPr lang="en-US" sz="2400" dirty="0"/>
              <a:t> (e-</a:t>
            </a:r>
            <a:r>
              <a:rPr lang="en-US" sz="2400" dirty="0" err="1"/>
              <a:t>kniha</a:t>
            </a:r>
            <a:r>
              <a:rPr lang="en-US" sz="2400" dirty="0"/>
              <a:t>). </a:t>
            </a:r>
            <a:r>
              <a:rPr lang="en-US" sz="2400" dirty="0" err="1"/>
              <a:t>Ostravská</a:t>
            </a:r>
            <a:r>
              <a:rPr lang="en-US" sz="2400" dirty="0"/>
              <a:t> </a:t>
            </a:r>
            <a:r>
              <a:rPr lang="en-US" sz="2400" dirty="0" err="1"/>
              <a:t>univerzita</a:t>
            </a:r>
            <a:r>
              <a:rPr lang="en-US" sz="2400" dirty="0"/>
              <a:t> v </a:t>
            </a:r>
            <a:r>
              <a:rPr lang="en-US" sz="2400" dirty="0" err="1"/>
              <a:t>Ostravě</a:t>
            </a:r>
            <a:r>
              <a:rPr lang="en-US" sz="2400" dirty="0"/>
              <a:t>, 90 s. </a:t>
            </a:r>
            <a:endParaRPr lang="cs-CZ" sz="2400" dirty="0"/>
          </a:p>
          <a:p>
            <a:endParaRPr lang="cs-CZ" dirty="0" smtClean="0"/>
          </a:p>
          <a:p>
            <a:endParaRPr lang="cs-CZ" dirty="0" smtClean="0"/>
          </a:p>
          <a:p>
            <a:endParaRPr lang="cs-CZ" dirty="0" smtClean="0"/>
          </a:p>
          <a:p>
            <a:endParaRPr lang="cs-CZ" dirty="0"/>
          </a:p>
        </p:txBody>
      </p:sp>
      <p:pic>
        <p:nvPicPr>
          <p:cNvPr id="4" name="Obrázek 4" descr="FT bocn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454"/>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895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8"/>
            <a:ext cx="7772400" cy="2952328"/>
          </a:xfrm>
        </p:spPr>
        <p:txBody>
          <a:bodyPr>
            <a:noAutofit/>
          </a:bodyPr>
          <a:lstStyle/>
          <a:p>
            <a:r>
              <a:rPr lang="cs-CZ" sz="4800" dirty="0" smtClean="0"/>
              <a:t/>
            </a:r>
            <a:br>
              <a:rPr lang="cs-CZ" sz="4800" dirty="0" smtClean="0"/>
            </a:br>
            <a:r>
              <a:rPr lang="cs-CZ" dirty="0" smtClean="0"/>
              <a:t>Výzkum </a:t>
            </a:r>
            <a:r>
              <a:rPr lang="cs-CZ" dirty="0"/>
              <a:t>farmářských </a:t>
            </a:r>
            <a:r>
              <a:rPr lang="cs-CZ" dirty="0" smtClean="0"/>
              <a:t>trhů</a:t>
            </a:r>
            <a:r>
              <a:rPr lang="cs-CZ" sz="4800" dirty="0" smtClean="0"/>
              <a:t/>
            </a:r>
            <a:br>
              <a:rPr lang="cs-CZ" sz="4800" dirty="0" smtClean="0"/>
            </a:br>
            <a:r>
              <a:rPr lang="cs-CZ" sz="4000" dirty="0" smtClean="0"/>
              <a:t>metodologie doktorského projektu</a:t>
            </a:r>
            <a:r>
              <a:rPr lang="cs-CZ" sz="4800" dirty="0"/>
              <a:t/>
            </a:r>
            <a:br>
              <a:rPr lang="cs-CZ" sz="4800" dirty="0"/>
            </a:br>
            <a:endParaRPr lang="cs-CZ" sz="4800" dirty="0"/>
          </a:p>
        </p:txBody>
      </p:sp>
      <p:sp>
        <p:nvSpPr>
          <p:cNvPr id="3" name="Subtitle 2"/>
          <p:cNvSpPr>
            <a:spLocks noGrp="1"/>
          </p:cNvSpPr>
          <p:nvPr>
            <p:ph type="subTitle" idx="1"/>
          </p:nvPr>
        </p:nvSpPr>
        <p:spPr>
          <a:xfrm>
            <a:off x="1403648" y="3717032"/>
            <a:ext cx="6400800" cy="2592288"/>
          </a:xfrm>
        </p:spPr>
        <p:txBody>
          <a:bodyPr>
            <a:noAutofit/>
          </a:bodyPr>
          <a:lstStyle/>
          <a:p>
            <a:endParaRPr lang="cs-CZ" sz="2800" dirty="0" smtClean="0">
              <a:solidFill>
                <a:schemeClr val="tx1"/>
              </a:solidFill>
            </a:endParaRPr>
          </a:p>
          <a:p>
            <a:r>
              <a:rPr lang="cs-CZ" dirty="0" smtClean="0">
                <a:solidFill>
                  <a:schemeClr val="tx1"/>
                </a:solidFill>
              </a:rPr>
              <a:t>Lenka Fendrychová, Ph.D.</a:t>
            </a:r>
          </a:p>
          <a:p>
            <a:endParaRPr lang="cs-CZ" sz="2800" dirty="0"/>
          </a:p>
          <a:p>
            <a:r>
              <a:rPr lang="cs-CZ" sz="2800" dirty="0" smtClean="0">
                <a:solidFill>
                  <a:schemeClr val="tx1"/>
                </a:solidFill>
              </a:rPr>
              <a:t>Kvalitativní metody ve výzkumu II.</a:t>
            </a:r>
          </a:p>
          <a:p>
            <a:r>
              <a:rPr lang="cs-CZ" sz="2800" dirty="0" smtClean="0">
                <a:solidFill>
                  <a:schemeClr val="tx1"/>
                </a:solidFill>
              </a:rPr>
              <a:t>1. 12. 2016, České Budějovice</a:t>
            </a:r>
          </a:p>
        </p:txBody>
      </p:sp>
      <p:pic>
        <p:nvPicPr>
          <p:cNvPr id="8" name="Obrázek 4" descr="FT bocn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215"/>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110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571184" cy="1143000"/>
          </a:xfrm>
        </p:spPr>
        <p:txBody>
          <a:bodyPr>
            <a:normAutofit/>
          </a:bodyPr>
          <a:lstStyle/>
          <a:p>
            <a:pPr algn="l"/>
            <a:r>
              <a:rPr lang="cs-CZ" sz="3600" dirty="0" smtClean="0"/>
              <a:t>Cíle výzkumu</a:t>
            </a:r>
            <a:endParaRPr lang="cs-CZ" sz="3600" dirty="0"/>
          </a:p>
        </p:txBody>
      </p:sp>
      <p:sp>
        <p:nvSpPr>
          <p:cNvPr id="3" name="Content Placeholder 2"/>
          <p:cNvSpPr>
            <a:spLocks noGrp="1"/>
          </p:cNvSpPr>
          <p:nvPr>
            <p:ph idx="1"/>
          </p:nvPr>
        </p:nvSpPr>
        <p:spPr>
          <a:xfrm>
            <a:off x="1043608" y="1600200"/>
            <a:ext cx="7272808" cy="4525963"/>
          </a:xfrm>
        </p:spPr>
        <p:txBody>
          <a:bodyPr>
            <a:normAutofit/>
          </a:bodyPr>
          <a:lstStyle/>
          <a:p>
            <a:r>
              <a:rPr lang="cs-CZ" sz="2800" dirty="0" smtClean="0"/>
              <a:t>Proč právě farmářské trhy?</a:t>
            </a:r>
          </a:p>
          <a:p>
            <a:r>
              <a:rPr lang="cs-CZ" sz="2800" dirty="0"/>
              <a:t>Zájem o udržitelnost a alternativní ekonomické </a:t>
            </a:r>
            <a:r>
              <a:rPr lang="cs-CZ" sz="2800" dirty="0" smtClean="0"/>
              <a:t>iniciativy</a:t>
            </a:r>
          </a:p>
          <a:p>
            <a:r>
              <a:rPr lang="cs-CZ" sz="2800" dirty="0" smtClean="0"/>
              <a:t>Vývoj </a:t>
            </a:r>
            <a:r>
              <a:rPr lang="cs-CZ" sz="2800" dirty="0"/>
              <a:t>tématu</a:t>
            </a:r>
            <a:r>
              <a:rPr lang="cs-CZ" sz="2800" dirty="0" smtClean="0"/>
              <a:t>!</a:t>
            </a:r>
          </a:p>
          <a:p>
            <a:r>
              <a:rPr lang="cs-CZ" sz="2800" dirty="0" smtClean="0"/>
              <a:t>Jaro </a:t>
            </a:r>
            <a:r>
              <a:rPr lang="cs-CZ" sz="2800" dirty="0"/>
              <a:t>– podzim 2010 boom farmářských trhů v Praze                možnost „být u toho“</a:t>
            </a:r>
          </a:p>
          <a:p>
            <a:r>
              <a:rPr lang="cs-CZ" sz="2800" dirty="0" smtClean="0"/>
              <a:t>Nový fenomén: porozumět, interpretovat, konceptualizovat</a:t>
            </a:r>
            <a:endParaRPr lang="cs-CZ" sz="2800" dirty="0"/>
          </a:p>
        </p:txBody>
      </p:sp>
      <p:sp>
        <p:nvSpPr>
          <p:cNvPr id="4" name="Right Arrow 3"/>
          <p:cNvSpPr/>
          <p:nvPr/>
        </p:nvSpPr>
        <p:spPr>
          <a:xfrm>
            <a:off x="2411760" y="4025384"/>
            <a:ext cx="978408" cy="484632"/>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Obrázek 4" descr="FT bocn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761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20688"/>
            <a:ext cx="7416824" cy="1287016"/>
          </a:xfrm>
        </p:spPr>
        <p:txBody>
          <a:bodyPr>
            <a:normAutofit fontScale="90000"/>
          </a:bodyPr>
          <a:lstStyle/>
          <a:p>
            <a:pPr algn="l"/>
            <a:r>
              <a:rPr lang="cs-CZ" sz="4000" dirty="0" smtClean="0"/>
              <a:t>Jak to dělají ostatní?</a:t>
            </a:r>
            <a:br>
              <a:rPr lang="cs-CZ" sz="4000" dirty="0" smtClean="0"/>
            </a:br>
            <a:r>
              <a:rPr lang="cs-CZ" sz="4000" dirty="0" smtClean="0"/>
              <a:t>Metodologie výzkumu APS</a:t>
            </a:r>
            <a:endParaRPr lang="cs-CZ" dirty="0"/>
          </a:p>
        </p:txBody>
      </p:sp>
      <p:sp>
        <p:nvSpPr>
          <p:cNvPr id="3" name="Content Placeholder 2"/>
          <p:cNvSpPr>
            <a:spLocks noGrp="1"/>
          </p:cNvSpPr>
          <p:nvPr>
            <p:ph idx="1"/>
          </p:nvPr>
        </p:nvSpPr>
        <p:spPr>
          <a:xfrm>
            <a:off x="971600" y="1628800"/>
            <a:ext cx="7344816" cy="4525963"/>
          </a:xfrm>
        </p:spPr>
        <p:txBody>
          <a:bodyPr/>
          <a:lstStyle/>
          <a:p>
            <a:endParaRPr lang="cs-CZ" dirty="0" smtClean="0"/>
          </a:p>
          <a:p>
            <a:r>
              <a:rPr lang="cs-CZ" sz="2800" dirty="0" smtClean="0"/>
              <a:t>Převažují kvalitativní přístupy</a:t>
            </a:r>
          </a:p>
          <a:p>
            <a:r>
              <a:rPr lang="cs-CZ" sz="2800" dirty="0" smtClean="0"/>
              <a:t>Hustý etnografický popis x aplikace teorií středního dosahu </a:t>
            </a:r>
            <a:r>
              <a:rPr lang="cs-CZ" sz="2800" i="1" dirty="0" smtClean="0"/>
              <a:t>(Goodman 2009)</a:t>
            </a:r>
          </a:p>
          <a:p>
            <a:r>
              <a:rPr lang="cs-CZ" sz="2800" dirty="0" smtClean="0"/>
              <a:t>Kritiky – LeHeron 2013, Guthman 2013, Maye 2013</a:t>
            </a:r>
          </a:p>
          <a:p>
            <a:r>
              <a:rPr lang="cs-CZ" sz="2800" dirty="0" smtClean="0"/>
              <a:t>USA, UK x zbytek světa</a:t>
            </a:r>
          </a:p>
          <a:p>
            <a:endParaRPr lang="cs-CZ" sz="2800" dirty="0" smtClean="0"/>
          </a:p>
        </p:txBody>
      </p:sp>
      <p:pic>
        <p:nvPicPr>
          <p:cNvPr id="5" name="Obrázek 4" descr="FT bocn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454"/>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735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274638"/>
            <a:ext cx="7787208" cy="1143000"/>
          </a:xfrm>
        </p:spPr>
        <p:txBody>
          <a:bodyPr>
            <a:noAutofit/>
          </a:bodyPr>
          <a:lstStyle/>
          <a:p>
            <a:pPr algn="l"/>
            <a:r>
              <a:rPr lang="cs-CZ" sz="3600" dirty="0"/>
              <a:t>Jak to </a:t>
            </a:r>
            <a:r>
              <a:rPr lang="cs-CZ" sz="3600" dirty="0" smtClean="0"/>
              <a:t>budu dělat </a:t>
            </a:r>
            <a:r>
              <a:rPr lang="cs-CZ" sz="3600" dirty="0" smtClean="0"/>
              <a:t>já?</a:t>
            </a:r>
            <a:r>
              <a:rPr lang="cs-CZ" sz="3600" dirty="0" smtClean="0">
                <a:solidFill>
                  <a:srgbClr val="FF0000"/>
                </a:solidFill>
              </a:rPr>
              <a:t/>
            </a:r>
            <a:br>
              <a:rPr lang="cs-CZ" sz="3600" dirty="0" smtClean="0">
                <a:solidFill>
                  <a:srgbClr val="FF0000"/>
                </a:solidFill>
              </a:rPr>
            </a:br>
            <a:r>
              <a:rPr lang="cs-CZ" sz="3600" dirty="0" smtClean="0"/>
              <a:t>Metodologie výzkumu FT v PMA</a:t>
            </a:r>
            <a:endParaRPr lang="cs-CZ" sz="3600" dirty="0"/>
          </a:p>
        </p:txBody>
      </p:sp>
      <p:sp>
        <p:nvSpPr>
          <p:cNvPr id="3" name="Zástupný symbol pro obsah 2"/>
          <p:cNvSpPr>
            <a:spLocks noGrp="1"/>
          </p:cNvSpPr>
          <p:nvPr>
            <p:ph idx="1"/>
          </p:nvPr>
        </p:nvSpPr>
        <p:spPr>
          <a:xfrm>
            <a:off x="755576" y="1600200"/>
            <a:ext cx="7931224" cy="4525963"/>
          </a:xfrm>
        </p:spPr>
        <p:txBody>
          <a:bodyPr>
            <a:normAutofit fontScale="92500" lnSpcReduction="10000"/>
          </a:bodyPr>
          <a:lstStyle/>
          <a:p>
            <a:endParaRPr lang="cs-CZ" sz="2800" dirty="0" smtClean="0"/>
          </a:p>
          <a:p>
            <a:r>
              <a:rPr lang="cs-CZ" sz="2800" dirty="0" smtClean="0"/>
              <a:t>Kvalitativní výzkumné metody</a:t>
            </a:r>
          </a:p>
          <a:p>
            <a:r>
              <a:rPr lang="cs-CZ" sz="2800" dirty="0"/>
              <a:t>Pražský metropolitní areál</a:t>
            </a:r>
          </a:p>
          <a:p>
            <a:pPr>
              <a:buNone/>
            </a:pPr>
            <a:r>
              <a:rPr lang="cs-CZ" sz="2800" i="1" dirty="0"/>
              <a:t>(Ouředníček a Temelová 2009)</a:t>
            </a:r>
          </a:p>
          <a:p>
            <a:r>
              <a:rPr lang="cs-CZ" sz="2800" dirty="0" smtClean="0"/>
              <a:t>Zaměření na pořadatele</a:t>
            </a:r>
          </a:p>
          <a:p>
            <a:r>
              <a:rPr lang="cs-CZ" sz="2800" dirty="0"/>
              <a:t>Diskurzivní analýza</a:t>
            </a:r>
          </a:p>
          <a:p>
            <a:r>
              <a:rPr lang="cs-CZ" sz="2800" dirty="0" smtClean="0"/>
              <a:t>Prvky </a:t>
            </a:r>
            <a:r>
              <a:rPr lang="cs-CZ" sz="2800" dirty="0"/>
              <a:t>akčního </a:t>
            </a:r>
            <a:r>
              <a:rPr lang="cs-CZ" sz="2800" dirty="0" smtClean="0"/>
              <a:t>výzkumu </a:t>
            </a:r>
          </a:p>
          <a:p>
            <a:pPr marL="0" indent="0">
              <a:buNone/>
            </a:pPr>
            <a:r>
              <a:rPr lang="cs-CZ" sz="2800" i="1" dirty="0" smtClean="0"/>
              <a:t>(Lewin 1946) </a:t>
            </a:r>
            <a:endParaRPr lang="cs-CZ" sz="2800" i="1" dirty="0"/>
          </a:p>
          <a:p>
            <a:r>
              <a:rPr lang="cs-CZ" sz="2800" dirty="0"/>
              <a:t>Sebereflexe </a:t>
            </a:r>
            <a:r>
              <a:rPr lang="cs-CZ" sz="2800" dirty="0" smtClean="0"/>
              <a:t>výzkumnice</a:t>
            </a:r>
          </a:p>
          <a:p>
            <a:pPr marL="0" indent="0">
              <a:buNone/>
            </a:pPr>
            <a:r>
              <a:rPr lang="cs-CZ" sz="2800" i="1" dirty="0" smtClean="0"/>
              <a:t>(Haraway 1988)</a:t>
            </a:r>
            <a:endParaRPr lang="cs-CZ" sz="2800" i="1" dirty="0"/>
          </a:p>
          <a:p>
            <a:endParaRPr lang="cs-CZ" dirty="0"/>
          </a:p>
        </p:txBody>
      </p:sp>
      <p:pic>
        <p:nvPicPr>
          <p:cNvPr id="4" name="Picture 31"/>
          <p:cNvPicPr/>
          <p:nvPr/>
        </p:nvPicPr>
        <p:blipFill>
          <a:blip r:embed="rId3" cstate="print">
            <a:extLst>
              <a:ext uri="{28A0092B-C50C-407E-A947-70E740481C1C}">
                <a14:useLocalDpi xmlns:a14="http://schemas.microsoft.com/office/drawing/2010/main" val="0"/>
              </a:ext>
            </a:extLst>
          </a:blip>
          <a:stretch>
            <a:fillRect/>
          </a:stretch>
        </p:blipFill>
        <p:spPr>
          <a:xfrm>
            <a:off x="5361182" y="2924943"/>
            <a:ext cx="3782817" cy="3941791"/>
          </a:xfrm>
          <a:prstGeom prst="rect">
            <a:avLst/>
          </a:prstGeom>
        </p:spPr>
      </p:pic>
      <p:pic>
        <p:nvPicPr>
          <p:cNvPr id="5" name="Obrázek 4" descr="FT bocnic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454"/>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559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8680"/>
            <a:ext cx="7725544" cy="1143000"/>
          </a:xfrm>
        </p:spPr>
        <p:txBody>
          <a:bodyPr>
            <a:noAutofit/>
          </a:bodyPr>
          <a:lstStyle/>
          <a:p>
            <a:pPr algn="l"/>
            <a:r>
              <a:rPr lang="cs-CZ" sz="3600" dirty="0" smtClean="0"/>
              <a:t>Metody sběru a analýzy dat</a:t>
            </a:r>
            <a:endParaRPr lang="cs-CZ" sz="3600" dirty="0"/>
          </a:p>
        </p:txBody>
      </p:sp>
      <p:sp>
        <p:nvSpPr>
          <p:cNvPr id="3" name="Content Placeholder 2"/>
          <p:cNvSpPr>
            <a:spLocks noGrp="1"/>
          </p:cNvSpPr>
          <p:nvPr>
            <p:ph idx="1"/>
          </p:nvPr>
        </p:nvSpPr>
        <p:spPr>
          <a:xfrm>
            <a:off x="827584" y="2132856"/>
            <a:ext cx="7560840" cy="4525963"/>
          </a:xfrm>
        </p:spPr>
        <p:txBody>
          <a:bodyPr>
            <a:normAutofit/>
          </a:bodyPr>
          <a:lstStyle/>
          <a:p>
            <a:pPr marL="0" indent="0">
              <a:buNone/>
            </a:pPr>
            <a:endParaRPr lang="cs-CZ" sz="2800" dirty="0" smtClean="0"/>
          </a:p>
          <a:p>
            <a:pPr marL="0" indent="0">
              <a:buNone/>
            </a:pPr>
            <a:r>
              <a:rPr lang="cs-CZ" sz="2800" dirty="0" smtClean="0"/>
              <a:t>1. Shromáždění informací o jednotkách případu</a:t>
            </a:r>
          </a:p>
          <a:p>
            <a:pPr marL="0" indent="0">
              <a:buNone/>
            </a:pPr>
            <a:r>
              <a:rPr lang="cs-CZ" sz="2800" dirty="0" smtClean="0"/>
              <a:t>2. Zpracování typologie a výběr jednotek</a:t>
            </a:r>
          </a:p>
          <a:p>
            <a:pPr marL="0" indent="0">
              <a:buNone/>
            </a:pPr>
            <a:r>
              <a:rPr lang="cs-CZ" sz="2800" dirty="0" smtClean="0"/>
              <a:t>3. Semistrukturované rozhovory s pořadateli</a:t>
            </a:r>
          </a:p>
          <a:p>
            <a:pPr marL="0" indent="0">
              <a:buNone/>
            </a:pPr>
            <a:r>
              <a:rPr lang="cs-CZ" sz="2800" dirty="0" smtClean="0"/>
              <a:t>4. Doplnění potřebných dat z dalších zdrojů</a:t>
            </a:r>
          </a:p>
          <a:p>
            <a:pPr marL="0" indent="0">
              <a:buNone/>
            </a:pPr>
            <a:r>
              <a:rPr lang="cs-CZ" sz="2800" dirty="0" smtClean="0"/>
              <a:t>5. Zpracování, analýza a interpretace výsledků</a:t>
            </a:r>
          </a:p>
          <a:p>
            <a:pPr marL="0" indent="0">
              <a:buNone/>
            </a:pPr>
            <a:endParaRPr lang="cs-CZ" dirty="0" smtClean="0"/>
          </a:p>
          <a:p>
            <a:endParaRPr lang="cs-CZ" dirty="0" smtClean="0"/>
          </a:p>
          <a:p>
            <a:endParaRPr lang="cs-CZ" dirty="0"/>
          </a:p>
        </p:txBody>
      </p:sp>
      <p:pic>
        <p:nvPicPr>
          <p:cNvPr id="5" name="Obrázek 4" descr="FT bocn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245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74638"/>
            <a:ext cx="7715200" cy="1143000"/>
          </a:xfrm>
        </p:spPr>
        <p:txBody>
          <a:bodyPr>
            <a:normAutofit/>
          </a:bodyPr>
          <a:lstStyle/>
          <a:p>
            <a:pPr algn="l"/>
            <a:r>
              <a:rPr lang="cs-CZ" sz="3600" dirty="0" smtClean="0"/>
              <a:t>První fáze</a:t>
            </a:r>
            <a:endParaRPr lang="cs-CZ" sz="3600" dirty="0"/>
          </a:p>
        </p:txBody>
      </p:sp>
      <p:sp>
        <p:nvSpPr>
          <p:cNvPr id="3" name="Content Placeholder 2"/>
          <p:cNvSpPr>
            <a:spLocks noGrp="1"/>
          </p:cNvSpPr>
          <p:nvPr>
            <p:ph idx="1"/>
          </p:nvPr>
        </p:nvSpPr>
        <p:spPr>
          <a:xfrm>
            <a:off x="899592" y="1600200"/>
            <a:ext cx="7787208" cy="4525963"/>
          </a:xfrm>
        </p:spPr>
        <p:txBody>
          <a:bodyPr/>
          <a:lstStyle/>
          <a:p>
            <a:pPr marL="0" indent="0">
              <a:buNone/>
            </a:pPr>
            <a:r>
              <a:rPr lang="cs-CZ" sz="2800" dirty="0" smtClean="0">
                <a:solidFill>
                  <a:srgbClr val="FF0000"/>
                </a:solidFill>
              </a:rPr>
              <a:t>Shromáždění informací o jednotkách případu</a:t>
            </a:r>
          </a:p>
          <a:p>
            <a:pPr marL="0" indent="0">
              <a:buNone/>
            </a:pPr>
            <a:endParaRPr lang="cs-CZ" sz="2800" dirty="0" smtClean="0">
              <a:solidFill>
                <a:srgbClr val="FF0000"/>
              </a:solidFill>
            </a:endParaRPr>
          </a:p>
          <a:p>
            <a:r>
              <a:rPr lang="cs-CZ" sz="2800" dirty="0" smtClean="0"/>
              <a:t>Vytvoření </a:t>
            </a:r>
            <a:r>
              <a:rPr lang="cs-CZ" sz="2800" dirty="0"/>
              <a:t>seznamu všech FT v PMA (N = 41</a:t>
            </a:r>
            <a:r>
              <a:rPr lang="cs-CZ" sz="2800" dirty="0" smtClean="0"/>
              <a:t>)</a:t>
            </a:r>
            <a:endParaRPr lang="cs-CZ" sz="2800" dirty="0" smtClean="0">
              <a:solidFill>
                <a:srgbClr val="FF0000"/>
              </a:solidFill>
            </a:endParaRPr>
          </a:p>
          <a:p>
            <a:pPr marL="0" indent="0">
              <a:buNone/>
            </a:pPr>
            <a:r>
              <a:rPr lang="cs-CZ" sz="2800" dirty="0" smtClean="0"/>
              <a:t>	- veřejně dostupná data – seznamy trhů, 	webové stránky jednotlivých trhů</a:t>
            </a:r>
          </a:p>
          <a:p>
            <a:r>
              <a:rPr lang="cs-CZ" sz="2800" dirty="0" smtClean="0"/>
              <a:t>Pozorování na trzích (N = 33)</a:t>
            </a:r>
          </a:p>
          <a:p>
            <a:pPr marL="0" indent="0">
              <a:buNone/>
            </a:pPr>
            <a:r>
              <a:rPr lang="cs-CZ" sz="2800" dirty="0"/>
              <a:t>	</a:t>
            </a:r>
            <a:r>
              <a:rPr lang="cs-CZ" sz="2800" dirty="0" smtClean="0"/>
              <a:t>- jaro/léto 2011: realizace nezúčastněných* 	strukturovaných pozorování na trzích</a:t>
            </a:r>
          </a:p>
          <a:p>
            <a:pPr marL="0" indent="0">
              <a:buNone/>
            </a:pPr>
            <a:r>
              <a:rPr lang="cs-CZ" sz="2800" dirty="0"/>
              <a:t>	</a:t>
            </a:r>
            <a:r>
              <a:rPr lang="cs-CZ" sz="2800" dirty="0" smtClean="0"/>
              <a:t>- záznam pozorování, fotodokumentace</a:t>
            </a:r>
          </a:p>
          <a:p>
            <a:pPr marL="0" indent="0">
              <a:buNone/>
            </a:pPr>
            <a:endParaRPr lang="cs-CZ" dirty="0" smtClean="0"/>
          </a:p>
          <a:p>
            <a:endParaRPr lang="cs-CZ" dirty="0" smtClean="0"/>
          </a:p>
          <a:p>
            <a:endParaRPr lang="cs-CZ" dirty="0"/>
          </a:p>
        </p:txBody>
      </p:sp>
      <p:pic>
        <p:nvPicPr>
          <p:cNvPr id="4" name="Obrázek 4" descr="FT bocn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454"/>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657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482" y="260648"/>
            <a:ext cx="8229600" cy="1143000"/>
          </a:xfrm>
        </p:spPr>
        <p:txBody>
          <a:bodyPr>
            <a:normAutofit/>
          </a:bodyPr>
          <a:lstStyle/>
          <a:p>
            <a:pPr algn="l"/>
            <a:r>
              <a:rPr lang="cs-CZ" sz="3600" dirty="0" smtClean="0"/>
              <a:t>Druhá fáze</a:t>
            </a:r>
            <a:endParaRPr lang="cs-CZ" sz="3600" dirty="0"/>
          </a:p>
        </p:txBody>
      </p:sp>
      <p:sp>
        <p:nvSpPr>
          <p:cNvPr id="3" name="Content Placeholder 2"/>
          <p:cNvSpPr>
            <a:spLocks noGrp="1"/>
          </p:cNvSpPr>
          <p:nvPr>
            <p:ph idx="1"/>
          </p:nvPr>
        </p:nvSpPr>
        <p:spPr>
          <a:xfrm>
            <a:off x="899592" y="1600200"/>
            <a:ext cx="7787208" cy="4525963"/>
          </a:xfrm>
        </p:spPr>
        <p:txBody>
          <a:bodyPr/>
          <a:lstStyle/>
          <a:p>
            <a:pPr marL="0" indent="0">
              <a:buNone/>
            </a:pPr>
            <a:r>
              <a:rPr lang="cs-CZ" sz="2800" dirty="0" smtClean="0">
                <a:solidFill>
                  <a:srgbClr val="FF0000"/>
                </a:solidFill>
              </a:rPr>
              <a:t>Zpracování typologie a výběr jednotek</a:t>
            </a:r>
          </a:p>
          <a:p>
            <a:pPr marL="0" indent="0">
              <a:buNone/>
            </a:pPr>
            <a:endParaRPr lang="cs-CZ" sz="2800" dirty="0" smtClean="0">
              <a:solidFill>
                <a:srgbClr val="FF0000"/>
              </a:solidFill>
            </a:endParaRPr>
          </a:p>
          <a:p>
            <a:pPr marL="0" indent="0">
              <a:buNone/>
            </a:pPr>
            <a:r>
              <a:rPr lang="cs-CZ" sz="2800" dirty="0"/>
              <a:t>	</a:t>
            </a:r>
            <a:r>
              <a:rPr lang="cs-CZ" sz="2800" dirty="0" smtClean="0"/>
              <a:t>- typ pořadatele 		</a:t>
            </a:r>
          </a:p>
          <a:p>
            <a:pPr marL="0" indent="0">
              <a:buNone/>
            </a:pPr>
            <a:r>
              <a:rPr lang="cs-CZ" sz="2800" dirty="0"/>
              <a:t>	</a:t>
            </a:r>
            <a:r>
              <a:rPr lang="cs-CZ" sz="2800" dirty="0" smtClean="0"/>
              <a:t>- </a:t>
            </a:r>
            <a:r>
              <a:rPr lang="cs-CZ" sz="2800" dirty="0"/>
              <a:t>lokalita, velikost, den v </a:t>
            </a:r>
            <a:r>
              <a:rPr lang="cs-CZ" sz="2800" dirty="0" smtClean="0"/>
              <a:t>týdnu, periodicita</a:t>
            </a:r>
            <a:endParaRPr lang="cs-CZ" sz="2800" dirty="0"/>
          </a:p>
          <a:p>
            <a:pPr marL="0" indent="0">
              <a:buNone/>
            </a:pPr>
            <a:r>
              <a:rPr lang="cs-CZ" sz="2800" dirty="0" smtClean="0"/>
              <a:t>		      „časoprostorový profil“ trhu</a:t>
            </a:r>
          </a:p>
          <a:p>
            <a:endParaRPr lang="cs-CZ" sz="2800" dirty="0" smtClean="0"/>
          </a:p>
          <a:p>
            <a:r>
              <a:rPr lang="cs-CZ" sz="2800" dirty="0" smtClean="0"/>
              <a:t>Pokrýt všechny typy trhů – snaha o reprezentativnost</a:t>
            </a:r>
          </a:p>
          <a:p>
            <a:pPr marL="0" indent="0">
              <a:buNone/>
            </a:pPr>
            <a:endParaRPr lang="cs-CZ" dirty="0" smtClean="0"/>
          </a:p>
          <a:p>
            <a:endParaRPr lang="cs-CZ" dirty="0"/>
          </a:p>
        </p:txBody>
      </p:sp>
      <p:sp>
        <p:nvSpPr>
          <p:cNvPr id="4" name="Right Arrow 3"/>
          <p:cNvSpPr/>
          <p:nvPr/>
        </p:nvSpPr>
        <p:spPr>
          <a:xfrm>
            <a:off x="2137784" y="3690099"/>
            <a:ext cx="978408" cy="484632"/>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descr="FT bocni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454"/>
            <a:ext cx="53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672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6731</TotalTime>
  <Words>2651</Words>
  <Application>Microsoft Office PowerPoint</Application>
  <PresentationFormat>On-screen Show (4:3)</PresentationFormat>
  <Paragraphs>289</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                Farmářské trhy v PMA, stav k 31. 8. 2011 </vt:lpstr>
      <vt:lpstr> Výzkum farmářských trhů metodologie doktorského projektu </vt:lpstr>
      <vt:lpstr>Cíle výzkumu</vt:lpstr>
      <vt:lpstr>Jak to dělají ostatní? Metodologie výzkumu APS</vt:lpstr>
      <vt:lpstr>Jak to budu dělat já? Metodologie výzkumu FT v PMA</vt:lpstr>
      <vt:lpstr>Metody sběru a analýzy dat</vt:lpstr>
      <vt:lpstr>První fáze</vt:lpstr>
      <vt:lpstr>Druhá fáze</vt:lpstr>
      <vt:lpstr>Typologie farmářských trhů v PMA (2011) </vt:lpstr>
      <vt:lpstr>Velké sobotní farmářské trhy ve vnitřním městě (PMA, 2011) </vt:lpstr>
      <vt:lpstr>    Farmářské trhy ve vnějším městě (PMA, 2011) </vt:lpstr>
      <vt:lpstr>Farmářské trhy v zázemí (PMA, 2011) </vt:lpstr>
      <vt:lpstr>Třetí fáze</vt:lpstr>
      <vt:lpstr>Třetí fáze</vt:lpstr>
      <vt:lpstr>Čtvrtá fáze</vt:lpstr>
      <vt:lpstr>Pátá fáze</vt:lpstr>
      <vt:lpstr>Reflexe metodologie I</vt:lpstr>
      <vt:lpstr>           Zdroje inspirace pořadatelů-průkopníků </vt:lpstr>
      <vt:lpstr>Reflexe metodologie II</vt:lpstr>
      <vt:lpstr>Sebereflexe výzkumníka</vt:lpstr>
      <vt:lpstr>Závěry</vt:lpstr>
      <vt:lpstr>PowerPoint Presentation</vt:lpstr>
      <vt:lpstr>Použitá literatura</vt:lpstr>
      <vt:lpstr>Další odkazy</vt:lpstr>
      <vt:lpstr>Další odkazy</vt:lpstr>
    </vt:vector>
  </TitlesOfParts>
  <Company>IST Austria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lenka fendrychova</dc:creator>
  <cp:lastModifiedBy>lenka fendrychova</cp:lastModifiedBy>
  <cp:revision>99</cp:revision>
  <dcterms:created xsi:type="dcterms:W3CDTF">2016-11-24T09:32:45Z</dcterms:created>
  <dcterms:modified xsi:type="dcterms:W3CDTF">2016-11-30T22:47:45Z</dcterms:modified>
</cp:coreProperties>
</file>