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2" r:id="rId1"/>
  </p:sldMasterIdLst>
  <p:notesMasterIdLst>
    <p:notesMasterId r:id="rId16"/>
  </p:notesMasterIdLst>
  <p:sldIdLst>
    <p:sldId id="256" r:id="rId2"/>
    <p:sldId id="282" r:id="rId3"/>
    <p:sldId id="283" r:id="rId4"/>
    <p:sldId id="284" r:id="rId5"/>
    <p:sldId id="285" r:id="rId6"/>
    <p:sldId id="260" r:id="rId7"/>
    <p:sldId id="267" r:id="rId8"/>
    <p:sldId id="287" r:id="rId9"/>
    <p:sldId id="286" r:id="rId10"/>
    <p:sldId id="288" r:id="rId11"/>
    <p:sldId id="289" r:id="rId12"/>
    <p:sldId id="290" r:id="rId13"/>
    <p:sldId id="291" r:id="rId14"/>
    <p:sldId id="281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79" autoAdjust="0"/>
    <p:restoredTop sz="94629" autoAdjust="0"/>
  </p:normalViewPr>
  <p:slideViewPr>
    <p:cSldViewPr>
      <p:cViewPr varScale="1">
        <p:scale>
          <a:sx n="88" d="100"/>
          <a:sy n="88" d="100"/>
        </p:scale>
        <p:origin x="-1258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28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D8271B-74D0-401F-B57F-DC8C1522FF4D}" type="datetimeFigureOut">
              <a:rPr lang="cs-CZ" smtClean="0"/>
              <a:pPr/>
              <a:t>29. 11. 2016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EF9B29-167A-4778-BCC1-9369848E638C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F9B29-167A-4778-BCC1-9369848E638C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ovací čár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7E6AAC6-8571-4175-9E39-3FB37A387E7A}" type="datetime1">
              <a:rPr lang="cs-CZ" smtClean="0"/>
              <a:pPr/>
              <a:t>29. 11. 2016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82E8E46-2626-48C3-842B-5A409E9D363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6094C0-827F-469A-8B10-21D7ABA79CC6}" type="datetime1">
              <a:rPr lang="cs-CZ" smtClean="0"/>
              <a:pPr/>
              <a:t>29. 11. 2016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2E8E46-2626-48C3-842B-5A409E9D363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F0F7ED-8C6D-4125-9536-E0E15378046D}" type="datetime1">
              <a:rPr lang="cs-CZ" smtClean="0"/>
              <a:pPr/>
              <a:t>29. 11. 2016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2E8E46-2626-48C3-842B-5A409E9D363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560CD3-5F6A-4CA5-A499-ABF86C42AE09}" type="datetime1">
              <a:rPr lang="cs-CZ" smtClean="0"/>
              <a:pPr/>
              <a:t>29. 11. 2016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2E8E46-2626-48C3-842B-5A409E9D363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775B08-FC32-4D78-BF1E-B907AEAF30BD}" type="datetime1">
              <a:rPr lang="cs-CZ" smtClean="0"/>
              <a:pPr/>
              <a:t>29. 11. 2016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2E8E46-2626-48C3-842B-5A409E9D363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7687A5-BBE6-44B9-B6F1-0C18A2359C3B}" type="datetime1">
              <a:rPr lang="cs-CZ" smtClean="0"/>
              <a:pPr/>
              <a:t>29. 11. 2016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2E8E46-2626-48C3-842B-5A409E9D363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C46DCD-550F-49AA-94F7-83D8ACABD712}" type="datetime1">
              <a:rPr lang="cs-CZ" smtClean="0"/>
              <a:pPr/>
              <a:t>29. 11. 2016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2E8E46-2626-48C3-842B-5A409E9D363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3745A8-B58C-4F98-B719-85335E3A9810}" type="datetime1">
              <a:rPr lang="cs-CZ" smtClean="0"/>
              <a:pPr/>
              <a:t>29. 11. 2016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2E8E46-2626-48C3-842B-5A409E9D363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9C407A-F4CF-4B53-937F-CAD46DABC368}" type="datetime1">
              <a:rPr lang="cs-CZ" smtClean="0"/>
              <a:pPr/>
              <a:t>29. 11. 2016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2E8E46-2626-48C3-842B-5A409E9D363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E58E4E8-8F5F-48A2-B51A-A5C7E4FEEC7A}" type="datetime1">
              <a:rPr lang="cs-CZ" smtClean="0"/>
              <a:pPr/>
              <a:t>29. 11. 2016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2E8E46-2626-48C3-842B-5A409E9D363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71E48C2-E905-46DB-AEE9-E2457A970E27}" type="datetime1">
              <a:rPr lang="cs-CZ" smtClean="0"/>
              <a:pPr/>
              <a:t>29. 11. 2016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82E8E46-2626-48C3-842B-5A409E9D363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ovací čár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C06E697-6CAA-49BF-A704-5D47665D117A}" type="datetime1">
              <a:rPr lang="cs-CZ" smtClean="0"/>
              <a:pPr/>
              <a:t>29. 11. 2016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82E8E46-2626-48C3-842B-5A409E9D363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576" y="1052736"/>
            <a:ext cx="7772400" cy="1226567"/>
          </a:xfrm>
        </p:spPr>
        <p:txBody>
          <a:bodyPr>
            <a:normAutofit/>
          </a:bodyPr>
          <a:lstStyle/>
          <a:p>
            <a:r>
              <a:rPr lang="cs-CZ" sz="3600" dirty="0" smtClean="0"/>
              <a:t>Lekce ze studia „jiného“: </a:t>
            </a:r>
            <a:br>
              <a:rPr lang="cs-CZ" sz="3600" dirty="0" smtClean="0"/>
            </a:br>
            <a:r>
              <a:rPr lang="cs-CZ" sz="3600" dirty="0" smtClean="0"/>
              <a:t>Výzkum českých </a:t>
            </a:r>
            <a:r>
              <a:rPr lang="cs-CZ" sz="3600" dirty="0" err="1" smtClean="0"/>
              <a:t>klimaskeptiků</a:t>
            </a:r>
            <a:endParaRPr lang="cs-CZ" sz="36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03648" y="3356992"/>
            <a:ext cx="6400800" cy="1296144"/>
          </a:xfrm>
        </p:spPr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tx1"/>
                </a:solidFill>
              </a:rPr>
              <a:t>Mgr. Petr </a:t>
            </a:r>
            <a:r>
              <a:rPr lang="cs-CZ" sz="2800" dirty="0" err="1" smtClean="0">
                <a:solidFill>
                  <a:schemeClr val="tx1"/>
                </a:solidFill>
              </a:rPr>
              <a:t>Vidomus</a:t>
            </a:r>
            <a:r>
              <a:rPr lang="cs-CZ" sz="2800" dirty="0" smtClean="0">
                <a:solidFill>
                  <a:schemeClr val="tx1"/>
                </a:solidFill>
              </a:rPr>
              <a:t>, </a:t>
            </a:r>
            <a:r>
              <a:rPr lang="cs-CZ" sz="2800" dirty="0" err="1" smtClean="0">
                <a:solidFill>
                  <a:schemeClr val="tx1"/>
                </a:solidFill>
              </a:rPr>
              <a:t>Ph.D</a:t>
            </a:r>
            <a:r>
              <a:rPr lang="cs-CZ" sz="2800" dirty="0" smtClean="0">
                <a:solidFill>
                  <a:schemeClr val="tx1"/>
                </a:solidFill>
              </a:rPr>
              <a:t>.</a:t>
            </a:r>
          </a:p>
          <a:p>
            <a:r>
              <a:rPr lang="cs-CZ" sz="2800" dirty="0" smtClean="0">
                <a:solidFill>
                  <a:schemeClr val="tx1"/>
                </a:solidFill>
              </a:rPr>
              <a:t>Katedra sociologie, FF UK</a:t>
            </a:r>
            <a:endParaRPr lang="cs-CZ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testování kompetencí/loajality, příprava, výzvy k vyjádření pozice, odlišné vnímání pojmů</a:t>
            </a:r>
          </a:p>
          <a:p>
            <a:pPr>
              <a:buNone/>
            </a:pPr>
            <a:endParaRPr lang="cs-CZ" dirty="0" smtClean="0"/>
          </a:p>
          <a:p>
            <a:r>
              <a:rPr lang="cs-CZ" sz="1900" dirty="0" smtClean="0"/>
              <a:t>„Zjevně si není jist, s kým má tu čest, co ode mě může čekat a jestli mi může věřit (...). Situace je tak trochu podezíravá, hodně se mi dívá do očí, snažím se mu přitakávat a dávat za pravdu, abych rozptýlil první pochybnosti a otevřel se mi.“ (</a:t>
            </a:r>
            <a:r>
              <a:rPr lang="cs-CZ" sz="1900" dirty="0" err="1" smtClean="0"/>
              <a:t>Memo</a:t>
            </a:r>
            <a:r>
              <a:rPr lang="cs-CZ" sz="1900" dirty="0" smtClean="0"/>
              <a:t>, 15. 6. 2012)</a:t>
            </a:r>
          </a:p>
          <a:p>
            <a:pPr>
              <a:buNone/>
            </a:pPr>
            <a:endParaRPr lang="cs-CZ" sz="1900" dirty="0" smtClean="0"/>
          </a:p>
          <a:p>
            <a:r>
              <a:rPr lang="cs-CZ" sz="1900" dirty="0" smtClean="0"/>
              <a:t>„Říkám mu základní smysl práce, ovšem rychle přebírá slovo a neustále a razantně se ptá on mě (asi hodinu!): proč jsem si téma vybral, jaké jsou moje hypotézy, kam se řadím já sám, k čemu chci dojít. Celé si to nahrává na diktafon a asi i kameru.“ (</a:t>
            </a:r>
            <a:r>
              <a:rPr lang="cs-CZ" sz="1900" dirty="0" err="1" smtClean="0"/>
              <a:t>Memo</a:t>
            </a:r>
            <a:r>
              <a:rPr lang="cs-CZ" sz="1900" dirty="0" smtClean="0"/>
              <a:t>, 1. 12. 2014)</a:t>
            </a:r>
          </a:p>
          <a:p>
            <a:pPr>
              <a:buNone/>
            </a:pPr>
            <a:endParaRPr lang="cs-CZ" sz="1900" dirty="0" smtClean="0"/>
          </a:p>
          <a:p>
            <a:r>
              <a:rPr lang="cs-CZ" sz="1900" dirty="0" smtClean="0"/>
              <a:t>„Na pojem </a:t>
            </a:r>
            <a:r>
              <a:rPr lang="cs-CZ" sz="1900" dirty="0" err="1" smtClean="0"/>
              <a:t>klimaskeptik</a:t>
            </a:r>
            <a:r>
              <a:rPr lang="cs-CZ" sz="1900" dirty="0" smtClean="0"/>
              <a:t> reagoval skoro alergicky, chápal ho jako nálepku, negativně – kvůli tomu pojmu se do rozhovoru vložil i jeho kolega. Vnímal to taky jako nadávku.“ (</a:t>
            </a:r>
            <a:r>
              <a:rPr lang="cs-CZ" sz="1900" dirty="0" err="1" smtClean="0"/>
              <a:t>Memo</a:t>
            </a:r>
            <a:r>
              <a:rPr lang="cs-CZ" sz="1900" dirty="0" smtClean="0"/>
              <a:t>, 7. 12. 2012)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E8E46-2626-48C3-842B-5A409E9D3636}" type="slidenum">
              <a:rPr lang="cs-CZ" smtClean="0"/>
              <a:pPr/>
              <a:t>10</a:t>
            </a:fld>
            <a:endParaRPr lang="cs-CZ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400" dirty="0" smtClean="0"/>
              <a:t>Navazování důvěry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Role </a:t>
            </a:r>
            <a:r>
              <a:rPr lang="cs-CZ" dirty="0" err="1" smtClean="0"/>
              <a:t>gatekeeperů</a:t>
            </a:r>
            <a:endParaRPr lang="cs-CZ" dirty="0" smtClean="0"/>
          </a:p>
          <a:p>
            <a:pPr>
              <a:buNone/>
            </a:pPr>
            <a:r>
              <a:rPr lang="cs-CZ" sz="1600" dirty="0" smtClean="0"/>
              <a:t>    „Kdybyste hned na začátku napsal, že vedoucím Vaší dizertace je pan docent </a:t>
            </a:r>
            <a:r>
              <a:rPr lang="cs-CZ" sz="1600" dirty="0" smtClean="0"/>
              <a:t>XY, </a:t>
            </a:r>
            <a:r>
              <a:rPr lang="cs-CZ" sz="1600" dirty="0" smtClean="0"/>
              <a:t>mohli jsme si ušetřit mnohá nedorozumění.“                 </a:t>
            </a:r>
            <a:endParaRPr lang="cs-CZ" sz="1600" dirty="0" smtClean="0"/>
          </a:p>
          <a:p>
            <a:pPr>
              <a:buNone/>
            </a:pPr>
            <a:r>
              <a:rPr lang="cs-CZ" sz="1600" dirty="0" smtClean="0"/>
              <a:t> </a:t>
            </a:r>
            <a:r>
              <a:rPr lang="cs-CZ" sz="1600" dirty="0" smtClean="0"/>
              <a:t>     </a:t>
            </a:r>
            <a:r>
              <a:rPr lang="cs-CZ" sz="1600" dirty="0" smtClean="0"/>
              <a:t>  </a:t>
            </a:r>
            <a:r>
              <a:rPr lang="cs-CZ" sz="1600" dirty="0" smtClean="0"/>
              <a:t>(email Skeptik 4, 11. 12. 2011). 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Svou minulost nepopřete (</a:t>
            </a:r>
            <a:r>
              <a:rPr lang="cs-CZ" dirty="0" err="1" smtClean="0"/>
              <a:t>Google</a:t>
            </a:r>
            <a:r>
              <a:rPr lang="cs-CZ" dirty="0" smtClean="0"/>
              <a:t>, </a:t>
            </a:r>
            <a:r>
              <a:rPr lang="cs-CZ" dirty="0" err="1" smtClean="0"/>
              <a:t>Facebook</a:t>
            </a:r>
            <a:r>
              <a:rPr lang="cs-CZ" dirty="0" smtClean="0"/>
              <a:t>)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„Image“ oboru: sociologie jako levicová věda</a:t>
            </a:r>
          </a:p>
          <a:p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E8E46-2626-48C3-842B-5A409E9D3636}" type="slidenum">
              <a:rPr lang="cs-CZ" smtClean="0"/>
              <a:pPr/>
              <a:t>11</a:t>
            </a:fld>
            <a:endParaRPr lang="cs-CZ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400" dirty="0" smtClean="0"/>
              <a:t>Důvěra navazovaná - přístup do terénu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Intervence výstupů do zkoumané populace (srov. </a:t>
            </a:r>
            <a:r>
              <a:rPr lang="cs-CZ" dirty="0" err="1" smtClean="0"/>
              <a:t>Giddens</a:t>
            </a:r>
            <a:r>
              <a:rPr lang="cs-CZ" dirty="0" smtClean="0"/>
              <a:t> 1984)</a:t>
            </a:r>
          </a:p>
          <a:p>
            <a:r>
              <a:rPr lang="cs-CZ" dirty="0" err="1" smtClean="0"/>
              <a:t>Publish</a:t>
            </a:r>
            <a:r>
              <a:rPr lang="cs-CZ" dirty="0" smtClean="0"/>
              <a:t>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dirty="0" err="1" smtClean="0"/>
              <a:t>perish</a:t>
            </a:r>
            <a:r>
              <a:rPr lang="cs-CZ" dirty="0" smtClean="0"/>
              <a:t> - možné znemožnění dalšího přístupu</a:t>
            </a:r>
          </a:p>
          <a:p>
            <a:r>
              <a:rPr lang="cs-CZ" dirty="0" smtClean="0"/>
              <a:t>Expertní odsudky, stigmatizace</a:t>
            </a:r>
          </a:p>
          <a:p>
            <a:r>
              <a:rPr lang="cs-CZ" dirty="0" smtClean="0"/>
              <a:t>Informování školitelů/nadřízených</a:t>
            </a:r>
          </a:p>
          <a:p>
            <a:r>
              <a:rPr lang="cs-CZ" dirty="0" smtClean="0"/>
              <a:t>Zpochybňování donorů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E8E46-2626-48C3-842B-5A409E9D3636}" type="slidenum">
              <a:rPr lang="cs-CZ" smtClean="0"/>
              <a:pPr/>
              <a:t>12</a:t>
            </a:fld>
            <a:endParaRPr lang="cs-CZ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400" dirty="0" smtClean="0"/>
              <a:t>Důvěra ztrácená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sz="1400" dirty="0" smtClean="0"/>
              <a:t>BALSIGER, </a:t>
            </a:r>
            <a:r>
              <a:rPr lang="cs-CZ" sz="1400" dirty="0" err="1" smtClean="0"/>
              <a:t>Philip</a:t>
            </a:r>
            <a:r>
              <a:rPr lang="cs-CZ" sz="1400" dirty="0" smtClean="0"/>
              <a:t> a LAMBELET, Alexandre. </a:t>
            </a:r>
            <a:r>
              <a:rPr lang="cs-CZ" sz="1400" dirty="0" err="1" smtClean="0"/>
              <a:t>Participant</a:t>
            </a:r>
            <a:r>
              <a:rPr lang="cs-CZ" sz="1400" dirty="0" smtClean="0"/>
              <a:t> </a:t>
            </a:r>
            <a:r>
              <a:rPr lang="cs-CZ" sz="1400" dirty="0" err="1" smtClean="0"/>
              <a:t>Observation</a:t>
            </a:r>
            <a:r>
              <a:rPr lang="cs-CZ" sz="1400" dirty="0" smtClean="0"/>
              <a:t>. In: DELLA PORTA, </a:t>
            </a:r>
            <a:r>
              <a:rPr lang="cs-CZ" sz="1400" dirty="0" err="1" smtClean="0"/>
              <a:t>Donatella</a:t>
            </a:r>
            <a:r>
              <a:rPr lang="cs-CZ" sz="1400" dirty="0" smtClean="0"/>
              <a:t>. </a:t>
            </a:r>
            <a:r>
              <a:rPr lang="cs-CZ" sz="1400" dirty="0" err="1" smtClean="0"/>
              <a:t>Methodological</a:t>
            </a:r>
            <a:r>
              <a:rPr lang="cs-CZ" sz="1400" dirty="0" smtClean="0"/>
              <a:t> </a:t>
            </a:r>
            <a:r>
              <a:rPr lang="cs-CZ" sz="1400" dirty="0" err="1" smtClean="0"/>
              <a:t>practices</a:t>
            </a:r>
            <a:r>
              <a:rPr lang="cs-CZ" sz="1400" dirty="0" smtClean="0"/>
              <a:t> in </a:t>
            </a:r>
            <a:r>
              <a:rPr lang="cs-CZ" sz="1400" dirty="0" err="1" smtClean="0"/>
              <a:t>social</a:t>
            </a:r>
            <a:r>
              <a:rPr lang="cs-CZ" sz="1400" dirty="0" smtClean="0"/>
              <a:t> </a:t>
            </a:r>
            <a:r>
              <a:rPr lang="cs-CZ" sz="1400" dirty="0" err="1" smtClean="0"/>
              <a:t>movement</a:t>
            </a:r>
            <a:r>
              <a:rPr lang="cs-CZ" sz="1400" dirty="0" smtClean="0"/>
              <a:t> </a:t>
            </a:r>
            <a:r>
              <a:rPr lang="cs-CZ" sz="1400" dirty="0" err="1" smtClean="0"/>
              <a:t>research</a:t>
            </a:r>
            <a:r>
              <a:rPr lang="cs-CZ" sz="1400" dirty="0" smtClean="0"/>
              <a:t>. Oxford: </a:t>
            </a:r>
            <a:r>
              <a:rPr lang="cs-CZ" sz="1400" dirty="0" err="1" smtClean="0"/>
              <a:t>Oxford</a:t>
            </a:r>
            <a:r>
              <a:rPr lang="cs-CZ" sz="1400" dirty="0" smtClean="0"/>
              <a:t> University </a:t>
            </a:r>
            <a:r>
              <a:rPr lang="cs-CZ" sz="1400" dirty="0" err="1" smtClean="0"/>
              <a:t>Press</a:t>
            </a:r>
            <a:r>
              <a:rPr lang="cs-CZ" sz="1400" dirty="0" smtClean="0"/>
              <a:t>, 2014, s. 144-172. </a:t>
            </a:r>
          </a:p>
          <a:p>
            <a:endParaRPr lang="cs-CZ" sz="1400" dirty="0" smtClean="0"/>
          </a:p>
          <a:p>
            <a:r>
              <a:rPr lang="cs-CZ" sz="1400" dirty="0" smtClean="0"/>
              <a:t>BOGNER, Alexander a Wolfgang MENZ. </a:t>
            </a:r>
            <a:r>
              <a:rPr lang="cs-CZ" sz="1400" dirty="0" err="1" smtClean="0"/>
              <a:t>The</a:t>
            </a:r>
            <a:r>
              <a:rPr lang="cs-CZ" sz="1400" dirty="0" smtClean="0"/>
              <a:t> </a:t>
            </a:r>
            <a:r>
              <a:rPr lang="cs-CZ" sz="1400" dirty="0" err="1" smtClean="0"/>
              <a:t>Theory</a:t>
            </a:r>
            <a:r>
              <a:rPr lang="cs-CZ" sz="1400" dirty="0" smtClean="0"/>
              <a:t>-</a:t>
            </a:r>
            <a:r>
              <a:rPr lang="cs-CZ" sz="1400" dirty="0" err="1" smtClean="0"/>
              <a:t>Generating</a:t>
            </a:r>
            <a:r>
              <a:rPr lang="cs-CZ" sz="1400" dirty="0" smtClean="0"/>
              <a:t> Expert Interview: </a:t>
            </a:r>
            <a:r>
              <a:rPr lang="cs-CZ" sz="1400" dirty="0" err="1" smtClean="0"/>
              <a:t>Epistemological</a:t>
            </a:r>
            <a:r>
              <a:rPr lang="cs-CZ" sz="1400" dirty="0" smtClean="0"/>
              <a:t> </a:t>
            </a:r>
            <a:r>
              <a:rPr lang="cs-CZ" sz="1400" dirty="0" err="1" smtClean="0"/>
              <a:t>Interest</a:t>
            </a:r>
            <a:r>
              <a:rPr lang="cs-CZ" sz="1400" dirty="0" smtClean="0"/>
              <a:t>, </a:t>
            </a:r>
            <a:r>
              <a:rPr lang="cs-CZ" sz="1400" dirty="0" err="1" smtClean="0"/>
              <a:t>Forms</a:t>
            </a:r>
            <a:r>
              <a:rPr lang="cs-CZ" sz="1400" dirty="0" smtClean="0"/>
              <a:t> </a:t>
            </a:r>
            <a:r>
              <a:rPr lang="cs-CZ" sz="1400" dirty="0" err="1" smtClean="0"/>
              <a:t>of</a:t>
            </a:r>
            <a:r>
              <a:rPr lang="cs-CZ" sz="1400" dirty="0" smtClean="0"/>
              <a:t> </a:t>
            </a:r>
            <a:r>
              <a:rPr lang="cs-CZ" sz="1400" dirty="0" err="1" smtClean="0"/>
              <a:t>Knowledge</a:t>
            </a:r>
            <a:r>
              <a:rPr lang="cs-CZ" sz="1400" dirty="0" smtClean="0"/>
              <a:t>, </a:t>
            </a:r>
            <a:r>
              <a:rPr lang="cs-CZ" sz="1400" dirty="0" err="1" smtClean="0"/>
              <a:t>Interaction</a:t>
            </a:r>
            <a:r>
              <a:rPr lang="cs-CZ" sz="1400" dirty="0" smtClean="0"/>
              <a:t>. In: BOGNER, Alexander, Beate LITTIG a Wolfgang </a:t>
            </a:r>
            <a:r>
              <a:rPr lang="cs-CZ" sz="1400" dirty="0" err="1" smtClean="0"/>
              <a:t>MENZ</a:t>
            </a:r>
            <a:r>
              <a:rPr lang="cs-CZ" sz="1400" dirty="0" smtClean="0"/>
              <a:t>.</a:t>
            </a:r>
            <a:r>
              <a:rPr lang="cs-CZ" sz="1400" i="1" dirty="0" err="1" smtClean="0"/>
              <a:t>Interviewing</a:t>
            </a:r>
            <a:r>
              <a:rPr lang="cs-CZ" sz="1400" i="1" dirty="0" smtClean="0"/>
              <a:t> </a:t>
            </a:r>
            <a:r>
              <a:rPr lang="cs-CZ" sz="1400" i="1" dirty="0" err="1" smtClean="0"/>
              <a:t>experts</a:t>
            </a:r>
            <a:r>
              <a:rPr lang="cs-CZ" sz="1400" dirty="0" smtClean="0"/>
              <a:t>. New York: </a:t>
            </a:r>
            <a:r>
              <a:rPr lang="cs-CZ" sz="1400" dirty="0" err="1" smtClean="0"/>
              <a:t>Palgrave</a:t>
            </a:r>
            <a:r>
              <a:rPr lang="cs-CZ" sz="1400" dirty="0" smtClean="0"/>
              <a:t> </a:t>
            </a:r>
            <a:r>
              <a:rPr lang="cs-CZ" sz="1400" dirty="0" err="1" smtClean="0"/>
              <a:t>Macmillan</a:t>
            </a:r>
            <a:r>
              <a:rPr lang="cs-CZ" sz="1400" dirty="0" smtClean="0"/>
              <a:t>, 2009, s. 43-80.</a:t>
            </a:r>
          </a:p>
          <a:p>
            <a:pPr>
              <a:buNone/>
            </a:pPr>
            <a:endParaRPr lang="cs-CZ" sz="1400" dirty="0" smtClean="0"/>
          </a:p>
          <a:p>
            <a:pPr>
              <a:buNone/>
            </a:pPr>
            <a:endParaRPr lang="cs-CZ" sz="1400" dirty="0" smtClean="0"/>
          </a:p>
          <a:p>
            <a:r>
              <a:rPr lang="cs-CZ" sz="1400" dirty="0" smtClean="0"/>
              <a:t>BLEE, </a:t>
            </a:r>
            <a:r>
              <a:rPr lang="cs-CZ" sz="1400" dirty="0" err="1" smtClean="0"/>
              <a:t>Kathleen</a:t>
            </a:r>
            <a:r>
              <a:rPr lang="cs-CZ" sz="1400" dirty="0" smtClean="0"/>
              <a:t> M. a </a:t>
            </a:r>
            <a:r>
              <a:rPr lang="cs-CZ" sz="1400" dirty="0" err="1" smtClean="0"/>
              <a:t>Kimberly</a:t>
            </a:r>
            <a:r>
              <a:rPr lang="cs-CZ" sz="1400" dirty="0" smtClean="0"/>
              <a:t> A. CREASAP. </a:t>
            </a:r>
            <a:r>
              <a:rPr lang="cs-CZ" sz="1400" dirty="0" err="1" smtClean="0"/>
              <a:t>Conservative</a:t>
            </a:r>
            <a:r>
              <a:rPr lang="cs-CZ" sz="1400" dirty="0" smtClean="0"/>
              <a:t> </a:t>
            </a:r>
            <a:r>
              <a:rPr lang="cs-CZ" sz="1400" dirty="0" err="1" smtClean="0"/>
              <a:t>and</a:t>
            </a:r>
            <a:r>
              <a:rPr lang="cs-CZ" sz="1400" dirty="0" smtClean="0"/>
              <a:t> </a:t>
            </a:r>
            <a:r>
              <a:rPr lang="cs-CZ" sz="1400" dirty="0" err="1" smtClean="0"/>
              <a:t>Right</a:t>
            </a:r>
            <a:r>
              <a:rPr lang="cs-CZ" sz="1400" dirty="0" smtClean="0"/>
              <a:t>-</a:t>
            </a:r>
            <a:r>
              <a:rPr lang="cs-CZ" sz="1400" dirty="0" err="1" smtClean="0"/>
              <a:t>Wing</a:t>
            </a:r>
            <a:r>
              <a:rPr lang="cs-CZ" sz="1400" dirty="0" smtClean="0"/>
              <a:t> </a:t>
            </a:r>
            <a:r>
              <a:rPr lang="cs-CZ" sz="1400" dirty="0" err="1" smtClean="0"/>
              <a:t>Movements</a:t>
            </a:r>
            <a:r>
              <a:rPr lang="cs-CZ" sz="1400" dirty="0" smtClean="0"/>
              <a:t>. </a:t>
            </a:r>
            <a:r>
              <a:rPr lang="cs-CZ" sz="1400" dirty="0" err="1" smtClean="0"/>
              <a:t>Annual</a:t>
            </a:r>
            <a:r>
              <a:rPr lang="cs-CZ" sz="1400" dirty="0" smtClean="0"/>
              <a:t> </a:t>
            </a:r>
            <a:r>
              <a:rPr lang="cs-CZ" sz="1400" dirty="0" err="1" smtClean="0"/>
              <a:t>Review</a:t>
            </a:r>
            <a:r>
              <a:rPr lang="cs-CZ" sz="1400" dirty="0" smtClean="0"/>
              <a:t> </a:t>
            </a:r>
            <a:r>
              <a:rPr lang="cs-CZ" sz="1400" dirty="0" err="1" smtClean="0"/>
              <a:t>of</a:t>
            </a:r>
            <a:r>
              <a:rPr lang="cs-CZ" sz="1400" dirty="0" smtClean="0"/>
              <a:t> Sociology. 2010, vol. 36, </a:t>
            </a:r>
            <a:r>
              <a:rPr lang="cs-CZ" sz="1400" dirty="0" err="1" smtClean="0"/>
              <a:t>issue</a:t>
            </a:r>
            <a:r>
              <a:rPr lang="cs-CZ" sz="1400" dirty="0" smtClean="0"/>
              <a:t> 1, s. 269-286. </a:t>
            </a:r>
          </a:p>
          <a:p>
            <a:endParaRPr lang="cs-CZ" sz="1400" dirty="0" smtClean="0"/>
          </a:p>
          <a:p>
            <a:r>
              <a:rPr lang="cs-CZ" sz="1400" dirty="0" smtClean="0"/>
              <a:t>FONTANA, Andrea a </a:t>
            </a:r>
            <a:r>
              <a:rPr lang="cs-CZ" sz="1400" dirty="0" err="1" smtClean="0"/>
              <a:t>James</a:t>
            </a:r>
            <a:r>
              <a:rPr lang="cs-CZ" sz="1400" dirty="0" smtClean="0"/>
              <a:t> H. FREY. </a:t>
            </a:r>
            <a:r>
              <a:rPr lang="cs-CZ" sz="1400" dirty="0" err="1" smtClean="0"/>
              <a:t>The</a:t>
            </a:r>
            <a:r>
              <a:rPr lang="cs-CZ" sz="1400" dirty="0" smtClean="0"/>
              <a:t> Interview: </a:t>
            </a:r>
            <a:r>
              <a:rPr lang="cs-CZ" sz="1400" dirty="0" err="1" smtClean="0"/>
              <a:t>From</a:t>
            </a:r>
            <a:r>
              <a:rPr lang="cs-CZ" sz="1400" dirty="0" smtClean="0"/>
              <a:t> </a:t>
            </a:r>
            <a:r>
              <a:rPr lang="cs-CZ" sz="1400" dirty="0" err="1" smtClean="0"/>
              <a:t>Neutral</a:t>
            </a:r>
            <a:r>
              <a:rPr lang="cs-CZ" sz="1400" dirty="0" smtClean="0"/>
              <a:t> Stance to </a:t>
            </a:r>
            <a:r>
              <a:rPr lang="cs-CZ" sz="1400" dirty="0" err="1" smtClean="0"/>
              <a:t>Political</a:t>
            </a:r>
            <a:r>
              <a:rPr lang="cs-CZ" sz="1400" dirty="0" smtClean="0"/>
              <a:t> </a:t>
            </a:r>
            <a:r>
              <a:rPr lang="cs-CZ" sz="1400" dirty="0" err="1" smtClean="0"/>
              <a:t>Involvement</a:t>
            </a:r>
            <a:r>
              <a:rPr lang="cs-CZ" sz="1400" dirty="0" smtClean="0"/>
              <a:t>. In: DENZIN, Norman K a Yvonna S LINCOLN. </a:t>
            </a:r>
            <a:r>
              <a:rPr lang="cs-CZ" sz="1400" i="1" dirty="0" err="1" smtClean="0"/>
              <a:t>The</a:t>
            </a:r>
            <a:r>
              <a:rPr lang="cs-CZ" sz="1400" i="1" dirty="0" smtClean="0"/>
              <a:t> SAGE handbook </a:t>
            </a:r>
            <a:r>
              <a:rPr lang="cs-CZ" sz="1400" i="1" dirty="0" err="1" smtClean="0"/>
              <a:t>of</a:t>
            </a:r>
            <a:r>
              <a:rPr lang="cs-CZ" sz="1400" i="1" dirty="0" smtClean="0"/>
              <a:t> </a:t>
            </a:r>
            <a:r>
              <a:rPr lang="cs-CZ" sz="1400" i="1" dirty="0" err="1" smtClean="0"/>
              <a:t>qualitative</a:t>
            </a:r>
            <a:r>
              <a:rPr lang="cs-CZ" sz="1400" i="1" dirty="0" smtClean="0"/>
              <a:t> </a:t>
            </a:r>
            <a:r>
              <a:rPr lang="cs-CZ" sz="1400" i="1" dirty="0" err="1" smtClean="0"/>
              <a:t>research</a:t>
            </a:r>
            <a:r>
              <a:rPr lang="cs-CZ" sz="1400" dirty="0" smtClean="0"/>
              <a:t>. 3. </a:t>
            </a:r>
            <a:r>
              <a:rPr lang="cs-CZ" sz="1400" dirty="0" err="1" smtClean="0"/>
              <a:t>vyd</a:t>
            </a:r>
            <a:r>
              <a:rPr lang="cs-CZ" sz="1400" dirty="0" smtClean="0"/>
              <a:t>. </a:t>
            </a:r>
            <a:r>
              <a:rPr lang="cs-CZ" sz="1400" dirty="0" err="1" smtClean="0"/>
              <a:t>Thousand</a:t>
            </a:r>
            <a:r>
              <a:rPr lang="cs-CZ" sz="1400" dirty="0" smtClean="0"/>
              <a:t> </a:t>
            </a:r>
            <a:r>
              <a:rPr lang="cs-CZ" sz="1400" dirty="0" err="1" smtClean="0"/>
              <a:t>Oaks</a:t>
            </a:r>
            <a:r>
              <a:rPr lang="cs-CZ" sz="1400" dirty="0" smtClean="0"/>
              <a:t>: </a:t>
            </a:r>
            <a:r>
              <a:rPr lang="cs-CZ" sz="1400" dirty="0" err="1" smtClean="0"/>
              <a:t>Sage</a:t>
            </a:r>
            <a:r>
              <a:rPr lang="cs-CZ" sz="1400" dirty="0" smtClean="0"/>
              <a:t> </a:t>
            </a:r>
            <a:r>
              <a:rPr lang="cs-CZ" sz="1400" dirty="0" err="1" smtClean="0"/>
              <a:t>Publications</a:t>
            </a:r>
            <a:r>
              <a:rPr lang="cs-CZ" sz="1400" dirty="0" smtClean="0"/>
              <a:t>, 2005, s. 695-727. </a:t>
            </a:r>
          </a:p>
          <a:p>
            <a:endParaRPr lang="cs-CZ" sz="1400" dirty="0" smtClean="0"/>
          </a:p>
          <a:p>
            <a:r>
              <a:rPr lang="cs-CZ" sz="1400" dirty="0" smtClean="0"/>
              <a:t>GIDDENS, </a:t>
            </a:r>
            <a:r>
              <a:rPr lang="cs-CZ" sz="1400" dirty="0" err="1" smtClean="0"/>
              <a:t>Anthony</a:t>
            </a:r>
            <a:r>
              <a:rPr lang="cs-CZ" sz="1400" dirty="0" smtClean="0"/>
              <a:t>. </a:t>
            </a:r>
            <a:r>
              <a:rPr lang="cs-CZ" sz="1400" i="1" dirty="0" err="1" smtClean="0"/>
              <a:t>The</a:t>
            </a:r>
            <a:r>
              <a:rPr lang="cs-CZ" sz="1400" i="1" dirty="0" smtClean="0"/>
              <a:t> </a:t>
            </a:r>
            <a:r>
              <a:rPr lang="cs-CZ" sz="1400" i="1" dirty="0" err="1" smtClean="0"/>
              <a:t>constitution</a:t>
            </a:r>
            <a:r>
              <a:rPr lang="cs-CZ" sz="1400" i="1" dirty="0" smtClean="0"/>
              <a:t> </a:t>
            </a:r>
            <a:r>
              <a:rPr lang="cs-CZ" sz="1400" i="1" dirty="0" err="1" smtClean="0"/>
              <a:t>of</a:t>
            </a:r>
            <a:r>
              <a:rPr lang="cs-CZ" sz="1400" i="1" dirty="0" smtClean="0"/>
              <a:t> society: </a:t>
            </a:r>
            <a:r>
              <a:rPr lang="cs-CZ" sz="1400" i="1" dirty="0" err="1" smtClean="0"/>
              <a:t>outline</a:t>
            </a:r>
            <a:r>
              <a:rPr lang="cs-CZ" sz="1400" i="1" dirty="0" smtClean="0"/>
              <a:t> </a:t>
            </a:r>
            <a:r>
              <a:rPr lang="cs-CZ" sz="1400" i="1" dirty="0" err="1" smtClean="0"/>
              <a:t>of</a:t>
            </a:r>
            <a:r>
              <a:rPr lang="cs-CZ" sz="1400" i="1" dirty="0" smtClean="0"/>
              <a:t> </a:t>
            </a:r>
            <a:r>
              <a:rPr lang="cs-CZ" sz="1400" i="1" dirty="0" err="1" smtClean="0"/>
              <a:t>the</a:t>
            </a:r>
            <a:r>
              <a:rPr lang="cs-CZ" sz="1400" i="1" dirty="0" smtClean="0"/>
              <a:t> </a:t>
            </a:r>
            <a:r>
              <a:rPr lang="cs-CZ" sz="1400" i="1" dirty="0" err="1" smtClean="0"/>
              <a:t>theory</a:t>
            </a:r>
            <a:r>
              <a:rPr lang="cs-CZ" sz="1400" i="1" dirty="0" smtClean="0"/>
              <a:t> </a:t>
            </a:r>
            <a:r>
              <a:rPr lang="cs-CZ" sz="1400" i="1" dirty="0" err="1" smtClean="0"/>
              <a:t>of</a:t>
            </a:r>
            <a:r>
              <a:rPr lang="cs-CZ" sz="1400" i="1" dirty="0" smtClean="0"/>
              <a:t> </a:t>
            </a:r>
            <a:r>
              <a:rPr lang="cs-CZ" sz="1400" i="1" dirty="0" err="1" smtClean="0"/>
              <a:t>structuration</a:t>
            </a:r>
            <a:r>
              <a:rPr lang="cs-CZ" sz="1400" dirty="0" smtClean="0"/>
              <a:t>. 1. </a:t>
            </a:r>
            <a:r>
              <a:rPr lang="cs-CZ" sz="1400" dirty="0" err="1" smtClean="0"/>
              <a:t>vyd</a:t>
            </a:r>
            <a:r>
              <a:rPr lang="cs-CZ" sz="1400" dirty="0" smtClean="0"/>
              <a:t>. </a:t>
            </a:r>
            <a:r>
              <a:rPr lang="cs-CZ" sz="1400" dirty="0" err="1" smtClean="0"/>
              <a:t>Berkeley</a:t>
            </a:r>
            <a:r>
              <a:rPr lang="cs-CZ" sz="1400" dirty="0" smtClean="0"/>
              <a:t>: University </a:t>
            </a:r>
            <a:r>
              <a:rPr lang="cs-CZ" sz="1400" dirty="0" err="1" smtClean="0"/>
              <a:t>of</a:t>
            </a:r>
            <a:r>
              <a:rPr lang="cs-CZ" sz="1400" dirty="0" smtClean="0"/>
              <a:t> </a:t>
            </a:r>
            <a:r>
              <a:rPr lang="cs-CZ" sz="1400" dirty="0" err="1" smtClean="0"/>
              <a:t>California</a:t>
            </a:r>
            <a:r>
              <a:rPr lang="cs-CZ" sz="1400" dirty="0" smtClean="0"/>
              <a:t> </a:t>
            </a:r>
            <a:r>
              <a:rPr lang="cs-CZ" sz="1400" dirty="0" err="1" smtClean="0"/>
              <a:t>Press</a:t>
            </a:r>
            <a:r>
              <a:rPr lang="cs-CZ" sz="1400" dirty="0" smtClean="0"/>
              <a:t>, 1984. </a:t>
            </a:r>
          </a:p>
          <a:p>
            <a:endParaRPr lang="cs-CZ" sz="1400" dirty="0" smtClean="0"/>
          </a:p>
          <a:p>
            <a:r>
              <a:rPr lang="cs-CZ" sz="1400" dirty="0" smtClean="0"/>
              <a:t>CHARMAZ, </a:t>
            </a:r>
            <a:r>
              <a:rPr lang="cs-CZ" sz="1400" dirty="0" err="1" smtClean="0"/>
              <a:t>Kathy</a:t>
            </a:r>
            <a:r>
              <a:rPr lang="cs-CZ" sz="1400" dirty="0" smtClean="0"/>
              <a:t>. </a:t>
            </a:r>
            <a:r>
              <a:rPr lang="cs-CZ" sz="1400" i="1" dirty="0" err="1" smtClean="0"/>
              <a:t>Constructing</a:t>
            </a:r>
            <a:r>
              <a:rPr lang="cs-CZ" sz="1400" i="1" dirty="0" smtClean="0"/>
              <a:t> </a:t>
            </a:r>
            <a:r>
              <a:rPr lang="cs-CZ" sz="1400" i="1" dirty="0" err="1" smtClean="0"/>
              <a:t>grounded</a:t>
            </a:r>
            <a:r>
              <a:rPr lang="cs-CZ" sz="1400" i="1" dirty="0" smtClean="0"/>
              <a:t> </a:t>
            </a:r>
            <a:r>
              <a:rPr lang="cs-CZ" sz="1400" i="1" dirty="0" err="1" smtClean="0"/>
              <a:t>theory</a:t>
            </a:r>
            <a:r>
              <a:rPr lang="cs-CZ" sz="1400" i="1" dirty="0" smtClean="0"/>
              <a:t>: a </a:t>
            </a:r>
            <a:r>
              <a:rPr lang="cs-CZ" sz="1400" i="1" dirty="0" err="1" smtClean="0"/>
              <a:t>practical</a:t>
            </a:r>
            <a:r>
              <a:rPr lang="cs-CZ" sz="1400" i="1" dirty="0" smtClean="0"/>
              <a:t> </a:t>
            </a:r>
            <a:r>
              <a:rPr lang="cs-CZ" sz="1400" i="1" dirty="0" err="1" smtClean="0"/>
              <a:t>guide</a:t>
            </a:r>
            <a:r>
              <a:rPr lang="cs-CZ" sz="1400" i="1" dirty="0" smtClean="0"/>
              <a:t> </a:t>
            </a:r>
            <a:r>
              <a:rPr lang="cs-CZ" sz="1400" i="1" dirty="0" err="1" smtClean="0"/>
              <a:t>through</a:t>
            </a:r>
            <a:r>
              <a:rPr lang="cs-CZ" sz="1400" i="1" dirty="0" smtClean="0"/>
              <a:t> </a:t>
            </a:r>
            <a:r>
              <a:rPr lang="cs-CZ" sz="1400" i="1" dirty="0" err="1" smtClean="0"/>
              <a:t>qualitative</a:t>
            </a:r>
            <a:r>
              <a:rPr lang="cs-CZ" sz="1400" i="1" dirty="0" smtClean="0"/>
              <a:t> </a:t>
            </a:r>
            <a:r>
              <a:rPr lang="cs-CZ" sz="1400" i="1" dirty="0" err="1" smtClean="0"/>
              <a:t>analysis</a:t>
            </a:r>
            <a:r>
              <a:rPr lang="cs-CZ" sz="1400" dirty="0" smtClean="0"/>
              <a:t>. Los Angeles: SAGE </a:t>
            </a:r>
            <a:r>
              <a:rPr lang="cs-CZ" sz="1400" dirty="0" err="1" smtClean="0"/>
              <a:t>Publications</a:t>
            </a:r>
            <a:r>
              <a:rPr lang="cs-CZ" sz="1400" dirty="0" smtClean="0"/>
              <a:t>, 2006. </a:t>
            </a:r>
          </a:p>
          <a:p>
            <a:pPr>
              <a:buNone/>
            </a:pPr>
            <a:endParaRPr lang="cs-CZ" sz="1400" dirty="0" smtClean="0"/>
          </a:p>
          <a:p>
            <a:r>
              <a:rPr lang="cs-CZ" sz="1400" dirty="0" smtClean="0"/>
              <a:t>VIDOMUS, Petr. Česká </a:t>
            </a:r>
            <a:r>
              <a:rPr lang="cs-CZ" sz="1400" dirty="0" err="1" smtClean="0"/>
              <a:t>klimaskepse</a:t>
            </a:r>
            <a:r>
              <a:rPr lang="cs-CZ" sz="1400" dirty="0" smtClean="0"/>
              <a:t>: Úvod do studia. Sociální studia. 2013 a, </a:t>
            </a:r>
            <a:r>
              <a:rPr lang="cs-CZ" sz="1400" dirty="0" err="1" smtClean="0"/>
              <a:t>roč</a:t>
            </a:r>
            <a:r>
              <a:rPr lang="cs-CZ" sz="1400" dirty="0" smtClean="0"/>
              <a:t>. 10, č. 1, s. 95-127. </a:t>
            </a:r>
          </a:p>
          <a:p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E8E46-2626-48C3-842B-5A409E9D3636}" type="slidenum">
              <a:rPr lang="cs-CZ" smtClean="0"/>
              <a:pPr/>
              <a:t>13</a:t>
            </a:fld>
            <a:endParaRPr lang="cs-CZ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400" dirty="0" smtClean="0"/>
              <a:t>Literatura</a:t>
            </a:r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37037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cs-CZ" sz="3600" b="1" dirty="0" smtClean="0"/>
              <a:t>Děkuji za pozornost</a:t>
            </a:r>
            <a:endParaRPr lang="cs-CZ" sz="3600" b="1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E8E46-2626-48C3-842B-5A409E9D3636}" type="slidenum">
              <a:rPr lang="cs-CZ" smtClean="0"/>
              <a:pPr/>
              <a:t>14</a:t>
            </a:fld>
            <a:endParaRPr lang="cs-CZ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Selektivní zaměření na hnutí reformní povahy (ekologická, feministická, </a:t>
            </a:r>
            <a:r>
              <a:rPr lang="cs-CZ" dirty="0" err="1" smtClean="0"/>
              <a:t>cykloaktivismus</a:t>
            </a:r>
            <a:r>
              <a:rPr lang="cs-CZ" dirty="0" smtClean="0"/>
              <a:t>)</a:t>
            </a:r>
          </a:p>
          <a:p>
            <a:r>
              <a:rPr lang="cs-CZ" dirty="0" smtClean="0"/>
              <a:t>Mnohdy kvůli osobní zkušenosti, ideové orientaci</a:t>
            </a:r>
          </a:p>
          <a:p>
            <a:r>
              <a:rPr lang="cs-CZ" dirty="0" smtClean="0"/>
              <a:t>Převaha analýzy textů (dostupnost, rychlost)</a:t>
            </a:r>
          </a:p>
          <a:p>
            <a:r>
              <a:rPr lang="cs-CZ" dirty="0" smtClean="0"/>
              <a:t>Vzájemné potvrzování názorů? Validita? 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E8E46-2626-48C3-842B-5A409E9D3636}" type="slidenum">
              <a:rPr lang="cs-CZ" smtClean="0"/>
              <a:pPr/>
              <a:t>2</a:t>
            </a:fld>
            <a:endParaRPr lang="cs-CZ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400" dirty="0" smtClean="0"/>
              <a:t>Zájem o sociální hnutí v diplomových/</a:t>
            </a:r>
            <a:r>
              <a:rPr lang="cs-CZ" sz="2400" dirty="0" err="1" smtClean="0"/>
              <a:t>bak</a:t>
            </a:r>
            <a:r>
              <a:rPr lang="cs-CZ" sz="2400" dirty="0" smtClean="0"/>
              <a:t>. pracích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 reformním hnutím mají výzkumníci častěji osobní vazby</a:t>
            </a:r>
          </a:p>
          <a:p>
            <a:r>
              <a:rPr lang="cs-CZ" dirty="0" smtClean="0"/>
              <a:t>Pravicová hnutí se výrazně vzdalují jejich zkušenosti (ohrožující, iracionální)</a:t>
            </a:r>
          </a:p>
          <a:p>
            <a:r>
              <a:rPr lang="cs-CZ" dirty="0" smtClean="0"/>
              <a:t>Obtížné zajištění přístupu (nedůvěra)</a:t>
            </a:r>
          </a:p>
          <a:p>
            <a:r>
              <a:rPr lang="cs-CZ" dirty="0" smtClean="0"/>
              <a:t>Obtížná aplikace kategorií vzešlých ze studia hnutí levicových</a:t>
            </a:r>
          </a:p>
          <a:p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E8E46-2626-48C3-842B-5A409E9D3636}" type="slidenum">
              <a:rPr lang="cs-CZ" smtClean="0"/>
              <a:pPr/>
              <a:t>3</a:t>
            </a:fld>
            <a:endParaRPr lang="cs-CZ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sz="2700" dirty="0" smtClean="0">
                <a:effectLst/>
              </a:rPr>
              <a:t>Dilemata výzkumu jiného: </a:t>
            </a:r>
            <a:br>
              <a:rPr lang="cs-CZ" sz="2700" dirty="0" smtClean="0">
                <a:effectLst/>
              </a:rPr>
            </a:br>
            <a:r>
              <a:rPr lang="cs-CZ" sz="2700" dirty="0" smtClean="0">
                <a:effectLst/>
              </a:rPr>
              <a:t>hnutí konzervativní, pravicová, extremistická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Často výzkum kontextu konzervativních hnutí (ne jich samotných)</a:t>
            </a:r>
          </a:p>
          <a:p>
            <a:r>
              <a:rPr lang="cs-CZ" dirty="0" smtClean="0"/>
              <a:t>Omezení na veřejně dostupné zdroje a elitní mluvčí hnutí, texty</a:t>
            </a:r>
          </a:p>
          <a:p>
            <a:r>
              <a:rPr lang="cs-CZ" dirty="0" smtClean="0"/>
              <a:t>Dozvíme se něco o </a:t>
            </a:r>
            <a:r>
              <a:rPr lang="cs-CZ" dirty="0" err="1" smtClean="0"/>
              <a:t>sebeprezentaci</a:t>
            </a:r>
            <a:r>
              <a:rPr lang="cs-CZ" dirty="0" smtClean="0"/>
              <a:t> elit hnutí, ale málo o hodnotách a motivacích běžných aktivistů</a:t>
            </a:r>
          </a:p>
          <a:p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E8E46-2626-48C3-842B-5A409E9D3636}" type="slidenum">
              <a:rPr lang="cs-CZ" smtClean="0"/>
              <a:pPr/>
              <a:t>4</a:t>
            </a:fld>
            <a:endParaRPr lang="cs-CZ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400" dirty="0" smtClean="0">
                <a:effectLst/>
              </a:rPr>
              <a:t>Výsledky těchto dilemat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„Ochranářský“ přístup - zájem o znevýhodněné skupiny, minority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Minimálně o skupiny výrazně ideologicky/mocensky odlišné</a:t>
            </a:r>
          </a:p>
          <a:p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E8E46-2626-48C3-842B-5A409E9D3636}" type="slidenum">
              <a:rPr lang="cs-CZ" smtClean="0"/>
              <a:pPr/>
              <a:t>5</a:t>
            </a:fld>
            <a:endParaRPr lang="cs-CZ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400" dirty="0" smtClean="0">
                <a:effectLst/>
              </a:rPr>
              <a:t>Obecnější</a:t>
            </a:r>
            <a:r>
              <a:rPr lang="cs-CZ" sz="2400" dirty="0" smtClean="0"/>
              <a:t> </a:t>
            </a:r>
            <a:r>
              <a:rPr lang="cs-CZ" sz="2400" dirty="0" smtClean="0">
                <a:effectLst/>
              </a:rPr>
              <a:t>problém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cs-CZ" sz="2400" dirty="0" smtClean="0"/>
              <a:t>aktivní</a:t>
            </a:r>
            <a:r>
              <a:rPr lang="cs-CZ" sz="2400" dirty="0"/>
              <a:t>, veřejné, více či méně organizované </a:t>
            </a:r>
            <a:r>
              <a:rPr lang="cs-CZ" sz="2400" dirty="0" smtClean="0"/>
              <a:t>zpochybňování </a:t>
            </a:r>
            <a:r>
              <a:rPr lang="cs-CZ" sz="2400" dirty="0"/>
              <a:t>závažnosti změn klimatu či jeho antropogenní příčiny</a:t>
            </a:r>
          </a:p>
          <a:p>
            <a:pPr lvl="0">
              <a:lnSpc>
                <a:spcPct val="150000"/>
              </a:lnSpc>
            </a:pPr>
            <a:r>
              <a:rPr lang="cs-CZ" sz="2400" dirty="0" err="1"/>
              <a:t>kontrahnutí</a:t>
            </a:r>
            <a:r>
              <a:rPr lang="cs-CZ" sz="2400" dirty="0"/>
              <a:t> vůči </a:t>
            </a:r>
            <a:r>
              <a:rPr lang="cs-CZ" sz="2400" dirty="0" smtClean="0"/>
              <a:t>environmentálním </a:t>
            </a:r>
            <a:r>
              <a:rPr lang="cs-CZ" sz="2400" dirty="0"/>
              <a:t>hnutím a </a:t>
            </a:r>
            <a:r>
              <a:rPr lang="cs-CZ" sz="2400" dirty="0" err="1"/>
              <a:t>mainstreamové</a:t>
            </a:r>
            <a:r>
              <a:rPr lang="cs-CZ" sz="2400" dirty="0"/>
              <a:t> klimatologii </a:t>
            </a:r>
            <a:endParaRPr lang="cs-CZ" sz="2400" dirty="0" smtClean="0"/>
          </a:p>
          <a:p>
            <a:pPr lvl="0">
              <a:lnSpc>
                <a:spcPct val="150000"/>
              </a:lnSpc>
            </a:pPr>
            <a:r>
              <a:rPr lang="cs-CZ" sz="2400" dirty="0" smtClean="0"/>
              <a:t>vazby na tržně orientované </a:t>
            </a:r>
            <a:r>
              <a:rPr lang="cs-CZ" sz="2400" dirty="0" err="1" smtClean="0"/>
              <a:t>think</a:t>
            </a:r>
            <a:r>
              <a:rPr lang="cs-CZ" sz="2400" dirty="0" smtClean="0"/>
              <a:t> tanky</a:t>
            </a:r>
            <a:endParaRPr lang="cs-CZ" sz="2400" dirty="0"/>
          </a:p>
          <a:p>
            <a:pPr>
              <a:lnSpc>
                <a:spcPct val="150000"/>
              </a:lnSpc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E8E46-2626-48C3-842B-5A409E9D3636}" type="slidenum">
              <a:rPr lang="cs-CZ" smtClean="0"/>
              <a:pPr/>
              <a:t>6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400" dirty="0" smtClean="0">
                <a:effectLst/>
              </a:rPr>
              <a:t>Čeští </a:t>
            </a:r>
            <a:r>
              <a:rPr lang="cs-CZ" sz="2400" dirty="0" err="1" smtClean="0">
                <a:effectLst/>
              </a:rPr>
              <a:t>klimaskeptici</a:t>
            </a:r>
            <a:r>
              <a:rPr lang="cs-CZ" sz="2400" dirty="0" smtClean="0">
                <a:effectLst/>
              </a:rPr>
              <a:t> – </a:t>
            </a:r>
            <a:r>
              <a:rPr lang="cs-CZ" sz="2400" dirty="0" err="1" smtClean="0">
                <a:effectLst/>
              </a:rPr>
              <a:t>kvali</a:t>
            </a:r>
            <a:r>
              <a:rPr lang="cs-CZ" sz="2400" dirty="0" smtClean="0">
                <a:effectLst/>
              </a:rPr>
              <a:t> výzkum</a:t>
            </a:r>
            <a:endParaRPr lang="cs-CZ" sz="2400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Postupy zakotvené teorie</a:t>
            </a:r>
          </a:p>
          <a:p>
            <a:pPr>
              <a:lnSpc>
                <a:spcPct val="150000"/>
              </a:lnSpc>
            </a:pPr>
            <a:r>
              <a:rPr lang="cs-CZ" sz="2400" dirty="0"/>
              <a:t>Stratifikovaný záměrný výběr (ideologicky odlišné typy </a:t>
            </a:r>
            <a:r>
              <a:rPr lang="cs-CZ" sz="2400" dirty="0" err="1"/>
              <a:t>think</a:t>
            </a:r>
            <a:r>
              <a:rPr lang="cs-CZ" sz="2400" dirty="0"/>
              <a:t> tanků), sněhová koule</a:t>
            </a:r>
          </a:p>
          <a:p>
            <a:pPr>
              <a:lnSpc>
                <a:spcPct val="150000"/>
              </a:lnSpc>
            </a:pPr>
            <a:r>
              <a:rPr lang="cs-CZ" sz="2400" dirty="0"/>
              <a:t>Rozhovory: </a:t>
            </a:r>
            <a:r>
              <a:rPr lang="cs-CZ" sz="2400" dirty="0" smtClean="0"/>
              <a:t>18 </a:t>
            </a:r>
            <a:r>
              <a:rPr lang="cs-CZ" sz="2400" dirty="0"/>
              <a:t>skeptiků, </a:t>
            </a:r>
            <a:r>
              <a:rPr lang="cs-CZ" sz="2400" dirty="0" smtClean="0"/>
              <a:t>4 </a:t>
            </a:r>
            <a:r>
              <a:rPr lang="cs-CZ" sz="2400" dirty="0"/>
              <a:t>environmentalisté, </a:t>
            </a:r>
            <a:r>
              <a:rPr lang="cs-CZ" sz="2400" dirty="0" smtClean="0"/>
              <a:t>4 </a:t>
            </a:r>
            <a:r>
              <a:rPr lang="cs-CZ" sz="2400" dirty="0"/>
              <a:t>klimatologové  </a:t>
            </a:r>
            <a:r>
              <a:rPr lang="cs-CZ" sz="2400" dirty="0" smtClean="0"/>
              <a:t>(Sběr dat 2011 – 2014)</a:t>
            </a:r>
            <a:endParaRPr lang="cs-CZ" sz="2400" dirty="0"/>
          </a:p>
          <a:p>
            <a:pPr>
              <a:lnSpc>
                <a:spcPct val="150000"/>
              </a:lnSpc>
            </a:pPr>
            <a:r>
              <a:rPr lang="cs-CZ" sz="2400" dirty="0"/>
              <a:t>Skeptici: většina 36-45 let, vyšší vzdělání (často PhD.), většinou přírodovědné, </a:t>
            </a:r>
            <a:r>
              <a:rPr lang="cs-CZ" sz="2400" dirty="0" smtClean="0"/>
              <a:t>ekonomické</a:t>
            </a:r>
          </a:p>
          <a:p>
            <a:pPr>
              <a:lnSpc>
                <a:spcPct val="150000"/>
              </a:lnSpc>
            </a:pPr>
            <a:r>
              <a:rPr lang="cs-CZ" sz="2400" dirty="0"/>
              <a:t>Pozorování, webové diskuse, publikace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E8E46-2626-48C3-842B-5A409E9D3636}" type="slidenum">
              <a:rPr lang="cs-CZ" smtClean="0"/>
              <a:pPr/>
              <a:t>7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400" b="1" dirty="0" smtClean="0"/>
              <a:t>Metodologie</a:t>
            </a:r>
            <a:endParaRPr lang="cs-CZ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Zpovídající jako expert z jiné kultury vědění</a:t>
            </a:r>
          </a:p>
          <a:p>
            <a:endParaRPr lang="cs-CZ" dirty="0" smtClean="0"/>
          </a:p>
          <a:p>
            <a:r>
              <a:rPr lang="cs-CZ" dirty="0" smtClean="0"/>
              <a:t>Zpovídající jako potenciální kritik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Zpovídající jako laik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E8E46-2626-48C3-842B-5A409E9D3636}" type="slidenum">
              <a:rPr lang="cs-CZ" smtClean="0"/>
              <a:pPr/>
              <a:t>8</a:t>
            </a:fld>
            <a:endParaRPr lang="cs-CZ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sz="2700" dirty="0" smtClean="0"/>
              <a:t>Nejčastější komunikační situace </a:t>
            </a:r>
            <a:br>
              <a:rPr lang="cs-CZ" sz="2700" dirty="0" smtClean="0"/>
            </a:br>
            <a:r>
              <a:rPr lang="cs-CZ" sz="2700" dirty="0" smtClean="0"/>
              <a:t>(dle </a:t>
            </a:r>
            <a:r>
              <a:rPr lang="cs-CZ" sz="2700" dirty="0" err="1" smtClean="0"/>
              <a:t>Bogner</a:t>
            </a:r>
            <a:r>
              <a:rPr lang="cs-CZ" sz="2700" dirty="0" smtClean="0"/>
              <a:t>, Menz 2009)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hrozba monologu, psychický nátlak, obhajoba/superiorita vlastního oboru</a:t>
            </a:r>
          </a:p>
          <a:p>
            <a:endParaRPr lang="cs-CZ" dirty="0" smtClean="0"/>
          </a:p>
          <a:p>
            <a:r>
              <a:rPr lang="cs-CZ" sz="1800" dirty="0" smtClean="0"/>
              <a:t>„XY je velmi dobrý řečník, mám pocit, že se mě snaží přesvědčovat. Sám se nesnažím příliš dávat najevo vlastní názor (spíše přikyvuji a dávám najevo, že naslouchám), klade řečnické otázky, na které však očekává odpověď. “ (</a:t>
            </a:r>
            <a:r>
              <a:rPr lang="cs-CZ" sz="1800" dirty="0" err="1" smtClean="0"/>
              <a:t>Memo</a:t>
            </a:r>
            <a:r>
              <a:rPr lang="cs-CZ" sz="1800" dirty="0" smtClean="0"/>
              <a:t>, 11. 11. 2011)</a:t>
            </a:r>
          </a:p>
          <a:p>
            <a:pPr>
              <a:buNone/>
            </a:pPr>
            <a:endParaRPr lang="cs-CZ" sz="1800" dirty="0" smtClean="0"/>
          </a:p>
          <a:p>
            <a:r>
              <a:rPr lang="cs-CZ" sz="1800" dirty="0" smtClean="0"/>
              <a:t>„Asi po hodině mě pustí k otázkám (...). Má takový výkladový/pedagogický přístup, což mě staví trochu do defenzivní pozice - ukazuje grafy, ptá se mě, jestli znám to a to.“ (</a:t>
            </a:r>
            <a:r>
              <a:rPr lang="cs-CZ" sz="1800" dirty="0" err="1" smtClean="0"/>
              <a:t>Memo</a:t>
            </a:r>
            <a:r>
              <a:rPr lang="cs-CZ" sz="1800" dirty="0" smtClean="0"/>
              <a:t>, 1. 12. 2014)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E8E46-2626-48C3-842B-5A409E9D3636}" type="slidenum">
              <a:rPr lang="cs-CZ" smtClean="0"/>
              <a:pPr/>
              <a:t>9</a:t>
            </a:fld>
            <a:endParaRPr lang="cs-CZ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400" dirty="0" smtClean="0"/>
              <a:t>Mocenská/</a:t>
            </a:r>
            <a:r>
              <a:rPr lang="cs-CZ" sz="2400" dirty="0" err="1" smtClean="0"/>
              <a:t>statusová</a:t>
            </a:r>
            <a:r>
              <a:rPr lang="cs-CZ" sz="2400" dirty="0" smtClean="0"/>
              <a:t> asymetrie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574</TotalTime>
  <Words>564</Words>
  <Application>Microsoft Office PowerPoint</Application>
  <PresentationFormat>Předvádění na obrazovce (4:3)</PresentationFormat>
  <Paragraphs>96</Paragraphs>
  <Slides>14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Shluk</vt:lpstr>
      <vt:lpstr>Lekce ze studia „jiného“:  Výzkum českých klimaskeptiků</vt:lpstr>
      <vt:lpstr>Zájem o sociální hnutí v diplomových/bak. pracích </vt:lpstr>
      <vt:lpstr>Dilemata výzkumu jiného:  hnutí konzervativní, pravicová, extremistická </vt:lpstr>
      <vt:lpstr>Výsledky těchto dilemat </vt:lpstr>
      <vt:lpstr>Obecnější problém </vt:lpstr>
      <vt:lpstr>Čeští klimaskeptici – kvali výzkum</vt:lpstr>
      <vt:lpstr>Metodologie</vt:lpstr>
      <vt:lpstr>Nejčastější komunikační situace  (dle Bogner, Menz 2009) </vt:lpstr>
      <vt:lpstr>Mocenská/statusová asymetrie </vt:lpstr>
      <vt:lpstr>Navazování důvěry </vt:lpstr>
      <vt:lpstr>Důvěra navazovaná - přístup do terénu </vt:lpstr>
      <vt:lpstr>Důvěra ztrácená </vt:lpstr>
      <vt:lpstr>Literatura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Česká klimaskepse: kontrahnutí a jeho strategie</dc:title>
  <dc:creator>Petr</dc:creator>
  <cp:lastModifiedBy>vidomusp@seznam.cz</cp:lastModifiedBy>
  <cp:revision>58</cp:revision>
  <dcterms:created xsi:type="dcterms:W3CDTF">2013-10-06T12:22:56Z</dcterms:created>
  <dcterms:modified xsi:type="dcterms:W3CDTF">2016-11-29T20:14:51Z</dcterms:modified>
</cp:coreProperties>
</file>