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9"/>
  </p:notesMasterIdLst>
  <p:sldIdLst>
    <p:sldId id="256" r:id="rId2"/>
    <p:sldId id="551" r:id="rId3"/>
    <p:sldId id="553" r:id="rId4"/>
    <p:sldId id="562" r:id="rId5"/>
    <p:sldId id="559" r:id="rId6"/>
    <p:sldId id="563" r:id="rId7"/>
    <p:sldId id="564" r:id="rId8"/>
    <p:sldId id="565" r:id="rId9"/>
    <p:sldId id="557" r:id="rId10"/>
    <p:sldId id="566" r:id="rId11"/>
    <p:sldId id="567" r:id="rId12"/>
    <p:sldId id="568" r:id="rId13"/>
    <p:sldId id="558" r:id="rId14"/>
    <p:sldId id="570" r:id="rId15"/>
    <p:sldId id="554" r:id="rId16"/>
    <p:sldId id="560" r:id="rId17"/>
    <p:sldId id="452" r:id="rId18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>
      <p:cViewPr varScale="1">
        <p:scale>
          <a:sx n="68" d="100"/>
          <a:sy n="68" d="100"/>
        </p:scale>
        <p:origin x="540" y="4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-1392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BF8BF1-8AE4-4DA0-BD18-7074A948AAB2}" type="datetimeFigureOut">
              <a:rPr lang="cs-CZ" smtClean="0"/>
              <a:pPr/>
              <a:t>19.12.2025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CB62ED9-BA5D-40D8-B520-7CE844781048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276782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/>
          <p:cNvSpPr/>
          <p:nvPr/>
        </p:nvSpPr>
        <p:spPr bwMode="white">
          <a:xfrm>
            <a:off x="0" y="5971032"/>
            <a:ext cx="12192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Obdélník 9"/>
          <p:cNvSpPr/>
          <p:nvPr/>
        </p:nvSpPr>
        <p:spPr>
          <a:xfrm>
            <a:off x="-12192" y="6053328"/>
            <a:ext cx="2999232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bdélník 10"/>
          <p:cNvSpPr/>
          <p:nvPr/>
        </p:nvSpPr>
        <p:spPr>
          <a:xfrm>
            <a:off x="3145536" y="6044184"/>
            <a:ext cx="90464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3149600" y="4038600"/>
            <a:ext cx="8636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3149600" y="6050037"/>
            <a:ext cx="89408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/>
              <a:t>Klepnutím lze upravit styl předlohy podnadpisů.</a:t>
            </a:r>
            <a:endParaRPr kumimoji="0" lang="en-US"/>
          </a:p>
        </p:txBody>
      </p:sp>
      <p:sp>
        <p:nvSpPr>
          <p:cNvPr id="28" name="Zástupný symbol pro datum 27"/>
          <p:cNvSpPr>
            <a:spLocks noGrp="1"/>
          </p:cNvSpPr>
          <p:nvPr>
            <p:ph type="dt" sz="half" idx="10"/>
          </p:nvPr>
        </p:nvSpPr>
        <p:spPr>
          <a:xfrm>
            <a:off x="101600" y="6068699"/>
            <a:ext cx="27432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89A1D8E4-EC30-4161-8D4F-2D226FC091ED}" type="datetime1">
              <a:rPr lang="cs-CZ" smtClean="0"/>
              <a:t>19.12.2025</a:t>
            </a:fld>
            <a:endParaRPr lang="cs-CZ"/>
          </a:p>
        </p:txBody>
      </p:sp>
      <p:sp>
        <p:nvSpPr>
          <p:cNvPr id="17" name="Zástupný symbol pro zápatí 16"/>
          <p:cNvSpPr>
            <a:spLocks noGrp="1"/>
          </p:cNvSpPr>
          <p:nvPr>
            <p:ph type="ftr" sz="quarter" idx="11"/>
          </p:nvPr>
        </p:nvSpPr>
        <p:spPr>
          <a:xfrm>
            <a:off x="2780524" y="236539"/>
            <a:ext cx="78232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cs-CZ"/>
          </a:p>
        </p:txBody>
      </p:sp>
      <p:sp>
        <p:nvSpPr>
          <p:cNvPr id="29" name="Zástupný symbol pro číslo snímku 28"/>
          <p:cNvSpPr>
            <a:spLocks noGrp="1"/>
          </p:cNvSpPr>
          <p:nvPr>
            <p:ph type="sldNum" sz="quarter" idx="12"/>
          </p:nvPr>
        </p:nvSpPr>
        <p:spPr>
          <a:xfrm>
            <a:off x="10668000" y="228600"/>
            <a:ext cx="11176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B32E427-FDF5-4E29-92C6-DD4D2FF4403A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/>
              <a:t>Klepnutím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6C91F-B317-46CE-B939-1D7B4F917F08}" type="datetime1">
              <a:rPr lang="cs-CZ" smtClean="0"/>
              <a:t>19.12.2025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32E427-FDF5-4E29-92C6-DD4D2FF4403A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8737600" y="609601"/>
            <a:ext cx="2743200" cy="5516563"/>
          </a:xfrm>
        </p:spPr>
        <p:txBody>
          <a:bodyPr vert="eaVert"/>
          <a:lstStyle/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609600" y="609600"/>
            <a:ext cx="7416800" cy="5516564"/>
          </a:xfrm>
        </p:spPr>
        <p:txBody>
          <a:bodyPr vert="eaVert"/>
          <a:lstStyle/>
          <a:p>
            <a:pPr lvl="0" eaLnBrk="1" latinLnBrk="0" hangingPunct="1"/>
            <a:r>
              <a:rPr lang="cs-CZ"/>
              <a:t>Klepnutím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8737600" y="6248403"/>
            <a:ext cx="2946400" cy="365125"/>
          </a:xfrm>
        </p:spPr>
        <p:txBody>
          <a:bodyPr/>
          <a:lstStyle/>
          <a:p>
            <a:fld id="{AC1BF2FB-1CFB-4A0F-93B5-8827A8324B44}" type="datetime1">
              <a:rPr lang="cs-CZ" smtClean="0"/>
              <a:t>19.12.2025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609602" y="6248208"/>
            <a:ext cx="7431311" cy="365125"/>
          </a:xfrm>
        </p:spPr>
        <p:txBody>
          <a:bodyPr/>
          <a:lstStyle/>
          <a:p>
            <a:endParaRPr lang="cs-CZ"/>
          </a:p>
        </p:txBody>
      </p:sp>
      <p:sp>
        <p:nvSpPr>
          <p:cNvPr id="7" name="Obdélník 6"/>
          <p:cNvSpPr/>
          <p:nvPr/>
        </p:nvSpPr>
        <p:spPr bwMode="white">
          <a:xfrm>
            <a:off x="8128424" y="0"/>
            <a:ext cx="42672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Obdélník 7"/>
          <p:cNvSpPr/>
          <p:nvPr/>
        </p:nvSpPr>
        <p:spPr>
          <a:xfrm>
            <a:off x="8189384" y="609600"/>
            <a:ext cx="3048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Obdélník 8"/>
          <p:cNvSpPr/>
          <p:nvPr/>
        </p:nvSpPr>
        <p:spPr>
          <a:xfrm>
            <a:off x="8189384" y="0"/>
            <a:ext cx="3048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 rot="5400000">
            <a:off x="8075084" y="103716"/>
            <a:ext cx="533400" cy="325968"/>
          </a:xfrm>
        </p:spPr>
        <p:txBody>
          <a:bodyPr/>
          <a:lstStyle/>
          <a:p>
            <a:fld id="{FB32E427-FDF5-4E29-92C6-DD4D2FF4403A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16864" y="228600"/>
            <a:ext cx="10871200" cy="990600"/>
          </a:xfrm>
        </p:spPr>
        <p:txBody>
          <a:bodyPr/>
          <a:lstStyle/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57B42A-7739-4880-BCA1-F886C40F493F}" type="datetime1">
              <a:rPr lang="cs-CZ" smtClean="0"/>
              <a:t>19.12.2025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B32E427-FDF5-4E29-92C6-DD4D2FF4403A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Zástupný symbol pro obsah 7"/>
          <p:cNvSpPr>
            <a:spLocks noGrp="1"/>
          </p:cNvSpPr>
          <p:nvPr>
            <p:ph sz="quarter" idx="1"/>
          </p:nvPr>
        </p:nvSpPr>
        <p:spPr>
          <a:xfrm>
            <a:off x="816864" y="1600200"/>
            <a:ext cx="10871200" cy="4495800"/>
          </a:xfrm>
        </p:spPr>
        <p:txBody>
          <a:bodyPr/>
          <a:lstStyle/>
          <a:p>
            <a:pPr lvl="0" eaLnBrk="1" latinLnBrk="0" hangingPunct="1"/>
            <a:r>
              <a:rPr lang="cs-CZ"/>
              <a:t>Klepnutím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1828801" y="2743200"/>
            <a:ext cx="9497484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/>
              <a:t>Klepnutím lze upravit styly předlohy textu.</a:t>
            </a:r>
          </a:p>
        </p:txBody>
      </p:sp>
      <p:sp>
        <p:nvSpPr>
          <p:cNvPr id="7" name="Obdélník 6"/>
          <p:cNvSpPr/>
          <p:nvPr/>
        </p:nvSpPr>
        <p:spPr bwMode="white">
          <a:xfrm>
            <a:off x="0" y="1524000"/>
            <a:ext cx="12192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Obdélník 7"/>
          <p:cNvSpPr/>
          <p:nvPr/>
        </p:nvSpPr>
        <p:spPr>
          <a:xfrm>
            <a:off x="0" y="1600200"/>
            <a:ext cx="17272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Obdélník 8"/>
          <p:cNvSpPr/>
          <p:nvPr/>
        </p:nvSpPr>
        <p:spPr>
          <a:xfrm>
            <a:off x="1828800" y="1600200"/>
            <a:ext cx="103632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828800" y="1600200"/>
            <a:ext cx="1016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12" name="Zástupný symbol pro datum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ACD4F0-9811-4D4F-BAE9-D2822C9C8BB9}" type="datetime1">
              <a:rPr lang="cs-CZ" smtClean="0"/>
              <a:t>19.12.2025</a:t>
            </a:fld>
            <a:endParaRPr lang="cs-CZ"/>
          </a:p>
        </p:txBody>
      </p:sp>
      <p:sp>
        <p:nvSpPr>
          <p:cNvPr id="13" name="Zástupný symbol pro číslo snímku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7272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FB32E427-FDF5-4E29-92C6-DD4D2FF4403A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4" name="Zástupný symbol pro zápatí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9" name="Zástupný symbol pro obsah 8"/>
          <p:cNvSpPr>
            <a:spLocks noGrp="1"/>
          </p:cNvSpPr>
          <p:nvPr>
            <p:ph sz="quarter" idx="1"/>
          </p:nvPr>
        </p:nvSpPr>
        <p:spPr>
          <a:xfrm>
            <a:off x="812800" y="1589567"/>
            <a:ext cx="5181600" cy="4572000"/>
          </a:xfrm>
        </p:spPr>
        <p:txBody>
          <a:bodyPr/>
          <a:lstStyle/>
          <a:p>
            <a:pPr lvl="0" eaLnBrk="1" latinLnBrk="0" hangingPunct="1"/>
            <a:r>
              <a:rPr lang="cs-CZ"/>
              <a:t>Klepnutím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11" name="Zástupný symbol pro obsah 10"/>
          <p:cNvSpPr>
            <a:spLocks noGrp="1"/>
          </p:cNvSpPr>
          <p:nvPr>
            <p:ph sz="quarter" idx="2"/>
          </p:nvPr>
        </p:nvSpPr>
        <p:spPr>
          <a:xfrm>
            <a:off x="6459868" y="1589567"/>
            <a:ext cx="5181600" cy="4572000"/>
          </a:xfrm>
        </p:spPr>
        <p:txBody>
          <a:bodyPr/>
          <a:lstStyle/>
          <a:p>
            <a:pPr lvl="0" eaLnBrk="1" latinLnBrk="0" hangingPunct="1"/>
            <a:r>
              <a:rPr lang="cs-CZ"/>
              <a:t>Klepnutím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8" name="Zástupný symbol pro datum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9C354D33-C98D-414F-BA02-55C62E35C1A9}" type="datetime1">
              <a:rPr lang="cs-CZ" smtClean="0"/>
              <a:t>19.12.2025</a:t>
            </a:fld>
            <a:endParaRPr lang="cs-CZ"/>
          </a:p>
        </p:txBody>
      </p:sp>
      <p:sp>
        <p:nvSpPr>
          <p:cNvPr id="10" name="Zástupný symbol pro číslo snímku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FB32E427-FDF5-4E29-92C6-DD4D2FF4403A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2" name="Zástupný symbol pro zápatí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11200" y="273050"/>
            <a:ext cx="108712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11" name="Zástupný symbol pro obsah 10"/>
          <p:cNvSpPr>
            <a:spLocks noGrp="1"/>
          </p:cNvSpPr>
          <p:nvPr>
            <p:ph sz="quarter" idx="2"/>
          </p:nvPr>
        </p:nvSpPr>
        <p:spPr>
          <a:xfrm>
            <a:off x="812800" y="2438400"/>
            <a:ext cx="5181600" cy="3581400"/>
          </a:xfrm>
        </p:spPr>
        <p:txBody>
          <a:bodyPr/>
          <a:lstStyle/>
          <a:p>
            <a:pPr lvl="0" eaLnBrk="1" latinLnBrk="0" hangingPunct="1"/>
            <a:r>
              <a:rPr lang="cs-CZ"/>
              <a:t>Klepnutím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13" name="Zástupný symbol pro obsah 12"/>
          <p:cNvSpPr>
            <a:spLocks noGrp="1"/>
          </p:cNvSpPr>
          <p:nvPr>
            <p:ph sz="quarter" idx="4"/>
          </p:nvPr>
        </p:nvSpPr>
        <p:spPr>
          <a:xfrm>
            <a:off x="6400800" y="2438400"/>
            <a:ext cx="5181600" cy="3581400"/>
          </a:xfrm>
        </p:spPr>
        <p:txBody>
          <a:bodyPr/>
          <a:lstStyle/>
          <a:p>
            <a:pPr lvl="0" eaLnBrk="1" latinLnBrk="0" hangingPunct="1"/>
            <a:r>
              <a:rPr lang="cs-CZ"/>
              <a:t>Klepnutím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10" name="Zástupný symbol pro datum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AACE2D4C-867D-4A83-9774-3EBA239F1EC9}" type="datetime1">
              <a:rPr lang="cs-CZ" smtClean="0"/>
              <a:t>19.12.2025</a:t>
            </a:fld>
            <a:endParaRPr lang="cs-CZ"/>
          </a:p>
        </p:txBody>
      </p:sp>
      <p:sp>
        <p:nvSpPr>
          <p:cNvPr id="12" name="Zástupný symbol pro číslo snímku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FB32E427-FDF5-4E29-92C6-DD4D2FF4403A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4" name="Zástupný symbol pro zápatí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cs-CZ"/>
          </a:p>
        </p:txBody>
      </p:sp>
      <p:sp>
        <p:nvSpPr>
          <p:cNvPr id="16" name="Zástupný symbol pro text 15"/>
          <p:cNvSpPr>
            <a:spLocks noGrp="1"/>
          </p:cNvSpPr>
          <p:nvPr>
            <p:ph type="body" sz="quarter" idx="1"/>
          </p:nvPr>
        </p:nvSpPr>
        <p:spPr>
          <a:xfrm>
            <a:off x="812800" y="1752600"/>
            <a:ext cx="51816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cs-CZ"/>
              <a:t>Klepnutím lze upravit styly předlohy textu.</a:t>
            </a:r>
          </a:p>
        </p:txBody>
      </p:sp>
      <p:sp>
        <p:nvSpPr>
          <p:cNvPr id="15" name="Zástupný symbol pro text 14"/>
          <p:cNvSpPr>
            <a:spLocks noGrp="1"/>
          </p:cNvSpPr>
          <p:nvPr>
            <p:ph type="body" sz="quarter" idx="3"/>
          </p:nvPr>
        </p:nvSpPr>
        <p:spPr>
          <a:xfrm>
            <a:off x="6400800" y="1752600"/>
            <a:ext cx="51816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cs-CZ"/>
              <a:t>Klepnutím lze upravit styly předlohy textu.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E5D9C3-3D4C-4125-9E9C-6C51C312A6F9}" type="datetime1">
              <a:rPr lang="cs-CZ" smtClean="0"/>
              <a:t>19.12.2025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B32E427-FDF5-4E29-92C6-DD4D2FF4403A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535189-B198-406F-B5F0-647BCE3A9765}" type="datetime1">
              <a:rPr lang="cs-CZ" smtClean="0"/>
              <a:t>19.12.2025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711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B32E427-FDF5-4E29-92C6-DD4D2FF4403A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12800" y="273050"/>
            <a:ext cx="107696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3E0FA9-3913-47A8-82B3-B22CC3CE891B}" type="datetime1">
              <a:rPr lang="cs-CZ" smtClean="0"/>
              <a:t>19.12.2025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B32E427-FDF5-4E29-92C6-DD4D2FF4403A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812800" y="1752600"/>
            <a:ext cx="21336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/>
              <a:t>Klepnutím lze upravit styly předlohy textu.</a:t>
            </a:r>
          </a:p>
        </p:txBody>
      </p:sp>
      <p:sp>
        <p:nvSpPr>
          <p:cNvPr id="9" name="Zástupný symbol pro obsah 8"/>
          <p:cNvSpPr>
            <a:spLocks noGrp="1"/>
          </p:cNvSpPr>
          <p:nvPr>
            <p:ph sz="quarter" idx="1"/>
          </p:nvPr>
        </p:nvSpPr>
        <p:spPr>
          <a:xfrm>
            <a:off x="3149600" y="1752600"/>
            <a:ext cx="8534400" cy="4419600"/>
          </a:xfrm>
        </p:spPr>
        <p:txBody>
          <a:bodyPr/>
          <a:lstStyle/>
          <a:p>
            <a:pPr lvl="0" eaLnBrk="1" latinLnBrk="0" hangingPunct="1"/>
            <a:r>
              <a:rPr lang="cs-CZ"/>
              <a:t>Klepnutím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2133600" y="5486400"/>
            <a:ext cx="97536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cs-CZ"/>
              <a:t>Klepnutím lze upravit styly předlohy textu.</a:t>
            </a:r>
          </a:p>
        </p:txBody>
      </p:sp>
      <p:sp>
        <p:nvSpPr>
          <p:cNvPr id="8" name="Obdélník 7"/>
          <p:cNvSpPr/>
          <p:nvPr/>
        </p:nvSpPr>
        <p:spPr bwMode="white">
          <a:xfrm>
            <a:off x="-12192" y="4572000"/>
            <a:ext cx="12192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Obdélník 8"/>
          <p:cNvSpPr/>
          <p:nvPr/>
        </p:nvSpPr>
        <p:spPr>
          <a:xfrm>
            <a:off x="-12192" y="4663440"/>
            <a:ext cx="195072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Obdélník 9"/>
          <p:cNvSpPr/>
          <p:nvPr/>
        </p:nvSpPr>
        <p:spPr>
          <a:xfrm>
            <a:off x="2060448" y="4654296"/>
            <a:ext cx="10131552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133600" y="4648200"/>
            <a:ext cx="97536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11" name="Obdélník 10"/>
          <p:cNvSpPr/>
          <p:nvPr/>
        </p:nvSpPr>
        <p:spPr bwMode="white">
          <a:xfrm>
            <a:off x="1930400" y="0"/>
            <a:ext cx="134112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Zástupný symbol pro datum 11"/>
          <p:cNvSpPr>
            <a:spLocks noGrp="1"/>
          </p:cNvSpPr>
          <p:nvPr>
            <p:ph type="dt" sz="half" idx="10"/>
          </p:nvPr>
        </p:nvSpPr>
        <p:spPr>
          <a:xfrm>
            <a:off x="8331200" y="6248401"/>
            <a:ext cx="3556000" cy="365125"/>
          </a:xfrm>
        </p:spPr>
        <p:txBody>
          <a:bodyPr rtlCol="0"/>
          <a:lstStyle/>
          <a:p>
            <a:fld id="{BB1E8685-6F2F-46F0-B978-C49224317B2F}" type="datetime1">
              <a:rPr lang="cs-CZ" smtClean="0"/>
              <a:t>19.12.2025</a:t>
            </a:fld>
            <a:endParaRPr lang="cs-CZ"/>
          </a:p>
        </p:txBody>
      </p:sp>
      <p:sp>
        <p:nvSpPr>
          <p:cNvPr id="13" name="Zástupný symbol pro číslo snímku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9304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FB32E427-FDF5-4E29-92C6-DD4D2FF4403A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4" name="Zástupný symbol pro zápatí 13"/>
          <p:cNvSpPr>
            <a:spLocks noGrp="1"/>
          </p:cNvSpPr>
          <p:nvPr>
            <p:ph type="ftr" sz="quarter" idx="12"/>
          </p:nvPr>
        </p:nvSpPr>
        <p:spPr>
          <a:xfrm>
            <a:off x="2133600" y="6248207"/>
            <a:ext cx="6096000" cy="365125"/>
          </a:xfrm>
        </p:spPr>
        <p:txBody>
          <a:bodyPr rtlCol="0"/>
          <a:lstStyle/>
          <a:p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2080768" y="0"/>
            <a:ext cx="10111232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cs-CZ"/>
              <a:t>Klepnutím na ikonu přidáte obrázek.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Zástupný symbol pro nadpis 21"/>
          <p:cNvSpPr>
            <a:spLocks noGrp="1"/>
          </p:cNvSpPr>
          <p:nvPr>
            <p:ph type="title"/>
          </p:nvPr>
        </p:nvSpPr>
        <p:spPr>
          <a:xfrm>
            <a:off x="812800" y="228600"/>
            <a:ext cx="108712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idx="1"/>
          </p:nvPr>
        </p:nvSpPr>
        <p:spPr>
          <a:xfrm>
            <a:off x="816864" y="1600200"/>
            <a:ext cx="108712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/>
              <a:t>Klepnutím lze upravit styly předlohy textu.</a:t>
            </a:r>
          </a:p>
          <a:p>
            <a:pPr lvl="1" eaLnBrk="1" latinLnBrk="0" hangingPunct="1"/>
            <a:r>
              <a:rPr kumimoji="0" lang="cs-CZ"/>
              <a:t>Druhá úroveň</a:t>
            </a:r>
          </a:p>
          <a:p>
            <a:pPr lvl="2" eaLnBrk="1" latinLnBrk="0" hangingPunct="1"/>
            <a:r>
              <a:rPr kumimoji="0" lang="cs-CZ"/>
              <a:t>Třetí úroveň</a:t>
            </a:r>
          </a:p>
          <a:p>
            <a:pPr lvl="3" eaLnBrk="1" latinLnBrk="0" hangingPunct="1"/>
            <a:r>
              <a:rPr kumimoji="0" lang="cs-CZ"/>
              <a:t>Čtvrtá úroveň</a:t>
            </a:r>
          </a:p>
          <a:p>
            <a:pPr lvl="4" eaLnBrk="1" latinLnBrk="0" hangingPunct="1"/>
            <a:r>
              <a:rPr kumimoji="0" lang="cs-CZ"/>
              <a:t>Pátá úroveň</a:t>
            </a:r>
            <a:endParaRPr kumimoji="0" lang="en-US"/>
          </a:p>
        </p:txBody>
      </p:sp>
      <p:sp>
        <p:nvSpPr>
          <p:cNvPr id="14" name="Zástupný symbol pro datum 13"/>
          <p:cNvSpPr>
            <a:spLocks noGrp="1"/>
          </p:cNvSpPr>
          <p:nvPr>
            <p:ph type="dt" sz="half" idx="2"/>
          </p:nvPr>
        </p:nvSpPr>
        <p:spPr>
          <a:xfrm>
            <a:off x="8128000" y="6248401"/>
            <a:ext cx="3556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3E82F3D5-811F-42B5-B1F1-284CC4C5628F}" type="datetime1">
              <a:rPr lang="cs-CZ" smtClean="0"/>
              <a:t>19.12.2025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3"/>
          </p:nvPr>
        </p:nvSpPr>
        <p:spPr>
          <a:xfrm>
            <a:off x="812801" y="6248207"/>
            <a:ext cx="7228111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cs-CZ"/>
          </a:p>
        </p:txBody>
      </p:sp>
      <p:sp>
        <p:nvSpPr>
          <p:cNvPr id="7" name="Obdélník 6"/>
          <p:cNvSpPr/>
          <p:nvPr/>
        </p:nvSpPr>
        <p:spPr bwMode="white">
          <a:xfrm>
            <a:off x="0" y="1234440"/>
            <a:ext cx="12192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Obdélník 7"/>
          <p:cNvSpPr/>
          <p:nvPr/>
        </p:nvSpPr>
        <p:spPr>
          <a:xfrm>
            <a:off x="0" y="1280160"/>
            <a:ext cx="7112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Obdélník 8"/>
          <p:cNvSpPr/>
          <p:nvPr/>
        </p:nvSpPr>
        <p:spPr>
          <a:xfrm>
            <a:off x="787400" y="1280160"/>
            <a:ext cx="1140460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Zástupný symbol pro číslo snímku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7112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FB32E427-FDF5-4E29-92C6-DD4D2FF4403A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sldNum="0" hdr="0" ftr="0" dt="0"/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213805" y="2472855"/>
            <a:ext cx="9710443" cy="1630017"/>
          </a:xfrm>
        </p:spPr>
        <p:txBody>
          <a:bodyPr>
            <a:normAutofit fontScale="90000"/>
          </a:bodyPr>
          <a:lstStyle/>
          <a:p>
            <a:pPr algn="ctr"/>
            <a:br>
              <a:rPr lang="cs-CZ" b="1" dirty="0"/>
            </a:br>
            <a:br>
              <a:rPr lang="cs-CZ" b="1" dirty="0"/>
            </a:br>
            <a:br>
              <a:rPr lang="cs-CZ" b="1" dirty="0"/>
            </a:br>
            <a:br>
              <a:rPr lang="cs-CZ" b="1" dirty="0"/>
            </a:br>
            <a:br>
              <a:rPr lang="cs-CZ" b="1" dirty="0"/>
            </a:br>
            <a:br>
              <a:rPr lang="cs-CZ" b="1" dirty="0"/>
            </a:br>
            <a:br>
              <a:rPr lang="cs-CZ" b="1" dirty="0"/>
            </a:br>
            <a:br>
              <a:rPr lang="cs-CZ" b="1" dirty="0"/>
            </a:br>
            <a:br>
              <a:rPr lang="cs-CZ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cs-CZ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cs-CZ" b="1" dirty="0"/>
              <a:t>Záhada teoretického nasycení</a:t>
            </a:r>
            <a:br>
              <a:rPr lang="cs-CZ" b="1" dirty="0"/>
            </a:br>
            <a:br>
              <a:rPr lang="cs-CZ" b="1"/>
            </a:br>
            <a:r>
              <a:rPr lang="cs-CZ" sz="3600" b="1"/>
              <a:t>11. </a:t>
            </a:r>
            <a:r>
              <a:rPr lang="cs-CZ" sz="3600" b="1" dirty="0"/>
              <a:t>12. 2025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213805" y="4230093"/>
            <a:ext cx="9710443" cy="763326"/>
          </a:xfrm>
        </p:spPr>
        <p:txBody>
          <a:bodyPr>
            <a:normAutofit/>
          </a:bodyPr>
          <a:lstStyle/>
          <a:p>
            <a:pPr algn="ctr"/>
            <a:r>
              <a:rPr lang="cs-CZ" i="1" dirty="0">
                <a:solidFill>
                  <a:schemeClr val="tx1"/>
                </a:solidFill>
              </a:rPr>
              <a:t>Věra Majerová</a:t>
            </a:r>
          </a:p>
        </p:txBody>
      </p:sp>
    </p:spTree>
    <p:extLst>
      <p:ext uri="{BB962C8B-B14F-4D97-AF65-F5344CB8AC3E}">
        <p14:creationId xmlns:p14="http://schemas.microsoft.com/office/powerpoint/2010/main" val="111374205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14AE5D9-3A4D-19DF-B11E-9EEFB4B1E2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cs-CZ" dirty="0"/>
            </a:br>
            <a:r>
              <a:rPr lang="cs-CZ" dirty="0"/>
              <a:t>2022 – dva odlišné druhy textových dat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09E1DC9-E700-FDD1-CD7F-EF897F91B07C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cs-CZ" dirty="0"/>
              <a:t>Osobní dokumenty jsou tradičními zdroji dat. Rozhovory a studium dokumentů (dopisů a textů) se liší mírou reaktivity. Vyšší je u rozhovorů, ale ani studium dokumentů nelze považovat za zcela non-reaktivní techniku. </a:t>
            </a:r>
          </a:p>
          <a:p>
            <a:r>
              <a:rPr lang="cs-CZ" dirty="0"/>
              <a:t>Právě tak jako data z terénu, rovněž obsahují dokumenty protiklad objektivity a subjektivity;</a:t>
            </a:r>
          </a:p>
          <a:p>
            <a:pPr lvl="0"/>
            <a:r>
              <a:rPr lang="cs-CZ" dirty="0"/>
              <a:t>Je někde v interpretaci hranice, kterou nesmíme překročit? Jak ji poznáme? Vždy jsme limitováni svým intelektem, vzděláním, zkušenostmi a duševní výbavou;</a:t>
            </a:r>
          </a:p>
          <a:p>
            <a:pPr lvl="0"/>
            <a:r>
              <a:rPr lang="cs-CZ" dirty="0"/>
              <a:t>Ale také sociálním prostředím, dobou, politickým systémem, převládajícím světonázorem ve společnosti, v níž žijeme, které buď určují míru naší autocenzury, nebo vymezují hranice akceptovatelnosti veřejně pronášených či publikovaných názorů. Někdy vědomě, jindy nevědomě se těmto společenským diktátům podřizujeme;</a:t>
            </a:r>
          </a:p>
          <a:p>
            <a:pPr lvl="0"/>
            <a:r>
              <a:rPr lang="cs-CZ" dirty="0"/>
              <a:t>Ani subjektivní interpretace tedy nevzniká zcela volně jen z analýzy shromážděných dat, ale je všemi, výše zmíněnými okolnostmi, formována;</a:t>
            </a:r>
          </a:p>
          <a:p>
            <a:pPr lvl="0"/>
            <a:r>
              <a:rPr lang="cs-CZ" dirty="0"/>
              <a:t>Některá data vyjadřují události a děje, které nejsme schopni pochopit, natož interpretovat. Bez autentického zážitku přímého ohrožení vlastního života či ztráty života blízké osoby zůstává naše sdělení popisem, který se snaží o vyjádření pocitu, který neznáme. Emoce jsou páteří každého prožitku, a tedy i každého vyprávění a rozhovoru. Jejich podoba v textovém vyjádření závisí na bohatosti slovníku vypravěče i interpreta.  Hledáme vždy co nejpřesnější slova.</a:t>
            </a:r>
          </a:p>
          <a:p>
            <a:endParaRPr lang="cs-CZ" dirty="0"/>
          </a:p>
          <a:p>
            <a:pPr marL="0" indent="0">
              <a:buNone/>
            </a:pPr>
            <a:r>
              <a:rPr lang="cs-CZ" i="1" dirty="0"/>
              <a:t>(2022 - Rozhovory a dopisy jako zdroje dat)</a:t>
            </a:r>
          </a:p>
        </p:txBody>
      </p:sp>
    </p:spTree>
    <p:extLst>
      <p:ext uri="{BB962C8B-B14F-4D97-AF65-F5344CB8AC3E}">
        <p14:creationId xmlns:p14="http://schemas.microsoft.com/office/powerpoint/2010/main" val="19374943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4437616-20A8-62CD-17F4-08A3BEDE69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cs-CZ" dirty="0"/>
            </a:br>
            <a:r>
              <a:rPr lang="cs-CZ" dirty="0"/>
              <a:t>2023 – AI se všemi klady a zápory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35BE952C-F2D1-E611-5E23-C6D16FCC76A9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cs-CZ" dirty="0"/>
              <a:t>Co si počít s umělou inteligencí v kvalitativním výzkumu? V roce 2023 jsme se snažili zorientovat v základních trendech a možnostech využívání AI.</a:t>
            </a:r>
          </a:p>
          <a:p>
            <a:pPr lvl="0"/>
            <a:r>
              <a:rPr lang="cs-CZ" dirty="0"/>
              <a:t>Otevírají se nůžky mezi lidmi, kteří takový či onaký produkt umělé inteligence používají a těmi, kdo se tomu vyhýbají;</a:t>
            </a:r>
          </a:p>
          <a:p>
            <a:pPr lvl="0"/>
            <a:r>
              <a:rPr lang="cs-CZ" dirty="0"/>
              <a:t>Přesnost se zvyšuje. Zároveň ale klesá ostražitost. Stále méně lidí se ptá – je to pravda, co čtu? Spíš se ptáme, jestli to, co čteme, je v souladu s tím, co jsme i o tom už dopředu mysleli. Takovému postoji jde vývoj AI naproti;</a:t>
            </a:r>
          </a:p>
          <a:p>
            <a:pPr lvl="0"/>
            <a:r>
              <a:rPr lang="cs-CZ" dirty="0"/>
              <a:t>Důvěra v to, co čteme a autentičnost čteného;</a:t>
            </a:r>
          </a:p>
          <a:p>
            <a:r>
              <a:rPr lang="cs-CZ" dirty="0"/>
              <a:t>Odpovědnost za etické důsledky s AI mají a i nadále budou mít vždycky lidé. Člověk ovšem nikdy „veskrze pozitivním článkem společnosti“ nebude, natož s přispěním umělé inteligence; </a:t>
            </a:r>
          </a:p>
          <a:p>
            <a:r>
              <a:rPr lang="cs-CZ" dirty="0"/>
              <a:t>Doporučení pro vědecké a výzkumné pracovníky</a:t>
            </a:r>
          </a:p>
          <a:p>
            <a:pPr lvl="0"/>
            <a:r>
              <a:rPr lang="cs-CZ" b="1" dirty="0"/>
              <a:t>Transparentnost</a:t>
            </a:r>
            <a:r>
              <a:rPr lang="cs-CZ" dirty="0"/>
              <a:t> – </a:t>
            </a:r>
            <a:r>
              <a:rPr lang="cs-CZ" b="1" dirty="0"/>
              <a:t>Etičnost- Reprodukovatelnost - Asistenční role AI</a:t>
            </a:r>
            <a:endParaRPr lang="cs-CZ" dirty="0"/>
          </a:p>
          <a:p>
            <a:r>
              <a:rPr lang="cs-CZ" dirty="0"/>
              <a:t>Od té doby se AI stala součástí výzkumu a výuky. Naučili jsme se rozpoznávat její slabiny a není prakticky nikdo, kdo by neměl v mobilu či na PC některou z aplikací AI. Více či méně úspěšně s nimi pracuje téměř každý.</a:t>
            </a:r>
          </a:p>
          <a:p>
            <a:endParaRPr lang="cs-CZ" dirty="0"/>
          </a:p>
          <a:p>
            <a:pPr marL="0" indent="0">
              <a:buNone/>
            </a:pPr>
            <a:r>
              <a:rPr lang="cs-CZ" i="1" dirty="0"/>
              <a:t>(2023 - Umělá inteligence v kvalitativním výzkumu – jistoty, nejistoty, nejasnosti)</a:t>
            </a:r>
            <a:br>
              <a:rPr lang="cs-CZ" dirty="0"/>
            </a:b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1926060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A2104F3-42F6-073D-5C2C-D91FC43545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cs-CZ" dirty="0"/>
            </a:br>
            <a:r>
              <a:rPr lang="cs-CZ" dirty="0"/>
              <a:t>2024 – subjekt x objekt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55737D6-942B-D074-C76F-E562334E3AED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816864" y="1600199"/>
            <a:ext cx="10871200" cy="5585605"/>
          </a:xfrm>
        </p:spPr>
        <p:txBody>
          <a:bodyPr>
            <a:normAutofit fontScale="47500" lnSpcReduction="20000"/>
          </a:bodyPr>
          <a:lstStyle/>
          <a:p>
            <a:pPr marL="0" indent="0">
              <a:buNone/>
            </a:pPr>
            <a:r>
              <a:rPr lang="cs-CZ" dirty="0"/>
              <a:t>Vztah subjektivity a objektivity je nevyhnutelně určující prvek kvalitativního výzkumu. </a:t>
            </a:r>
          </a:p>
          <a:p>
            <a:pPr lvl="0"/>
            <a:r>
              <a:rPr lang="cs-CZ" dirty="0"/>
              <a:t>V každém kroku výzkumného postupu existuje škála správných (vhodných) a nesprávných (nevhodných) rozhodnutí; výzkum je souhrn nejistot všeho druhu, pohybovat se v nich suverénně a bez obav dokáže jen člověk bez vzdělání nebo člověk bez fantazie (nebo bez obojího); </a:t>
            </a:r>
          </a:p>
          <a:p>
            <a:pPr lvl="0"/>
            <a:r>
              <a:rPr lang="cs-CZ" dirty="0"/>
              <a:t>Výzkumník se může naučit všechny potřebné kroky a ve výzkumu je použít. Kvalitu výsledku a jeho přijetí odbornou i laickou veřejností to nezaručí;  Vnitřní hloubku výsledku nenahradí jeho vnější forma. </a:t>
            </a:r>
          </a:p>
          <a:p>
            <a:r>
              <a:rPr lang="cs-CZ" dirty="0"/>
              <a:t>Respondent je limitován svými osobnostními charakteristikami,  vzděláním, životními zážitky a zkušenostmi,  důvěrou či nedůvěrou k badateli, kulturním nastavením a zvyklostmi společnosti, ve které žije,  vlastní pamětí a schopností vyjádřit své myšlenky,  ochotou sdělovat je výzkumníkovi,  stylizací do určité role a rozhodnutím co zamlčovat a co zdůrazňovat (aby roli hrál věrohodně), bezděčným i účelovým zkreslováním vzpomínek,  reinterpretací, citlivostí na způsob vedení rozhovorů ze strany badatele,  synergickým efektem ve vztahu k němu (který buď vznikne či nikoliv). </a:t>
            </a:r>
          </a:p>
          <a:p>
            <a:r>
              <a:rPr lang="cs-CZ" dirty="0"/>
              <a:t>Respondent se může v rozhovoru tvůrčím způsobem realizovat nebo může jen pasivně plnit úlohu, která se od něj očekává (sdělování dat).  To vše se projeví v množství, obsahu a kvalitě dat. 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/>
              <a:t>Výsledek kvalitativního výzkumu</a:t>
            </a:r>
          </a:p>
          <a:p>
            <a:pPr lvl="0"/>
            <a:r>
              <a:rPr lang="cs-CZ" dirty="0"/>
              <a:t>Výsledek je sociálním konstruktem, který nese znaky všech výše uvedených vztahů mezi proměnnými;</a:t>
            </a:r>
          </a:p>
          <a:p>
            <a:pPr lvl="0"/>
            <a:r>
              <a:rPr lang="cs-CZ" dirty="0"/>
              <a:t>Úspěšnost kvalitativní studie se hodnotí ohlasem odborných kritiků a laické veřejnosti. Každý z nich do hodnocení zahrnuje svou vlastní životní zkušenost (včetně vzdělání). To, co na něho působí a souzní s jeho vnímáním a hodnotami, co ho osloví pozitivně, negativně nebo vůbec. </a:t>
            </a:r>
          </a:p>
          <a:p>
            <a:pPr lvl="0"/>
            <a:r>
              <a:rPr lang="cs-CZ" dirty="0"/>
              <a:t>Pokud jsme se domnívali, že AI může pomoci objektivitě hodnocení kvalitativních studií, podle mého názoru spíše ne, protože nikdy přesně nevíme, co algoritmus, podle kterého AI informace vyhledává, vlastně obsahuje.</a:t>
            </a:r>
          </a:p>
          <a:p>
            <a:pPr lvl="0"/>
            <a:r>
              <a:rPr lang="cs-CZ" dirty="0"/>
              <a:t> Vytvořit souhrn standardních kritérií pro hodnocení sice lze, ale nikdy nemůže zahrnovat všechny druhy emocionálních reakcí, které budou pro přijetí/nepřijetí díla rozhodující.  </a:t>
            </a:r>
          </a:p>
          <a:p>
            <a:pPr lvl="0"/>
            <a:endParaRPr lang="cs-CZ" i="1" dirty="0"/>
          </a:p>
          <a:p>
            <a:pPr marL="0" lvl="0" indent="0">
              <a:buNone/>
            </a:pPr>
            <a:r>
              <a:rPr lang="cs-CZ" i="1" dirty="0"/>
              <a:t>(2024 - Konflikt subjektivity a objektivity v kvalitativním výzkumu)</a:t>
            </a:r>
            <a:br>
              <a:rPr lang="cs-CZ" dirty="0"/>
            </a:b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62863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B06DC4F-DE69-03BE-557B-FA61CABCCB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Teoretické nasycení a co si s ním tedy počít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C495D134-C980-00CB-C86D-64A0E3AE5964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dirty="0"/>
              <a:t>Protože „teoretické nasycení“ není nijak objektivně a exaktně definováno, je na badateli, kdy pociťuje, že dat má dostatek. To závisí na řadě subjektivních faktorů:</a:t>
            </a:r>
          </a:p>
          <a:p>
            <a:pPr lvl="0"/>
            <a:r>
              <a:rPr lang="cs-CZ" dirty="0"/>
              <a:t>Badatelově představě o výsledku studie (zda si představuje rozsáhlou mnohovrstevnou studii, který zkoumá problém z mnoha úhlů nebo jednoduchou přehlednou studii, která dává určitou odpověď na položenou otázku/otázky);</a:t>
            </a:r>
          </a:p>
          <a:p>
            <a:pPr lvl="0"/>
            <a:r>
              <a:rPr lang="cs-CZ" dirty="0"/>
              <a:t>Badatelově specializovaném či univerzálním vzdělání;</a:t>
            </a:r>
          </a:p>
          <a:p>
            <a:pPr lvl="0"/>
            <a:r>
              <a:rPr lang="cs-CZ" dirty="0"/>
              <a:t>Badatelově zkušenosti;</a:t>
            </a:r>
          </a:p>
          <a:p>
            <a:pPr lvl="0"/>
            <a:r>
              <a:rPr lang="cs-CZ" dirty="0"/>
              <a:t>Badatelově schopnosti třídění a hierarchizace získaných dat (vrstvení do úrovní významnosti napomůže rozhodnutí, jaké analytické techniky budou použity a jaké způsoby interpretace připadají v úvahu).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7678132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F7A5D15-F0DD-DF88-D062-62AA015F96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Hranice teoretického nasycení 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5CB78ED-50E8-133D-2526-166EE980DF1D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816864" y="1600200"/>
            <a:ext cx="10871200" cy="5029200"/>
          </a:xfrm>
        </p:spPr>
        <p:txBody>
          <a:bodyPr>
            <a:normAutofit fontScale="85000" lnSpcReduction="20000"/>
          </a:bodyPr>
          <a:lstStyle/>
          <a:p>
            <a:r>
              <a:rPr lang="cs-CZ" dirty="0"/>
              <a:t>Vrátíme-li se z vymezení obsahu pojmů „důkaz“ a „názor“, v kvalitativním výzkumu je empirickým důkazem „individuální“ názor respondenta. Výzkumník nemá oporu v matematické (numerické) objektivizaci názorů, nemůže se spolehnout na to, že zvyšující se četnost některých názorů vypovídá o jejich nároku na vyšší stupeň objektivity. Naopak, nenumerické postupy zkoumání jej vedou jinou cestou, vnořováním se do zkoumaného tématu, hledáním dalších a dalších „názorů“ a „individuálních výpovědí“. </a:t>
            </a:r>
          </a:p>
          <a:p>
            <a:r>
              <a:rPr lang="cs-CZ" dirty="0"/>
              <a:t>Hranici teoretické saturace si stanovuje sám;</a:t>
            </a:r>
          </a:p>
          <a:p>
            <a:r>
              <a:rPr lang="cs-CZ" dirty="0"/>
              <a:t>V této fázi existuje víc otázek než odpovědí. A všechny se přenášejí i do další fáze – interpretace dat. Jsem-li aktér (tedy výzkumník), který vystupuje v jedné ze dvou hlavních rolí kvalitativního výzkumu (výzkumník x respondent), není v mých silách, z této role vystoupit. Od začátku (tedy od konstruování vzorku a opakovaného sběru dat) vnáším a pevně zabudovávám do výsledku (konečné teorie) svoje hodnoty. Svým pohledem a postupem přímo nebo nepřímo ovlivňuji výzkumný postup, respondenty, případně veřejné mínění obecně.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157630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4E58933-AA07-100C-C60F-EC37AA934B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Nekončící rozmanitost a nekončící otázky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379B5F1F-4250-0715-0E38-53F010AC1E9D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pPr lvl="0"/>
            <a:r>
              <a:rPr lang="cs-CZ" dirty="0"/>
              <a:t>Shrneme-li vše, co doposud víme o kvalitativním přístupu, vidíme na jedné straně zdroje obrovského bohatství dat, možnosti jejich analýzy a následné interpretace. </a:t>
            </a:r>
          </a:p>
          <a:p>
            <a:r>
              <a:rPr lang="cs-CZ" dirty="0"/>
              <a:t>Opakovaně a ze všech pohledů jsem hledala nezpochybnitelný postup a cokoli „objektivně měřitelného“.</a:t>
            </a:r>
          </a:p>
          <a:p>
            <a:pPr lvl="0"/>
            <a:r>
              <a:rPr lang="cs-CZ" dirty="0"/>
              <a:t>Rozmanitost, která se nabízí, dovoluje skutečně tvůrčí přístupy ve všech fázích výzkumného procesu a měla by vést k velmi uvěřitelným novým pohledům na zkoumanou realitu.</a:t>
            </a:r>
          </a:p>
          <a:p>
            <a:r>
              <a:rPr lang="cs-CZ" dirty="0"/>
              <a:t>Má-li být teoretické nasycení „cílem“ ukončení sběru dat a předpokladem pro započetí jejich analýzy, mělo by mít nějaký hmatatelný (obecněji platný) atribut. O žádném takovém (kromě subjektivního názoru) nevím. </a:t>
            </a:r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8980653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ECC8CD3-5739-0270-C0D7-D774A49C4E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/>
              <a:t>Stručné shrnutí závěrů z příspěvků 2015 - 2024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F0390174-7B5D-C4DD-C1CB-902247AE881C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>
            <a:normAutofit fontScale="62500" lnSpcReduction="20000"/>
          </a:bodyPr>
          <a:lstStyle/>
          <a:p>
            <a:pPr>
              <a:lnSpc>
                <a:spcPct val="120000"/>
              </a:lnSpc>
            </a:pPr>
            <a:r>
              <a:rPr lang="cs-CZ" dirty="0"/>
              <a:t>Shrneme-li vše, co doposud víme o kvalitativním přístupu, vidíme na jedné straně zdroje obrovského bohatství dat, možnosti jejich analýzy a následné interpretace; </a:t>
            </a:r>
          </a:p>
          <a:p>
            <a:pPr>
              <a:lnSpc>
                <a:spcPct val="120000"/>
              </a:lnSpc>
            </a:pPr>
            <a:r>
              <a:rPr lang="cs-CZ" dirty="0"/>
              <a:t>Kvalitativní výzkum je zcela otevřený proces s mnoha možnostmi a variantami;</a:t>
            </a:r>
          </a:p>
          <a:p>
            <a:pPr>
              <a:lnSpc>
                <a:spcPct val="120000"/>
              </a:lnSpc>
            </a:pPr>
            <a:r>
              <a:rPr lang="cs-CZ" dirty="0"/>
              <a:t>Rozmanitost, která se nabízí, dovoluje skutečně tvůrčí přístupy ve všech fázích výzkumného procesu a měla by vést k velmi uvěřitelným novým pohledům na zkoumanou realitu;</a:t>
            </a:r>
          </a:p>
          <a:p>
            <a:pPr>
              <a:lnSpc>
                <a:spcPct val="120000"/>
              </a:lnSpc>
            </a:pPr>
            <a:r>
              <a:rPr lang="cs-CZ" dirty="0"/>
              <a:t>Naše subjektivní rozhodování je klíčovým faktorem;</a:t>
            </a:r>
          </a:p>
          <a:p>
            <a:pPr>
              <a:lnSpc>
                <a:spcPct val="120000"/>
              </a:lnSpc>
            </a:pPr>
            <a:r>
              <a:rPr lang="cs-CZ" dirty="0"/>
              <a:t>Metodologické jistoty – jak postupovat – nemáme a mít nemůžeme;</a:t>
            </a:r>
          </a:p>
          <a:p>
            <a:pPr>
              <a:lnSpc>
                <a:spcPct val="120000"/>
              </a:lnSpc>
            </a:pPr>
            <a:r>
              <a:rPr lang="cs-CZ" dirty="0"/>
              <a:t>Teoretické nasycení je mnohovýznamový pojem, který můžeme mít tolik podob, kolik badatelů jej v praxi použije;</a:t>
            </a:r>
          </a:p>
          <a:p>
            <a:r>
              <a:rPr lang="cs-CZ" dirty="0"/>
              <a:t>Objektivní ověřitelnost našeho výsledku (závěrečné zprávy) neexistuje;</a:t>
            </a:r>
          </a:p>
          <a:p>
            <a:r>
              <a:rPr lang="cs-CZ" dirty="0"/>
              <a:t>Má-li být teoretické nasycení „impulsem“ ukončení sběru dat a předpokladem pro započetí jejich analýzy, mělo by mít nějaký hmatatelný (obecněji platný) atribut. O žádném takovém (kromě subjektivního názoru) nevím. </a:t>
            </a:r>
          </a:p>
          <a:p>
            <a:r>
              <a:rPr lang="cs-CZ" dirty="0"/>
              <a:t>Diskuze o </a:t>
            </a:r>
            <a:r>
              <a:rPr lang="cs-CZ"/>
              <a:t>kvalitativním výzkumu </a:t>
            </a:r>
            <a:r>
              <a:rPr lang="cs-CZ" dirty="0"/>
              <a:t>je užitečná a pomáhá výzkumníkům ujasňovat si vlastní přístupy, ale zásadní zvrat nepřinesla. </a:t>
            </a:r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9311974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/>
              <a:t>Děkuji Vám za pozornost</a:t>
            </a:r>
          </a:p>
        </p:txBody>
      </p:sp>
    </p:spTree>
    <p:extLst>
      <p:ext uri="{BB962C8B-B14F-4D97-AF65-F5344CB8AC3E}">
        <p14:creationId xmlns:p14="http://schemas.microsoft.com/office/powerpoint/2010/main" val="31264800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BC1FD21-4ED2-14BB-96DA-5F7ED42E0E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Vznik semináře před deseti lety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1FF8D526-DD2B-E5B6-EB62-59F8F04E120F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>
              <a:lnSpc>
                <a:spcPct val="150000"/>
              </a:lnSpc>
              <a:spcAft>
                <a:spcPts val="800"/>
              </a:spcAft>
            </a:pPr>
            <a:r>
              <a:rPr lang="cs-CZ" sz="18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Zájem o kvalitativní metodologii;</a:t>
            </a:r>
          </a:p>
          <a:p>
            <a:pPr algn="just">
              <a:lnSpc>
                <a:spcPct val="150000"/>
              </a:lnSpc>
              <a:spcAft>
                <a:spcPts val="800"/>
              </a:spcAft>
            </a:pPr>
            <a:r>
              <a:rPr lang="cs-CZ" sz="1800" kern="1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Metodologická pomoc studentům, doktorandům, mladým výzkumníkům a každému, koho to zajímá a ve své práci může použít;</a:t>
            </a:r>
            <a:endParaRPr lang="cs-CZ" sz="1800" kern="100" dirty="0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800"/>
              </a:spcAft>
            </a:pPr>
            <a:r>
              <a:rPr lang="cs-CZ" sz="1800" kern="100" dirty="0">
                <a:latin typeface="Arial" panose="020B0604020202020204" pitchFamily="34" charset="0"/>
                <a:cs typeface="Times New Roman" panose="02020603050405020304" pitchFamily="18" charset="0"/>
              </a:rPr>
              <a:t>Volba netradiční formy – bylo potřeba diskutovat a na běžných seminářích na to není dost prostoru, zvolili jsme formu opačnou – omezený počet přednášejících a dost času na diskuzi.</a:t>
            </a:r>
          </a:p>
          <a:p>
            <a:pPr algn="just">
              <a:lnSpc>
                <a:spcPct val="150000"/>
              </a:lnSpc>
              <a:spcAft>
                <a:spcPts val="800"/>
              </a:spcAft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705443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EF89C39-E20F-10CF-7321-835AE16B3D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Obsahové zaměření úvodních příspěvků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46684F96-54EA-437D-BE49-C1686B2CE406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/>
              <a:t>V každém z příspěvků jsem se snažila zaměřit na některou slabinu, nejasnost či bariéru použití kvalitativního výzkumu a otevřít diskuzi na toto téma; </a:t>
            </a:r>
          </a:p>
          <a:p>
            <a:r>
              <a:rPr lang="cs-CZ" dirty="0"/>
              <a:t>Kvalitativní výzkum může mít tolik podob a variant provedení, že najít případné nejasnosti nebyl až tak velký problém;</a:t>
            </a:r>
          </a:p>
          <a:p>
            <a:r>
              <a:rPr lang="cs-CZ" dirty="0"/>
              <a:t>Vágních a víceznačných termínů je více, nejen „teoretická nasycenost“. Některými se zabývají jednotlivé příspěvky;</a:t>
            </a:r>
          </a:p>
          <a:p>
            <a:r>
              <a:rPr lang="cs-CZ" dirty="0"/>
              <a:t> Desetiletí diskuzí o kvalitativním výzkumu bylo přínosné, ale otevřených otázek neubývá;</a:t>
            </a:r>
          </a:p>
          <a:p>
            <a:r>
              <a:rPr lang="cs-CZ" dirty="0"/>
              <a:t>S novými fenomény (jako např. AI) jich naopak přibývá.</a:t>
            </a:r>
          </a:p>
        </p:txBody>
      </p:sp>
    </p:spTree>
    <p:extLst>
      <p:ext uri="{BB962C8B-B14F-4D97-AF65-F5344CB8AC3E}">
        <p14:creationId xmlns:p14="http://schemas.microsoft.com/office/powerpoint/2010/main" val="2899605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A150CCC-D117-12A8-A836-A8B28058BB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cs-CZ" dirty="0"/>
            </a:br>
            <a:r>
              <a:rPr lang="cs-CZ" dirty="0"/>
              <a:t>2015 – neurčitost od začátku až do konce výzkumu</a:t>
            </a:r>
            <a:br>
              <a:rPr lang="cs-CZ" dirty="0"/>
            </a:br>
            <a:endParaRPr lang="cs-CZ" dirty="0"/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D3ADB1E6-FA08-CA0D-8654-C55B9C3197C2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cs-CZ" dirty="0"/>
              <a:t>Základní orientace v kvalitativní metodologii a snaha porozumět nejednoznačným termínům; jako nejdůležitější se jevily: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cs-CZ" dirty="0"/>
              <a:t>teoretické nasycení; 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cs-CZ" dirty="0"/>
              <a:t>časová velkorysost přípravy a průběhu;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cs-CZ" dirty="0"/>
              <a:t>lineární a spirálový postup;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cs-CZ" dirty="0"/>
              <a:t>teoretická citlivost;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cs-CZ" dirty="0"/>
              <a:t>verifikace výsledků;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cs-CZ" dirty="0"/>
              <a:t>audit.</a:t>
            </a:r>
          </a:p>
          <a:p>
            <a:pPr>
              <a:buFont typeface="Wingdings" panose="05000000000000000000" pitchFamily="2" charset="2"/>
              <a:buChar char="q"/>
            </a:pPr>
            <a:endParaRPr lang="cs-CZ" dirty="0"/>
          </a:p>
          <a:p>
            <a:pPr marL="0" indent="0">
              <a:buNone/>
            </a:pPr>
            <a:r>
              <a:rPr lang="cs-CZ" sz="2200" i="1" dirty="0"/>
              <a:t>(2015 - Zjevná a skrytá úskalí kvalitativního přístupu)</a:t>
            </a:r>
          </a:p>
          <a:p>
            <a:pPr marL="365760" lvl="1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6934925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07DE776-8290-0C8A-6C24-19DB96D64B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/>
              <a:t>2016 – paralely mezi vědou a uměním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7804317C-4DAB-51EF-4CB2-6ABFDB482D7D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cs-CZ" dirty="0"/>
              <a:t>Rozmanitost cest a výstupů kvalitativního výzkumu začala rýsovat paralelu mezi vědou a uměním;</a:t>
            </a:r>
          </a:p>
          <a:p>
            <a:pPr lvl="0"/>
            <a:r>
              <a:rPr lang="cs-CZ" dirty="0"/>
              <a:t>Nejcennějším přínosem kvalitativních studií je jejich neotřelost, originalita;</a:t>
            </a:r>
          </a:p>
          <a:p>
            <a:pPr lvl="0"/>
            <a:r>
              <a:rPr lang="cs-CZ" dirty="0"/>
              <a:t>Právě tak jako umělecké dílo, může kvalitativní věda nabídnout srozumitelný příběh (story), který osloví čtenáře tím, že ho poučí, pobaví, splní jeho očekávání;</a:t>
            </a:r>
          </a:p>
          <a:p>
            <a:pPr lvl="0"/>
            <a:r>
              <a:rPr lang="cs-CZ" dirty="0"/>
              <a:t>Nebo naopak, rovněž jako umělecké dílo, otevře neočekávaná zákoutí lidských příběhů a jejich interpretací, pochybností a nezodpovězených otázek;</a:t>
            </a:r>
          </a:p>
          <a:p>
            <a:pPr lvl="0"/>
            <a:r>
              <a:rPr lang="cs-CZ" dirty="0"/>
              <a:t>Souznění autora a čtenáře může vznikat při kladení otázek a nalézání odpovědí na ně i při opaku – kladení otázek a nenalézání odpovědí, nýbrž vynořování se dalších a dalších otevřených otázek;</a:t>
            </a:r>
          </a:p>
          <a:p>
            <a:r>
              <a:rPr lang="cs-CZ" dirty="0"/>
              <a:t>Kvalitativní studie je druhem osobní výpovědi, velmi podobné výpovědi umělecké. </a:t>
            </a:r>
          </a:p>
          <a:p>
            <a:pPr lvl="0"/>
            <a:endParaRPr lang="cs-CZ" dirty="0"/>
          </a:p>
          <a:p>
            <a:pPr lvl="0"/>
            <a:endParaRPr lang="cs-CZ" dirty="0"/>
          </a:p>
          <a:p>
            <a:pPr marL="0" indent="0">
              <a:buNone/>
            </a:pPr>
            <a:r>
              <a:rPr lang="cs-CZ" i="1" dirty="0"/>
              <a:t>(2016 - Matoucí rozmanitost: hranice tvůrčí interpretace v kvalitativním výzkumu)</a:t>
            </a:r>
            <a:endParaRPr lang="cs-CZ" b="1" i="1" dirty="0"/>
          </a:p>
        </p:txBody>
      </p:sp>
    </p:spTree>
    <p:extLst>
      <p:ext uri="{BB962C8B-B14F-4D97-AF65-F5344CB8AC3E}">
        <p14:creationId xmlns:p14="http://schemas.microsoft.com/office/powerpoint/2010/main" val="39004295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BDAAF92-AAA5-2928-DA8B-631EF1A651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cs-CZ" dirty="0"/>
            </a:br>
            <a:r>
              <a:rPr lang="cs-CZ" dirty="0"/>
              <a:t>2017 – paměť je klíčový prvek</a:t>
            </a:r>
            <a:br>
              <a:rPr lang="cs-CZ" b="1" dirty="0"/>
            </a:b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D2882DE4-E0EB-ED66-2EFC-69E610237245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cs-CZ" dirty="0"/>
              <a:t>Závažným limitem nejrozšířenější techniky sběru dat v kvalitativním výzkumu – „lidskou pamětí“ – se zabývala třetí přednáška. </a:t>
            </a:r>
          </a:p>
          <a:p>
            <a:r>
              <a:rPr lang="cs-CZ" dirty="0"/>
              <a:t>Ve všech fázích výzkumu jsou záludnosti, které výsledek kvalitativního výzkumu ovlivňují a zároveň určují možnosti teoretické saturace:</a:t>
            </a:r>
          </a:p>
          <a:p>
            <a:r>
              <a:rPr lang="cs-CZ" dirty="0"/>
              <a:t>Postup;</a:t>
            </a:r>
          </a:p>
          <a:p>
            <a:pPr lvl="0"/>
            <a:r>
              <a:rPr lang="cs-CZ" dirty="0"/>
              <a:t>Vzorek;</a:t>
            </a:r>
          </a:p>
          <a:p>
            <a:pPr lvl="0"/>
            <a:r>
              <a:rPr lang="cs-CZ" dirty="0"/>
              <a:t>Technika;</a:t>
            </a:r>
          </a:p>
          <a:p>
            <a:pPr lvl="0"/>
            <a:r>
              <a:rPr lang="cs-CZ" dirty="0"/>
              <a:t>Analýza a interpretace;</a:t>
            </a:r>
          </a:p>
          <a:p>
            <a:pPr lvl="0"/>
            <a:r>
              <a:rPr lang="cs-CZ" dirty="0"/>
              <a:t>Náš koncept odpovídá charakteru a struktuře naší osobnosti;</a:t>
            </a:r>
          </a:p>
          <a:p>
            <a:pPr lvl="0"/>
            <a:r>
              <a:rPr lang="cs-CZ" dirty="0"/>
              <a:t>Metodologická nejistota při sběru dat je faktem, který nemůžeme opomíjet;</a:t>
            </a:r>
          </a:p>
          <a:p>
            <a:pPr lvl="0"/>
            <a:r>
              <a:rPr lang="cs-CZ" dirty="0"/>
              <a:t>Intuice a vnímavost mohou být nápomocnými prvky při vyrovnávání se s realitou (současnou i minulou), kterou zkoumáme.</a:t>
            </a:r>
          </a:p>
          <a:p>
            <a:pPr marL="0" lvl="0" indent="0">
              <a:buNone/>
            </a:pPr>
            <a:endParaRPr lang="cs-CZ" i="1" dirty="0"/>
          </a:p>
          <a:p>
            <a:pPr marL="0" lvl="0" indent="0">
              <a:buNone/>
            </a:pPr>
            <a:r>
              <a:rPr lang="cs-CZ" i="1" dirty="0"/>
              <a:t>(2017 - Metodologická jistota v kontextu iluze paměti)</a:t>
            </a:r>
          </a:p>
          <a:p>
            <a:pPr lvl="0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005784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508230F-2F1A-CBE0-F24A-60EE0EBDDB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2018 – slova a vizuální data lze obdobně analyzovat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71FA29F-A7FE-9014-1395-DF7927558300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cs-CZ" dirty="0"/>
              <a:t>Pokusy o definování kvalitativní vizuální sociologie vzešly z reálné situace, kdy objem vizuálních dat narůstá geometrickou řadou, doplňuje a někdy nahrazuje data textová;</a:t>
            </a:r>
          </a:p>
          <a:p>
            <a:r>
              <a:rPr lang="cs-CZ" dirty="0"/>
              <a:t>Abychom jim porozuměli, potřebujeme zařazovat vizuální vjemy do konstrukce, kterou jsme si apriori vytvořili;</a:t>
            </a:r>
          </a:p>
          <a:p>
            <a:pPr lvl="0"/>
            <a:r>
              <a:rPr lang="cs-CZ" dirty="0"/>
              <a:t>Textová story i video-dokument potřebují totéž – solidnost a poctivost při sběru dat, schopnost se v nich vyznat, umět je analyzovat a umět je interpretovat;</a:t>
            </a:r>
          </a:p>
          <a:p>
            <a:pPr lvl="0"/>
            <a:r>
              <a:rPr lang="cs-CZ" dirty="0"/>
              <a:t>Video-dokument by měl být srozumitelný, sdělující nějaké hodnoty. Pokud je ještě navíc zajímavý a zábavný, mluví to v jeho prospěch. 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/>
              <a:t>Závěry a doporučení</a:t>
            </a:r>
          </a:p>
          <a:p>
            <a:pPr lvl="0"/>
            <a:r>
              <a:rPr lang="cs-CZ" dirty="0"/>
              <a:t>Naše minulost je do značné míry fiktivní představou (</a:t>
            </a:r>
            <a:r>
              <a:rPr lang="cs-CZ" i="1" dirty="0"/>
              <a:t>Elizabeth </a:t>
            </a:r>
            <a:r>
              <a:rPr lang="cs-CZ" i="1" dirty="0" err="1"/>
              <a:t>Loftusová</a:t>
            </a:r>
            <a:r>
              <a:rPr lang="cs-CZ" i="1" dirty="0"/>
              <a:t>)</a:t>
            </a:r>
            <a:endParaRPr lang="cs-CZ" dirty="0"/>
          </a:p>
          <a:p>
            <a:pPr lvl="0"/>
            <a:r>
              <a:rPr lang="cs-CZ" dirty="0"/>
              <a:t>Naše přítomnost je přehlcena informacemi všeho druhu. Naše vnímání (viděného i slyšeného) má mnoho limitů, rozlišovat významy těchto dat jsme schopni jen do určité míry.</a:t>
            </a:r>
          </a:p>
          <a:p>
            <a:pPr marL="0" lvl="0" indent="0">
              <a:buNone/>
            </a:pPr>
            <a:endParaRPr lang="cs-CZ" i="1" dirty="0"/>
          </a:p>
          <a:p>
            <a:pPr marL="0" lvl="0" indent="0">
              <a:buNone/>
            </a:pPr>
            <a:r>
              <a:rPr lang="cs-CZ" i="1" dirty="0"/>
              <a:t>(2018 - Slova a obrazy: interpretace smyslové zkušenosti)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8041607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1A59F9A-88DD-76EE-23BC-213E843F6A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/>
              <a:t>2019 – sociální sítě a sociální média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B3E0756-AAD7-A086-7536-07C9490A386B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816864" y="1600200"/>
            <a:ext cx="10871200" cy="4800600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cs-CZ" dirty="0"/>
              <a:t>Sociální sítě významných způsobem ovlivňují sociální realitu;</a:t>
            </a:r>
          </a:p>
          <a:p>
            <a:r>
              <a:rPr lang="cs-CZ" dirty="0"/>
              <a:t>Sugesce zlého světa vlivem </a:t>
            </a:r>
            <a:r>
              <a:rPr lang="cs-CZ" dirty="0" err="1"/>
              <a:t>masmedií</a:t>
            </a:r>
            <a:r>
              <a:rPr lang="cs-CZ" dirty="0"/>
              <a:t>;</a:t>
            </a:r>
          </a:p>
          <a:p>
            <a:pPr lvl="0"/>
            <a:r>
              <a:rPr lang="cs-CZ" dirty="0"/>
              <a:t>Dialektika extrému „nebe“ a „peklo“ se historicky vyskytuje ve všech systémech komunikace mezi jednotlivcem a společností (v náboženstvích, ideologiích, kultuře);</a:t>
            </a:r>
          </a:p>
          <a:p>
            <a:pPr lvl="0"/>
            <a:r>
              <a:rPr lang="cs-CZ" dirty="0"/>
              <a:t>Pozitivní ideje (např. kulturní či náboženské) přispívají ke zklidnění, vyrovnanosti (odevzdanosti) a pomáhají překonávat nejrůznější osobní i skupinové nesnáze;</a:t>
            </a:r>
          </a:p>
          <a:p>
            <a:pPr lvl="0"/>
            <a:r>
              <a:rPr lang="cs-CZ" dirty="0"/>
              <a:t>Negativní ideje jsou emocionálně výbušnější a dobře využitelné pro udržování i rozvracení stávajících systémů (sjednocení se proti společnému nepříteli, </a:t>
            </a:r>
            <a:r>
              <a:rPr lang="cs-CZ" dirty="0" err="1"/>
              <a:t>Orwellova</a:t>
            </a:r>
            <a:r>
              <a:rPr lang="cs-CZ" dirty="0"/>
              <a:t> minuta nenávisti, udržování společenského napětí);</a:t>
            </a:r>
          </a:p>
          <a:p>
            <a:pPr lvl="0"/>
            <a:r>
              <a:rPr lang="cs-CZ" dirty="0"/>
              <a:t>Mění se formální způsoby sdělování informací – stále více se prosazují </a:t>
            </a:r>
            <a:r>
              <a:rPr lang="cs-CZ" dirty="0" err="1"/>
              <a:t>ikonogramy</a:t>
            </a:r>
            <a:r>
              <a:rPr lang="cs-CZ" dirty="0"/>
              <a:t>, které vytlačují písemná sdělení. Souvislé příběhy jsou nahrazovány klipy a významovou zkratkou. Ve sdělení je zdůrazňována emoce namísto faktu;</a:t>
            </a:r>
          </a:p>
          <a:p>
            <a:pPr lvl="0"/>
            <a:r>
              <a:rPr lang="cs-CZ" dirty="0"/>
              <a:t>Vlivu sociálních sítí a sociálních médií se nelze vyhnout. Musíme se s nimi naučit žít. Mají své kladné stránky a pozitivní důsledky a zároveň negativní stránky. </a:t>
            </a:r>
          </a:p>
          <a:p>
            <a:endParaRPr lang="cs-CZ" dirty="0"/>
          </a:p>
          <a:p>
            <a:pPr marL="0" indent="0">
              <a:buNone/>
            </a:pPr>
            <a:r>
              <a:rPr lang="cs-CZ" i="1" dirty="0"/>
              <a:t>(2019 – Reálná data virtuálních světů)</a:t>
            </a:r>
            <a:br>
              <a:rPr lang="cs-CZ" dirty="0"/>
            </a:b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8647847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30A7245-7FFD-AF1C-B4A1-1DC3E6267E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cs-CZ" dirty="0"/>
            </a:br>
            <a:r>
              <a:rPr lang="cs-CZ" dirty="0"/>
              <a:t>2021 – bez etiky nelze provádět výzkum</a:t>
            </a:r>
            <a:br>
              <a:rPr lang="cs-CZ" dirty="0"/>
            </a:br>
            <a:endParaRPr lang="cs-CZ" dirty="0"/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EEDC899F-9840-4A82-43C5-26F78CFF5F57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816864" y="1600200"/>
            <a:ext cx="10871200" cy="4714336"/>
          </a:xfrm>
        </p:spPr>
        <p:txBody>
          <a:bodyPr>
            <a:normAutofit fontScale="47500" lnSpcReduction="20000"/>
          </a:bodyPr>
          <a:lstStyle/>
          <a:p>
            <a:pPr marL="0" indent="0">
              <a:buNone/>
            </a:pPr>
            <a:r>
              <a:rPr lang="cs-CZ" dirty="0"/>
              <a:t>Etika je klíčový prvek kvalitativního výzkumu. Žádný výzkum není tak důležitý, aby jím bylo omluvitelné ubližování respondentům, zasahování do jejich soukromého života, zneužívání sdělených informaci. Požadavky na etická pravidla se v čase nemění. 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/>
              <a:t>Škodit může použití následujících typů dat:</a:t>
            </a:r>
          </a:p>
          <a:p>
            <a:r>
              <a:rPr lang="cs-CZ" dirty="0"/>
              <a:t>Neúplná data</a:t>
            </a:r>
          </a:p>
          <a:p>
            <a:r>
              <a:rPr lang="cs-CZ" dirty="0"/>
              <a:t>Extrémní hodnoty dat</a:t>
            </a:r>
          </a:p>
          <a:p>
            <a:r>
              <a:rPr lang="cs-CZ" dirty="0"/>
              <a:t>Neověřená data</a:t>
            </a:r>
          </a:p>
          <a:p>
            <a:r>
              <a:rPr lang="cs-CZ" dirty="0"/>
              <a:t>Neověřitelná data</a:t>
            </a:r>
          </a:p>
          <a:p>
            <a:r>
              <a:rPr lang="cs-CZ" dirty="0"/>
              <a:t>Ubližující data</a:t>
            </a:r>
          </a:p>
          <a:p>
            <a:r>
              <a:rPr lang="cs-CZ" dirty="0"/>
              <a:t>Dehonestující data</a:t>
            </a:r>
          </a:p>
          <a:p>
            <a:r>
              <a:rPr lang="cs-CZ" dirty="0"/>
              <a:t>Neexistující data, a další. </a:t>
            </a:r>
          </a:p>
          <a:p>
            <a:endParaRPr lang="cs-CZ" dirty="0"/>
          </a:p>
          <a:p>
            <a:pPr marL="0" indent="0">
              <a:buNone/>
            </a:pPr>
            <a:r>
              <a:rPr lang="cs-CZ" dirty="0"/>
              <a:t>V současné době se důraz na etiku týká spíš ideologizace interpretace – zkreslování důkazů a preferování </a:t>
            </a:r>
            <a:r>
              <a:rPr lang="cs-CZ" dirty="0" err="1"/>
              <a:t>ursčitých</a:t>
            </a:r>
            <a:r>
              <a:rPr lang="cs-CZ" dirty="0"/>
              <a:t> typů názorů, </a:t>
            </a:r>
            <a:r>
              <a:rPr lang="cs-CZ" dirty="0" err="1"/>
              <a:t>dezinterpretačního</a:t>
            </a:r>
            <a:r>
              <a:rPr lang="cs-CZ" dirty="0"/>
              <a:t> či </a:t>
            </a:r>
            <a:r>
              <a:rPr lang="cs-CZ" dirty="0" err="1"/>
              <a:t>misinterpretačního</a:t>
            </a:r>
            <a:r>
              <a:rPr lang="cs-CZ" dirty="0"/>
              <a:t> postupu (při subjektivním vnímání reality), zamlčování důkazů, upravování dat, překrucování, domýšlení si různých vysvětlení, zkreslování, posouvání významu a důrazu atd. Ale ani to není v sociologii nic nového. 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i="1" dirty="0"/>
              <a:t>(2021 - Vnímání etických pravidel kvalitativního výzkumu v čase)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3366339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án">
  <a:themeElements>
    <a:clrScheme name="Medián">
      <a:dk1>
        <a:sysClr val="windowText" lastClr="FFFFFF"/>
      </a:dk1>
      <a:lt1>
        <a:sysClr val="window" lastClr="000000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ediá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FFFFFF"/>
      </a:dk1>
      <a:lt1>
        <a:sysClr val="window" lastClr="000000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19098</TotalTime>
  <Words>2402</Words>
  <Application>Microsoft Office PowerPoint</Application>
  <PresentationFormat>Širokoúhlá obrazovka</PresentationFormat>
  <Paragraphs>140</Paragraphs>
  <Slides>17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17</vt:i4>
      </vt:variant>
    </vt:vector>
  </HeadingPairs>
  <TitlesOfParts>
    <vt:vector size="22" baseType="lpstr">
      <vt:lpstr>Arial</vt:lpstr>
      <vt:lpstr>Calibri</vt:lpstr>
      <vt:lpstr>Wingdings</vt:lpstr>
      <vt:lpstr>Wingdings 2</vt:lpstr>
      <vt:lpstr>Medián</vt:lpstr>
      <vt:lpstr>          Záhada teoretického nasycení  11. 12. 2025</vt:lpstr>
      <vt:lpstr>Vznik semináře před deseti lety</vt:lpstr>
      <vt:lpstr>Obsahové zaměření úvodních příspěvků</vt:lpstr>
      <vt:lpstr> 2015 – neurčitost od začátku až do konce výzkumu </vt:lpstr>
      <vt:lpstr>2016 – paralely mezi vědou a uměním</vt:lpstr>
      <vt:lpstr> 2017 – paměť je klíčový prvek </vt:lpstr>
      <vt:lpstr>2018 – slova a vizuální data lze obdobně analyzovat</vt:lpstr>
      <vt:lpstr>2019 – sociální sítě a sociální média</vt:lpstr>
      <vt:lpstr> 2021 – bez etiky nelze provádět výzkum </vt:lpstr>
      <vt:lpstr> 2022 – dva odlišné druhy textových dat </vt:lpstr>
      <vt:lpstr> 2023 – AI se všemi klady a zápory </vt:lpstr>
      <vt:lpstr> 2024 – subjekt x objekt </vt:lpstr>
      <vt:lpstr>Teoretické nasycení a co si s ním tedy počít</vt:lpstr>
      <vt:lpstr>Hranice teoretického nasycení </vt:lpstr>
      <vt:lpstr>Nekončící rozmanitost a nekončící otázky</vt:lpstr>
      <vt:lpstr>Stručné shrnutí závěrů z příspěvků 2015 - 2024</vt:lpstr>
      <vt:lpstr>Děkuji Vám za pozornost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Zjevná a skrytá úskalí kvalitativního přístupu</dc:title>
  <dc:creator>pc</dc:creator>
  <cp:lastModifiedBy>Jiří Sálus</cp:lastModifiedBy>
  <cp:revision>240</cp:revision>
  <dcterms:created xsi:type="dcterms:W3CDTF">2015-10-25T09:02:11Z</dcterms:created>
  <dcterms:modified xsi:type="dcterms:W3CDTF">2025-12-19T13:13:04Z</dcterms:modified>
</cp:coreProperties>
</file>