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5_82DDFE6C.xml" ContentType="application/vnd.ms-powerpoint.comments+xml"/>
  <Override PartName="/ppt/comments/modernComment_10D_932CDB2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57" r:id="rId6"/>
    <p:sldId id="259" r:id="rId7"/>
    <p:sldId id="258" r:id="rId8"/>
    <p:sldId id="260" r:id="rId9"/>
    <p:sldId id="261" r:id="rId10"/>
    <p:sldId id="265" r:id="rId11"/>
    <p:sldId id="266" r:id="rId12"/>
    <p:sldId id="267" r:id="rId13"/>
    <p:sldId id="268" r:id="rId14"/>
    <p:sldId id="269" r:id="rId15"/>
    <p:sldId id="270" r:id="rId16"/>
    <p:sldId id="271"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1D8AC-CE08-BAE4-E3AE-E2D253619964}" name="Lenka Štěpánková" initials="LŠ" userId="S::342638@muni.cz::4b520a79-d0bc-4c28-b5ff-b12577cc6a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7" d="100"/>
          <a:sy n="77" d="100"/>
        </p:scale>
        <p:origin x="2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05_82DDFE6C.xml><?xml version="1.0" encoding="utf-8"?>
<p188:cmLst xmlns:a="http://schemas.openxmlformats.org/drawingml/2006/main" xmlns:r="http://schemas.openxmlformats.org/officeDocument/2006/relationships" xmlns:p188="http://schemas.microsoft.com/office/powerpoint/2018/8/main">
  <p188:cm id="{444A3257-D959-4561-92C9-C852350246F0}" authorId="{C321D8AC-CE08-BAE4-E3AE-E2D253619964}" created="2025-12-02T13:46:16.771">
    <ac:deMkLst xmlns:ac="http://schemas.microsoft.com/office/drawing/2013/main/command">
      <pc:docMk xmlns:pc="http://schemas.microsoft.com/office/powerpoint/2013/main/command"/>
      <pc:sldMk xmlns:pc="http://schemas.microsoft.com/office/powerpoint/2013/main/command" cId="2195586668" sldId="261"/>
      <ac:spMk id="3" creationId="{A0B6C29F-110F-8128-40A7-CF24CA10FB20}"/>
    </ac:deMkLst>
    <p188:txBody>
      <a:bodyPr/>
      <a:lstStyle/>
      <a:p>
        <a:r>
          <a:rPr lang="cs-CZ"/>
          <a:t>Viola: “(laughs) And I actually surprised myself with how completely crazy I was about that baby — like, totally over the moon, maybe even spoiling him a bit and everything. That bond was suddenly so incredibly strong that it really surprised me that something like that could even happen to me….Definitely, definitely. I mean, aside from the fact that it’s this completely new kind of bond — it’s truly a love of unimaginable proportions.”
On the other hand we have Emma, who feels completely the opposite to Viola :"But it wasn’t like what my friends described — you know, the ones who already had older children. They told me it’s this amazing flood of love, something you can never really experience otherwise or explain..." Lucka said the same: “It’s just… it’s not exactly like you’d expect. I was expecting that flood of love, you know, like everyone says, all happy and…"</a:t>
        </a:r>
      </a:p>
    </p188:txBody>
  </p188:cm>
</p188:cmLst>
</file>

<file path=ppt/comments/modernComment_10D_932CDB26.xml><?xml version="1.0" encoding="utf-8"?>
<p188:cmLst xmlns:a="http://schemas.openxmlformats.org/drawingml/2006/main" xmlns:r="http://schemas.openxmlformats.org/officeDocument/2006/relationships" xmlns:p188="http://schemas.microsoft.com/office/powerpoint/2018/8/main">
  <p188:cm id="{497497AD-1315-44B8-BA2F-80EE7257CE9E}" authorId="{C321D8AC-CE08-BAE4-E3AE-E2D253619964}" created="2025-12-04T08:20:45.042">
    <ac:deMkLst xmlns:ac="http://schemas.microsoft.com/office/drawing/2013/main/command">
      <pc:docMk xmlns:pc="http://schemas.microsoft.com/office/powerpoint/2013/main/command"/>
      <pc:sldMk xmlns:pc="http://schemas.microsoft.com/office/powerpoint/2013/main/command" cId="2469190438" sldId="269"/>
      <ac:spMk id="3" creationId="{216A170B-0D2F-3238-0022-C80FB7CB8BEF}"/>
    </ac:deMkLst>
    <p188:txBody>
      <a:bodyPr/>
      <a:lstStyle/>
      <a:p>
        <a:r>
          <a:rPr lang="cs-CZ"/>
          <a:t>It seems that mothers can't do it right. Putting your child to daycare before the standard time of 3 years of age typical of the Czech Republic is judged negatively the same way as when one stays home with the child longer for one reason or the other.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BFFC4-A8BB-48C4-AB69-075231D3B8BC}" type="datetimeFigureOut">
              <a:rPr lang="cs-CZ" smtClean="0"/>
              <a:t>04.01.2026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B42B6-94B9-479A-81AA-E0738E894876}" type="slidenum">
              <a:rPr lang="cs-CZ" smtClean="0"/>
              <a:t>‹#›</a:t>
            </a:fld>
            <a:endParaRPr lang="cs-CZ"/>
          </a:p>
        </p:txBody>
      </p:sp>
    </p:spTree>
    <p:extLst>
      <p:ext uri="{BB962C8B-B14F-4D97-AF65-F5344CB8AC3E}">
        <p14:creationId xmlns:p14="http://schemas.microsoft.com/office/powerpoint/2010/main" val="364216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43E56F2-0F87-47AE-83E8-D7FE040EB512}"/>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7281" t="17244" r="18955" b="52399"/>
          <a:stretch/>
        </p:blipFill>
        <p:spPr>
          <a:xfrm>
            <a:off x="0" y="3602037"/>
            <a:ext cx="5416118" cy="3255963"/>
          </a:xfrm>
          <a:prstGeom prst="rect">
            <a:avLst/>
          </a:prstGeom>
        </p:spPr>
      </p:pic>
      <p:sp>
        <p:nvSpPr>
          <p:cNvPr id="2" name="Title 1"/>
          <p:cNvSpPr>
            <a:spLocks noGrp="1"/>
          </p:cNvSpPr>
          <p:nvPr>
            <p:ph type="ctrTitle"/>
          </p:nvPr>
        </p:nvSpPr>
        <p:spPr>
          <a:xfrm>
            <a:off x="4593336" y="753031"/>
            <a:ext cx="6760464" cy="2756932"/>
          </a:xfrm>
        </p:spPr>
        <p:txBody>
          <a:bodyPr anchor="b"/>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4593336" y="3602038"/>
            <a:ext cx="6760464"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1B85B1A-1A6F-4171-8908-FFD86A29A790}" type="datetimeFigureOut">
              <a:rPr lang="cs-CZ" smtClean="0"/>
              <a:pPr/>
              <a:t>04.01.2026</a:t>
            </a:fld>
            <a:endParaRPr lang="cs-CZ" dirty="0"/>
          </a:p>
        </p:txBody>
      </p:sp>
      <p:sp>
        <p:nvSpPr>
          <p:cNvPr id="12" name="TextBox 11">
            <a:extLst>
              <a:ext uri="{FF2B5EF4-FFF2-40B4-BE49-F238E27FC236}">
                <a16:creationId xmlns:a16="http://schemas.microsoft.com/office/drawing/2014/main" id="{CA35C302-B50F-4108-B290-44225393679E}"/>
              </a:ext>
            </a:extLst>
          </p:cNvPr>
          <p:cNvSpPr txBox="1"/>
          <p:nvPr userDrawn="1"/>
        </p:nvSpPr>
        <p:spPr>
          <a:xfrm>
            <a:off x="4593334" y="5366305"/>
            <a:ext cx="6760465" cy="646331"/>
          </a:xfrm>
          <a:prstGeom prst="rect">
            <a:avLst/>
          </a:prstGeom>
          <a:noFill/>
        </p:spPr>
        <p:txBody>
          <a:bodyPr wrap="square">
            <a:spAutoFit/>
          </a:bodyPr>
          <a:lstStyle/>
          <a:p>
            <a:pPr algn="r"/>
            <a:r>
              <a:rPr lang="cs-CZ" sz="1200" dirty="0">
                <a:latin typeface="Helvetica" pitchFamily="2" charset="0"/>
              </a:rPr>
              <a:t>Popisovaná data/studie pocházejí z projektu </a:t>
            </a:r>
          </a:p>
          <a:p>
            <a:pPr algn="r"/>
            <a:r>
              <a:rPr lang="cs-CZ" sz="1200" dirty="0">
                <a:latin typeface="Helvetica" pitchFamily="2" charset="0"/>
              </a:rPr>
              <a:t>"Na všechno sami: příležitosti a rizika individualizace společnosti (PRINS)</a:t>
            </a:r>
          </a:p>
          <a:p>
            <a:pPr algn="r"/>
            <a:r>
              <a:rPr lang="cs-CZ" sz="1200" dirty="0">
                <a:latin typeface="Helvetica" pitchFamily="2" charset="0"/>
              </a:rPr>
              <a:t>CZ.02.01.01/00/23_025/0008710", který je spolufinancován Evropskou unií.</a:t>
            </a:r>
          </a:p>
        </p:txBody>
      </p:sp>
      <p:pic>
        <p:nvPicPr>
          <p:cNvPr id="7" name="Picture 6">
            <a:extLst>
              <a:ext uri="{FF2B5EF4-FFF2-40B4-BE49-F238E27FC236}">
                <a16:creationId xmlns:a16="http://schemas.microsoft.com/office/drawing/2014/main" id="{B0B9682F-AA2D-4F11-9D52-F2626B617D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6671" y="6175248"/>
            <a:ext cx="5527128" cy="461173"/>
          </a:xfrm>
          <a:prstGeom prst="rect">
            <a:avLst/>
          </a:prstGeom>
        </p:spPr>
      </p:pic>
    </p:spTree>
    <p:extLst>
      <p:ext uri="{BB962C8B-B14F-4D97-AF65-F5344CB8AC3E}">
        <p14:creationId xmlns:p14="http://schemas.microsoft.com/office/powerpoint/2010/main" val="126421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85B1A-1A6F-4171-8908-FFD86A29A790}" type="datetimeFigureOut">
              <a:rPr lang="cs-CZ" smtClean="0"/>
              <a:t>04.01.2026</a:t>
            </a:fld>
            <a:endParaRPr lang="cs-CZ"/>
          </a:p>
        </p:txBody>
      </p:sp>
      <p:sp>
        <p:nvSpPr>
          <p:cNvPr id="6" name="Slide Number Placeholder 5"/>
          <p:cNvSpPr>
            <a:spLocks noGrp="1"/>
          </p:cNvSpPr>
          <p:nvPr>
            <p:ph type="sldNum" sz="quarter" idx="12"/>
          </p:nvPr>
        </p:nvSpPr>
        <p:spPr/>
        <p:txBody>
          <a:bodyPr/>
          <a:lstStyle/>
          <a:p>
            <a:fld id="{81A6A6DC-8B33-4B86-B64D-FD910D4207E4}" type="slidenum">
              <a:rPr lang="cs-CZ" smtClean="0"/>
              <a:t>‹#›</a:t>
            </a:fld>
            <a:endParaRPr lang="cs-CZ"/>
          </a:p>
        </p:txBody>
      </p:sp>
      <p:pic>
        <p:nvPicPr>
          <p:cNvPr id="7" name="Picture 6">
            <a:extLst>
              <a:ext uri="{FF2B5EF4-FFF2-40B4-BE49-F238E27FC236}">
                <a16:creationId xmlns:a16="http://schemas.microsoft.com/office/drawing/2014/main" id="{B1E0D77C-5CB1-432B-B2F1-6363B619DA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301844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85B1A-1A6F-4171-8908-FFD86A29A790}" type="datetimeFigureOut">
              <a:rPr lang="cs-CZ" smtClean="0"/>
              <a:t>04.01.2026</a:t>
            </a:fld>
            <a:endParaRPr lang="cs-CZ"/>
          </a:p>
        </p:txBody>
      </p:sp>
      <p:sp>
        <p:nvSpPr>
          <p:cNvPr id="6" name="Slide Number Placeholder 5"/>
          <p:cNvSpPr>
            <a:spLocks noGrp="1"/>
          </p:cNvSpPr>
          <p:nvPr>
            <p:ph type="sldNum" sz="quarter" idx="12"/>
          </p:nvPr>
        </p:nvSpPr>
        <p:spPr/>
        <p:txBody>
          <a:bodyPr/>
          <a:lstStyle/>
          <a:p>
            <a:fld id="{81A6A6DC-8B33-4B86-B64D-FD910D4207E4}" type="slidenum">
              <a:rPr lang="cs-CZ" smtClean="0"/>
              <a:t>‹#›</a:t>
            </a:fld>
            <a:endParaRPr lang="cs-CZ"/>
          </a:p>
        </p:txBody>
      </p:sp>
      <p:pic>
        <p:nvPicPr>
          <p:cNvPr id="7" name="Picture 6">
            <a:extLst>
              <a:ext uri="{FF2B5EF4-FFF2-40B4-BE49-F238E27FC236}">
                <a16:creationId xmlns:a16="http://schemas.microsoft.com/office/drawing/2014/main" id="{05B552A8-04A2-4F91-AA1C-E81D77A1E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278612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85B1A-1A6F-4171-8908-FFD86A29A790}" type="datetimeFigureOut">
              <a:rPr lang="cs-CZ" smtClean="0"/>
              <a:t>04.01.2026</a:t>
            </a:fld>
            <a:endParaRPr lang="cs-CZ"/>
          </a:p>
        </p:txBody>
      </p:sp>
      <p:sp>
        <p:nvSpPr>
          <p:cNvPr id="6" name="Slide Number Placeholder 5"/>
          <p:cNvSpPr>
            <a:spLocks noGrp="1"/>
          </p:cNvSpPr>
          <p:nvPr>
            <p:ph type="sldNum" sz="quarter" idx="12"/>
          </p:nvPr>
        </p:nvSpPr>
        <p:spPr/>
        <p:txBody>
          <a:bodyPr/>
          <a:lstStyle/>
          <a:p>
            <a:fld id="{81A6A6DC-8B33-4B86-B64D-FD910D4207E4}" type="slidenum">
              <a:rPr lang="cs-CZ" smtClean="0"/>
              <a:t>‹#›</a:t>
            </a:fld>
            <a:endParaRPr lang="cs-CZ"/>
          </a:p>
        </p:txBody>
      </p:sp>
      <p:pic>
        <p:nvPicPr>
          <p:cNvPr id="8" name="Picture 7">
            <a:extLst>
              <a:ext uri="{FF2B5EF4-FFF2-40B4-BE49-F238E27FC236}">
                <a16:creationId xmlns:a16="http://schemas.microsoft.com/office/drawing/2014/main" id="{47289271-5E0B-4B06-8B01-4907257432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93743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85B1A-1A6F-4171-8908-FFD86A29A790}" type="datetimeFigureOut">
              <a:rPr lang="cs-CZ" smtClean="0"/>
              <a:t>04.01.2026</a:t>
            </a:fld>
            <a:endParaRPr lang="cs-CZ"/>
          </a:p>
        </p:txBody>
      </p:sp>
      <p:sp>
        <p:nvSpPr>
          <p:cNvPr id="6" name="Slide Number Placeholder 5"/>
          <p:cNvSpPr>
            <a:spLocks noGrp="1"/>
          </p:cNvSpPr>
          <p:nvPr>
            <p:ph type="sldNum" sz="quarter" idx="12"/>
          </p:nvPr>
        </p:nvSpPr>
        <p:spPr/>
        <p:txBody>
          <a:bodyPr/>
          <a:lstStyle/>
          <a:p>
            <a:fld id="{81A6A6DC-8B33-4B86-B64D-FD910D4207E4}" type="slidenum">
              <a:rPr lang="cs-CZ" smtClean="0"/>
              <a:t>‹#›</a:t>
            </a:fld>
            <a:endParaRPr lang="cs-CZ"/>
          </a:p>
        </p:txBody>
      </p:sp>
      <p:pic>
        <p:nvPicPr>
          <p:cNvPr id="7" name="Picture 6">
            <a:extLst>
              <a:ext uri="{FF2B5EF4-FFF2-40B4-BE49-F238E27FC236}">
                <a16:creationId xmlns:a16="http://schemas.microsoft.com/office/drawing/2014/main" id="{077FA59D-3E9F-498D-834D-F673162C50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414304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B85B1A-1A6F-4171-8908-FFD86A29A790}" type="datetimeFigureOut">
              <a:rPr lang="cs-CZ" smtClean="0"/>
              <a:t>04.01.2026</a:t>
            </a:fld>
            <a:endParaRPr lang="cs-CZ"/>
          </a:p>
        </p:txBody>
      </p:sp>
      <p:sp>
        <p:nvSpPr>
          <p:cNvPr id="7" name="Slide Number Placeholder 6"/>
          <p:cNvSpPr>
            <a:spLocks noGrp="1"/>
          </p:cNvSpPr>
          <p:nvPr>
            <p:ph type="sldNum" sz="quarter" idx="12"/>
          </p:nvPr>
        </p:nvSpPr>
        <p:spPr/>
        <p:txBody>
          <a:bodyPr/>
          <a:lstStyle/>
          <a:p>
            <a:fld id="{81A6A6DC-8B33-4B86-B64D-FD910D4207E4}" type="slidenum">
              <a:rPr lang="cs-CZ" smtClean="0"/>
              <a:t>‹#›</a:t>
            </a:fld>
            <a:endParaRPr lang="cs-CZ"/>
          </a:p>
        </p:txBody>
      </p:sp>
      <p:pic>
        <p:nvPicPr>
          <p:cNvPr id="8" name="Picture 7">
            <a:extLst>
              <a:ext uri="{FF2B5EF4-FFF2-40B4-BE49-F238E27FC236}">
                <a16:creationId xmlns:a16="http://schemas.microsoft.com/office/drawing/2014/main" id="{DBCBBAF6-A28D-40B4-BE74-78CC3E16A0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5531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85B1A-1A6F-4171-8908-FFD86A29A790}" type="datetimeFigureOut">
              <a:rPr lang="cs-CZ" smtClean="0"/>
              <a:t>04.01.2026</a:t>
            </a:fld>
            <a:endParaRPr lang="cs-CZ"/>
          </a:p>
        </p:txBody>
      </p:sp>
      <p:sp>
        <p:nvSpPr>
          <p:cNvPr id="9" name="Slide Number Placeholder 8"/>
          <p:cNvSpPr>
            <a:spLocks noGrp="1"/>
          </p:cNvSpPr>
          <p:nvPr>
            <p:ph type="sldNum" sz="quarter" idx="12"/>
          </p:nvPr>
        </p:nvSpPr>
        <p:spPr/>
        <p:txBody>
          <a:bodyPr/>
          <a:lstStyle/>
          <a:p>
            <a:fld id="{81A6A6DC-8B33-4B86-B64D-FD910D4207E4}" type="slidenum">
              <a:rPr lang="cs-CZ" smtClean="0"/>
              <a:t>‹#›</a:t>
            </a:fld>
            <a:endParaRPr lang="cs-CZ"/>
          </a:p>
        </p:txBody>
      </p:sp>
      <p:pic>
        <p:nvPicPr>
          <p:cNvPr id="10" name="Picture 9">
            <a:extLst>
              <a:ext uri="{FF2B5EF4-FFF2-40B4-BE49-F238E27FC236}">
                <a16:creationId xmlns:a16="http://schemas.microsoft.com/office/drawing/2014/main" id="{473C2CCD-0233-4580-94D9-9D84564C9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351423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B85B1A-1A6F-4171-8908-FFD86A29A790}" type="datetimeFigureOut">
              <a:rPr lang="cs-CZ" smtClean="0"/>
              <a:t>04.01.2026</a:t>
            </a:fld>
            <a:endParaRPr lang="cs-CZ"/>
          </a:p>
        </p:txBody>
      </p:sp>
      <p:sp>
        <p:nvSpPr>
          <p:cNvPr id="5" name="Slide Number Placeholder 4"/>
          <p:cNvSpPr>
            <a:spLocks noGrp="1"/>
          </p:cNvSpPr>
          <p:nvPr>
            <p:ph type="sldNum" sz="quarter" idx="12"/>
          </p:nvPr>
        </p:nvSpPr>
        <p:spPr/>
        <p:txBody>
          <a:bodyPr/>
          <a:lstStyle/>
          <a:p>
            <a:fld id="{81A6A6DC-8B33-4B86-B64D-FD910D4207E4}" type="slidenum">
              <a:rPr lang="cs-CZ" smtClean="0"/>
              <a:t>‹#›</a:t>
            </a:fld>
            <a:endParaRPr lang="cs-CZ"/>
          </a:p>
        </p:txBody>
      </p:sp>
      <p:pic>
        <p:nvPicPr>
          <p:cNvPr id="6" name="Picture 5">
            <a:extLst>
              <a:ext uri="{FF2B5EF4-FFF2-40B4-BE49-F238E27FC236}">
                <a16:creationId xmlns:a16="http://schemas.microsoft.com/office/drawing/2014/main" id="{88280DAD-DCFA-441C-B2CA-13CC729B9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77072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85B1A-1A6F-4171-8908-FFD86A29A790}" type="datetimeFigureOut">
              <a:rPr lang="cs-CZ" smtClean="0"/>
              <a:t>04.01.2026</a:t>
            </a:fld>
            <a:endParaRPr lang="cs-CZ"/>
          </a:p>
        </p:txBody>
      </p:sp>
      <p:sp>
        <p:nvSpPr>
          <p:cNvPr id="4" name="Slide Number Placeholder 3"/>
          <p:cNvSpPr>
            <a:spLocks noGrp="1"/>
          </p:cNvSpPr>
          <p:nvPr>
            <p:ph type="sldNum" sz="quarter" idx="12"/>
          </p:nvPr>
        </p:nvSpPr>
        <p:spPr/>
        <p:txBody>
          <a:bodyPr/>
          <a:lstStyle/>
          <a:p>
            <a:fld id="{81A6A6DC-8B33-4B86-B64D-FD910D4207E4}" type="slidenum">
              <a:rPr lang="cs-CZ" smtClean="0"/>
              <a:t>‹#›</a:t>
            </a:fld>
            <a:endParaRPr lang="cs-CZ"/>
          </a:p>
        </p:txBody>
      </p:sp>
      <p:pic>
        <p:nvPicPr>
          <p:cNvPr id="6" name="Picture 5">
            <a:extLst>
              <a:ext uri="{FF2B5EF4-FFF2-40B4-BE49-F238E27FC236}">
                <a16:creationId xmlns:a16="http://schemas.microsoft.com/office/drawing/2014/main" id="{6E135D86-FC7D-4B0A-840F-B3E1BF88E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400" y="1246632"/>
            <a:ext cx="5036234" cy="4364736"/>
          </a:xfrm>
          <a:prstGeom prst="rect">
            <a:avLst/>
          </a:prstGeom>
        </p:spPr>
      </p:pic>
    </p:spTree>
    <p:extLst>
      <p:ext uri="{BB962C8B-B14F-4D97-AF65-F5344CB8AC3E}">
        <p14:creationId xmlns:p14="http://schemas.microsoft.com/office/powerpoint/2010/main" val="364031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B85B1A-1A6F-4171-8908-FFD86A29A790}" type="datetimeFigureOut">
              <a:rPr lang="cs-CZ" smtClean="0"/>
              <a:t>04.01.2026</a:t>
            </a:fld>
            <a:endParaRPr lang="cs-CZ"/>
          </a:p>
        </p:txBody>
      </p:sp>
      <p:sp>
        <p:nvSpPr>
          <p:cNvPr id="7" name="Slide Number Placeholder 6"/>
          <p:cNvSpPr>
            <a:spLocks noGrp="1"/>
          </p:cNvSpPr>
          <p:nvPr>
            <p:ph type="sldNum" sz="quarter" idx="12"/>
          </p:nvPr>
        </p:nvSpPr>
        <p:spPr/>
        <p:txBody>
          <a:bodyPr/>
          <a:lstStyle/>
          <a:p>
            <a:fld id="{81A6A6DC-8B33-4B86-B64D-FD910D4207E4}" type="slidenum">
              <a:rPr lang="cs-CZ" smtClean="0"/>
              <a:t>‹#›</a:t>
            </a:fld>
            <a:endParaRPr lang="cs-CZ"/>
          </a:p>
        </p:txBody>
      </p:sp>
      <p:pic>
        <p:nvPicPr>
          <p:cNvPr id="8" name="Picture 7">
            <a:extLst>
              <a:ext uri="{FF2B5EF4-FFF2-40B4-BE49-F238E27FC236}">
                <a16:creationId xmlns:a16="http://schemas.microsoft.com/office/drawing/2014/main" id="{760E6914-BCAE-4CC1-AB77-F823BF41AC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418309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B85B1A-1A6F-4171-8908-FFD86A29A790}" type="datetimeFigureOut">
              <a:rPr lang="cs-CZ" smtClean="0"/>
              <a:t>04.01.2026</a:t>
            </a:fld>
            <a:endParaRPr lang="cs-CZ"/>
          </a:p>
        </p:txBody>
      </p:sp>
      <p:sp>
        <p:nvSpPr>
          <p:cNvPr id="7" name="Slide Number Placeholder 6"/>
          <p:cNvSpPr>
            <a:spLocks noGrp="1"/>
          </p:cNvSpPr>
          <p:nvPr>
            <p:ph type="sldNum" sz="quarter" idx="12"/>
          </p:nvPr>
        </p:nvSpPr>
        <p:spPr/>
        <p:txBody>
          <a:bodyPr/>
          <a:lstStyle/>
          <a:p>
            <a:fld id="{81A6A6DC-8B33-4B86-B64D-FD910D4207E4}" type="slidenum">
              <a:rPr lang="cs-CZ" smtClean="0"/>
              <a:t>‹#›</a:t>
            </a:fld>
            <a:endParaRPr lang="cs-CZ"/>
          </a:p>
        </p:txBody>
      </p:sp>
      <p:pic>
        <p:nvPicPr>
          <p:cNvPr id="8" name="Picture 7">
            <a:extLst>
              <a:ext uri="{FF2B5EF4-FFF2-40B4-BE49-F238E27FC236}">
                <a16:creationId xmlns:a16="http://schemas.microsoft.com/office/drawing/2014/main" id="{F98CE80B-6B46-4A98-BAC8-2E944B08E8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0412" y="6230692"/>
            <a:ext cx="2731175" cy="616440"/>
          </a:xfrm>
          <a:prstGeom prst="rect">
            <a:avLst/>
          </a:prstGeom>
        </p:spPr>
      </p:pic>
    </p:spTree>
    <p:extLst>
      <p:ext uri="{BB962C8B-B14F-4D97-AF65-F5344CB8AC3E}">
        <p14:creationId xmlns:p14="http://schemas.microsoft.com/office/powerpoint/2010/main" val="185731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85B1A-1A6F-4171-8908-FFD86A29A790}" type="datetimeFigureOut">
              <a:rPr lang="cs-CZ" smtClean="0"/>
              <a:t>04.01.2026</a:t>
            </a:fld>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6A6DC-8B33-4B86-B64D-FD910D4207E4}" type="slidenum">
              <a:rPr lang="cs-CZ" smtClean="0"/>
              <a:t>‹#›</a:t>
            </a:fld>
            <a:endParaRPr lang="cs-CZ"/>
          </a:p>
        </p:txBody>
      </p:sp>
    </p:spTree>
    <p:extLst>
      <p:ext uri="{BB962C8B-B14F-4D97-AF65-F5344CB8AC3E}">
        <p14:creationId xmlns:p14="http://schemas.microsoft.com/office/powerpoint/2010/main" val="2097453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0D_932CDB2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5_82DDFE6C.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B2FE6EF-9395-43D4-8F9C-EC0E3D8170D3}"/>
              </a:ext>
            </a:extLst>
          </p:cNvPr>
          <p:cNvSpPr>
            <a:spLocks noGrp="1"/>
          </p:cNvSpPr>
          <p:nvPr>
            <p:ph type="subTitle" idx="1"/>
          </p:nvPr>
        </p:nvSpPr>
        <p:spPr>
          <a:xfrm>
            <a:off x="4561804" y="3310376"/>
            <a:ext cx="6760464" cy="1655762"/>
          </a:xfrm>
        </p:spPr>
        <p:txBody>
          <a:bodyPr>
            <a:normAutofit/>
          </a:bodyPr>
          <a:lstStyle/>
          <a:p>
            <a:r>
              <a:rPr lang="sk-SK" b="1" dirty="0"/>
              <a:t>Lenka Štěpánková</a:t>
            </a:r>
          </a:p>
          <a:p>
            <a:endParaRPr lang="cs-CZ" sz="1800" b="1"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 </a:t>
            </a:r>
            <a:r>
              <a:rPr lang="cs-CZ" sz="2000" dirty="0"/>
              <a:t>Kvalitativní metody ve výzkumu X.</a:t>
            </a:r>
          </a:p>
          <a:p>
            <a:r>
              <a:rPr lang="cs-CZ" sz="2000" dirty="0"/>
              <a:t>11.12.2025 </a:t>
            </a:r>
          </a:p>
        </p:txBody>
      </p:sp>
      <p:sp>
        <p:nvSpPr>
          <p:cNvPr id="3" name="Rectangle 2">
            <a:extLst>
              <a:ext uri="{FF2B5EF4-FFF2-40B4-BE49-F238E27FC236}">
                <a16:creationId xmlns:a16="http://schemas.microsoft.com/office/drawing/2014/main" id="{BF8D326A-B3FA-E4EC-01FD-465FF73F6F0D}"/>
              </a:ext>
            </a:extLst>
          </p:cNvPr>
          <p:cNvSpPr>
            <a:spLocks noGrp="1" noChangeArrowheads="1"/>
          </p:cNvSpPr>
          <p:nvPr>
            <p:ph type="ctrTitle"/>
          </p:nvPr>
        </p:nvSpPr>
        <p:spPr bwMode="auto">
          <a:xfrm>
            <a:off x="234169" y="1765640"/>
            <a:ext cx="93971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k-SK" altLang="cs-CZ" sz="4000" dirty="0">
                <a:latin typeface="+mn-lt"/>
                <a:ea typeface="+mn-ea"/>
                <a:cs typeface="+mn-cs"/>
              </a:rPr>
              <a:t>Materská ľútosť v českom kontexte: </a:t>
            </a:r>
            <a:br>
              <a:rPr lang="sk-SK" altLang="cs-CZ" sz="4000" dirty="0">
                <a:latin typeface="+mn-lt"/>
                <a:ea typeface="+mn-ea"/>
                <a:cs typeface="+mn-cs"/>
              </a:rPr>
            </a:br>
            <a:r>
              <a:rPr lang="sk-SK" altLang="cs-CZ" sz="4000" dirty="0">
                <a:latin typeface="+mn-lt"/>
                <a:ea typeface="+mn-ea"/>
                <a:cs typeface="+mn-cs"/>
              </a:rPr>
              <a:t>tematická analýza hĺbkových rozhovorov</a:t>
            </a:r>
          </a:p>
        </p:txBody>
      </p:sp>
      <p:pic>
        <p:nvPicPr>
          <p:cNvPr id="6" name="Obrázek 5" descr="Obsah obrázku text, Písmo, Grafika, snímek obrazovky&#10;&#10;Obsah vygenerovaný umělou inteligencí může být nesprávný.">
            <a:extLst>
              <a:ext uri="{FF2B5EF4-FFF2-40B4-BE49-F238E27FC236}">
                <a16:creationId xmlns:a16="http://schemas.microsoft.com/office/drawing/2014/main" id="{BDBE6C4D-884F-299D-3FE8-F32D69F31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545" y="433687"/>
            <a:ext cx="1852134" cy="814939"/>
          </a:xfrm>
          <a:prstGeom prst="rect">
            <a:avLst/>
          </a:prstGeom>
        </p:spPr>
      </p:pic>
      <p:pic>
        <p:nvPicPr>
          <p:cNvPr id="9" name="Obrázek 8">
            <a:extLst>
              <a:ext uri="{FF2B5EF4-FFF2-40B4-BE49-F238E27FC236}">
                <a16:creationId xmlns:a16="http://schemas.microsoft.com/office/drawing/2014/main" id="{5DCAE436-BE90-FB0C-4464-638C887BD50E}"/>
              </a:ext>
            </a:extLst>
          </p:cNvPr>
          <p:cNvPicPr>
            <a:picLocks noChangeAspect="1"/>
          </p:cNvPicPr>
          <p:nvPr/>
        </p:nvPicPr>
        <p:blipFill>
          <a:blip r:embed="rId3"/>
          <a:stretch>
            <a:fillRect/>
          </a:stretch>
        </p:blipFill>
        <p:spPr>
          <a:xfrm>
            <a:off x="100363" y="226709"/>
            <a:ext cx="6725589" cy="1228896"/>
          </a:xfrm>
          <a:prstGeom prst="rect">
            <a:avLst/>
          </a:prstGeom>
        </p:spPr>
      </p:pic>
    </p:spTree>
    <p:extLst>
      <p:ext uri="{BB962C8B-B14F-4D97-AF65-F5344CB8AC3E}">
        <p14:creationId xmlns:p14="http://schemas.microsoft.com/office/powerpoint/2010/main" val="352996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EF0E-4A8D-4F83-8406-58482A7350F5}"/>
              </a:ext>
            </a:extLst>
          </p:cNvPr>
          <p:cNvSpPr>
            <a:spLocks noGrp="1"/>
          </p:cNvSpPr>
          <p:nvPr>
            <p:ph type="title"/>
          </p:nvPr>
        </p:nvSpPr>
        <p:spPr>
          <a:xfrm>
            <a:off x="182880" y="-213360"/>
            <a:ext cx="10205720" cy="1000443"/>
          </a:xfrm>
        </p:spPr>
        <p:txBody>
          <a:bodyPr/>
          <a:lstStyle/>
          <a:p>
            <a:pPr fontAlgn="base">
              <a:spcAft>
                <a:spcPts val="1400"/>
              </a:spcAft>
            </a:pPr>
            <a:r>
              <a:rPr lang="en-US" dirty="0"/>
              <a:t>Regret related emotions</a:t>
            </a:r>
          </a:p>
        </p:txBody>
      </p:sp>
      <p:sp>
        <p:nvSpPr>
          <p:cNvPr id="3" name="TextovéPole 2">
            <a:extLst>
              <a:ext uri="{FF2B5EF4-FFF2-40B4-BE49-F238E27FC236}">
                <a16:creationId xmlns:a16="http://schemas.microsoft.com/office/drawing/2014/main" id="{ECA8101E-433A-D601-596A-0D6A2CD795AA}"/>
              </a:ext>
            </a:extLst>
          </p:cNvPr>
          <p:cNvSpPr txBox="1"/>
          <p:nvPr/>
        </p:nvSpPr>
        <p:spPr>
          <a:xfrm>
            <a:off x="309880" y="662781"/>
            <a:ext cx="11409680" cy="6791603"/>
          </a:xfrm>
          <a:prstGeom prst="rect">
            <a:avLst/>
          </a:prstGeom>
          <a:noFill/>
        </p:spPr>
        <p:txBody>
          <a:bodyPr wrap="square" rtlCol="0">
            <a:spAutoFit/>
          </a:bodyPr>
          <a:lstStyle/>
          <a:p>
            <a:r>
              <a:rPr lang="en-US" sz="1800" b="0" i="0" u="none" strike="noStrike" dirty="0">
                <a:solidFill>
                  <a:srgbClr val="000000"/>
                </a:solidFill>
                <a:effectLst/>
                <a:latin typeface="Times New Roman" panose="02020603050405020304" pitchFamily="18" charset="0"/>
              </a:rPr>
              <a:t>Our participants talked about shame and guilt regarding their maternal regret. They feel like they should feel differently, or they shouldn´t feel what they feel.</a:t>
            </a:r>
            <a:endParaRPr lang="sk-SK" sz="1800" b="0" i="0" u="none" strike="noStrike" dirty="0">
              <a:solidFill>
                <a:srgbClr val="000000"/>
              </a:solidFill>
              <a:effectLst/>
              <a:latin typeface="Times New Roman" panose="02020603050405020304" pitchFamily="18" charset="0"/>
            </a:endParaRPr>
          </a:p>
          <a:p>
            <a:pPr algn="just" rtl="0">
              <a:spcBef>
                <a:spcPts val="1400"/>
              </a:spcBef>
              <a:spcAft>
                <a:spcPts val="1400"/>
              </a:spcAft>
            </a:pPr>
            <a:r>
              <a:rPr lang="sk-SK" sz="1800" b="0" i="0" u="none" strike="noStrike" dirty="0" err="1">
                <a:solidFill>
                  <a:srgbClr val="000000"/>
                </a:solidFill>
                <a:effectLst/>
                <a:latin typeface="Times New Roman" panose="02020603050405020304" pitchFamily="18" charset="0"/>
              </a:rPr>
              <a:t>Ana</a:t>
            </a:r>
            <a:r>
              <a:rPr lang="sk-SK"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"And I feel kind of ashamed, as if in front of them</a:t>
            </a:r>
            <a:r>
              <a:rPr lang="sk-SK" sz="1800" b="0" i="0" u="none" strike="noStrike" dirty="0">
                <a:solidFill>
                  <a:srgbClr val="000000"/>
                </a:solidFill>
                <a:effectLst/>
                <a:latin typeface="Times New Roman" panose="02020603050405020304" pitchFamily="18" charset="0"/>
              </a:rPr>
              <a:t> </a:t>
            </a:r>
            <a:r>
              <a:rPr lang="sk-SK" sz="1800" b="0" i="1" u="none" strike="noStrike" dirty="0">
                <a:solidFill>
                  <a:srgbClr val="000000"/>
                </a:solidFill>
                <a:effectLst/>
                <a:latin typeface="Times New Roman" panose="02020603050405020304" pitchFamily="18" charset="0"/>
              </a:rPr>
              <a:t>[</a:t>
            </a:r>
            <a:r>
              <a:rPr lang="sk-SK" sz="1800" b="0" i="1" u="none" strike="noStrike" dirty="0" err="1">
                <a:solidFill>
                  <a:srgbClr val="000000"/>
                </a:solidFill>
                <a:effectLst/>
                <a:latin typeface="Times New Roman" panose="02020603050405020304" pitchFamily="18" charset="0"/>
              </a:rPr>
              <a:t>her</a:t>
            </a:r>
            <a:r>
              <a:rPr lang="sk-SK" sz="1800" b="0" i="1" u="none" strike="noStrike" dirty="0">
                <a:solidFill>
                  <a:srgbClr val="000000"/>
                </a:solidFill>
                <a:effectLst/>
                <a:latin typeface="Times New Roman" panose="02020603050405020304" pitchFamily="18" charset="0"/>
              </a:rPr>
              <a:t> </a:t>
            </a:r>
            <a:r>
              <a:rPr lang="sk-SK" sz="1800" b="0" i="1" u="none" strike="noStrike" dirty="0" err="1">
                <a:solidFill>
                  <a:srgbClr val="000000"/>
                </a:solidFill>
                <a:effectLst/>
                <a:latin typeface="Times New Roman" panose="02020603050405020304" pitchFamily="18" charset="0"/>
              </a:rPr>
              <a:t>children</a:t>
            </a:r>
            <a:r>
              <a:rPr lang="sk-SK" sz="1800" b="0" i="1" u="none" strike="noStrike" dirty="0">
                <a:solidFill>
                  <a:srgbClr val="000000"/>
                </a:solidFill>
                <a:effectLst/>
                <a:latin typeface="Times New Roman" panose="02020603050405020304" pitchFamily="18" charset="0"/>
              </a:rPr>
              <a:t>]</a:t>
            </a:r>
            <a:r>
              <a:rPr lang="en-US" sz="1800" b="0" i="1"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 like I'm somehow blaspheming, having such a beautiful family, beautiful daughters, that I conceived and gave birth without any problems… like, who do I think I am?„</a:t>
            </a:r>
            <a:endParaRPr lang="sk-SK" sz="1800" i="0" u="none" strike="noStrike" dirty="0">
              <a:solidFill>
                <a:srgbClr val="000000"/>
              </a:solidFill>
              <a:latin typeface="Times New Roman" panose="02020603050405020304" pitchFamily="18" charset="0"/>
            </a:endParaRPr>
          </a:p>
          <a:p>
            <a:pPr algn="just" rtl="0">
              <a:spcBef>
                <a:spcPts val="1400"/>
              </a:spcBef>
              <a:spcAft>
                <a:spcPts val="1400"/>
              </a:spcAft>
            </a:pPr>
            <a:br>
              <a:rPr lang="en-US" dirty="0"/>
            </a:br>
            <a:r>
              <a:rPr lang="en-US" sz="1800" b="0" i="0" u="none" strike="noStrike" dirty="0">
                <a:solidFill>
                  <a:srgbClr val="000000"/>
                </a:solidFill>
                <a:effectLst/>
                <a:latin typeface="Times New Roman" panose="02020603050405020304" pitchFamily="18" charset="0"/>
              </a:rPr>
              <a:t>Emma says she has never had to deal with anything more difficult than motherhood obligations, she added:  "Never in my life have I been as low as I was in motherhood." "But I think what’s really important […] is to break that taboo, that… Yes, people say motherhood is beautiful, but I still haven’t really found that feeling in myself, like… I can’t say that I’m enjoying it.„</a:t>
            </a:r>
            <a:endParaRPr lang="sk-SK" b="0" dirty="0">
              <a:solidFill>
                <a:srgbClr val="000000"/>
              </a:solidFill>
              <a:effectLst/>
              <a:latin typeface="Times New Roman" panose="02020603050405020304" pitchFamily="18" charset="0"/>
            </a:endParaRPr>
          </a:p>
          <a:p>
            <a:pPr algn="just" rtl="0">
              <a:spcBef>
                <a:spcPts val="1400"/>
              </a:spcBef>
              <a:spcAft>
                <a:spcPts val="1400"/>
              </a:spcAft>
            </a:pPr>
            <a:br>
              <a:rPr lang="en-US" dirty="0"/>
            </a:br>
            <a:r>
              <a:rPr lang="sk-SK" dirty="0">
                <a:solidFill>
                  <a:srgbClr val="000000"/>
                </a:solidFill>
                <a:latin typeface="Times New Roman" panose="02020603050405020304" pitchFamily="18" charset="0"/>
              </a:rPr>
              <a:t>Viola: </a:t>
            </a:r>
            <a:r>
              <a:rPr lang="en-US" sz="1800" b="0" i="0" u="none" strike="noStrike" dirty="0">
                <a:solidFill>
                  <a:srgbClr val="000000"/>
                </a:solidFill>
                <a:effectLst/>
                <a:latin typeface="Times New Roman" panose="02020603050405020304" pitchFamily="18" charset="0"/>
              </a:rPr>
              <a:t>"I think a lot about the future and what’s ahead, and it doesn’t really matter whether it’s when they’re a baby or when they’re eight. I just see this long, endless road stretching out in front of me — one that can’t ever really end in some beautiful way, it just never ends. And that, I think, is what scares me the most, besides everything else."</a:t>
            </a:r>
            <a:endParaRPr lang="en-US" b="0" dirty="0">
              <a:effectLst/>
            </a:endParaRPr>
          </a:p>
          <a:p>
            <a:pPr algn="just" rtl="0">
              <a:spcBef>
                <a:spcPts val="1400"/>
              </a:spcBef>
              <a:spcAft>
                <a:spcPts val="1400"/>
              </a:spcAft>
            </a:pPr>
            <a:r>
              <a:rPr lang="en-US" sz="1800" b="0" i="0" u="none" strike="noStrike" dirty="0" err="1">
                <a:solidFill>
                  <a:srgbClr val="000000"/>
                </a:solidFill>
                <a:effectLst/>
                <a:latin typeface="Times New Roman" panose="02020603050405020304" pitchFamily="18" charset="0"/>
              </a:rPr>
              <a:t>Vendula</a:t>
            </a:r>
            <a:r>
              <a:rPr lang="en-US" sz="1800" b="0" i="0" u="none" strike="noStrike" dirty="0">
                <a:solidFill>
                  <a:srgbClr val="000000"/>
                </a:solidFill>
                <a:effectLst/>
                <a:latin typeface="Times New Roman" panose="02020603050405020304" pitchFamily="18" charset="0"/>
              </a:rPr>
              <a:t> even expresses certain envy towards people, who experience their parenthood as fulfilling: "When I see someone who genuinely feels like their child is the center of the universe, I think, wow — I wish I could feel that. That’s the very thing I wanted children for. And I just… don’t have it."</a:t>
            </a:r>
            <a:endParaRPr lang="en-US" b="0" dirty="0">
              <a:effectLst/>
            </a:endParaRPr>
          </a:p>
          <a:p>
            <a:br>
              <a:rPr lang="en-US" dirty="0"/>
            </a:br>
            <a:br>
              <a:rPr lang="en-US" dirty="0"/>
            </a:br>
            <a:endParaRPr lang="cs-CZ" dirty="0"/>
          </a:p>
        </p:txBody>
      </p:sp>
    </p:spTree>
    <p:extLst>
      <p:ext uri="{BB962C8B-B14F-4D97-AF65-F5344CB8AC3E}">
        <p14:creationId xmlns:p14="http://schemas.microsoft.com/office/powerpoint/2010/main" val="1958280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EF0E-4A8D-4F83-8406-58482A7350F5}"/>
              </a:ext>
            </a:extLst>
          </p:cNvPr>
          <p:cNvSpPr>
            <a:spLocks noGrp="1"/>
          </p:cNvSpPr>
          <p:nvPr>
            <p:ph type="title"/>
          </p:nvPr>
        </p:nvSpPr>
        <p:spPr/>
        <p:txBody>
          <a:bodyPr/>
          <a:lstStyle/>
          <a:p>
            <a:pPr fontAlgn="base">
              <a:spcAft>
                <a:spcPts val="1400"/>
              </a:spcAft>
            </a:pPr>
            <a:r>
              <a:rPr lang="en-US" dirty="0"/>
              <a:t>Motherhood surveillance</a:t>
            </a:r>
          </a:p>
        </p:txBody>
      </p:sp>
      <p:sp>
        <p:nvSpPr>
          <p:cNvPr id="3" name="TextovéPole 2">
            <a:extLst>
              <a:ext uri="{FF2B5EF4-FFF2-40B4-BE49-F238E27FC236}">
                <a16:creationId xmlns:a16="http://schemas.microsoft.com/office/drawing/2014/main" id="{216A170B-0D2F-3238-0022-C80FB7CB8BEF}"/>
              </a:ext>
            </a:extLst>
          </p:cNvPr>
          <p:cNvSpPr txBox="1"/>
          <p:nvPr/>
        </p:nvSpPr>
        <p:spPr>
          <a:xfrm>
            <a:off x="477520" y="1513840"/>
            <a:ext cx="11369040" cy="5991384"/>
          </a:xfrm>
          <a:prstGeom prst="rect">
            <a:avLst/>
          </a:prstGeom>
          <a:noFill/>
        </p:spPr>
        <p:txBody>
          <a:bodyPr wrap="square" rtlCol="0">
            <a:spAutoFit/>
          </a:bodyPr>
          <a:lstStyle/>
          <a:p>
            <a:r>
              <a:rPr lang="en-US" sz="1800" b="0" i="0" u="none" strike="noStrike" dirty="0">
                <a:solidFill>
                  <a:srgbClr val="000000"/>
                </a:solidFill>
                <a:effectLst/>
                <a:latin typeface="Times New Roman" panose="02020603050405020304" pitchFamily="18" charset="0"/>
              </a:rPr>
              <a:t>The term “maternal surveillance” refers to a societal tendency to perceive motherhood as some sort of public interest, where everyone is scrutinizing every maternal move and everyone can comment on everything and give unsolicited advice just because they have certain experience with parenthood themselves. </a:t>
            </a:r>
            <a:endParaRPr lang="sk-SK" sz="1800" b="0" i="0" u="none" strike="noStrike" dirty="0">
              <a:solidFill>
                <a:srgbClr val="000000"/>
              </a:solidFill>
              <a:effectLst/>
              <a:latin typeface="Times New Roman" panose="02020603050405020304" pitchFamily="18" charset="0"/>
            </a:endParaRPr>
          </a:p>
          <a:p>
            <a:endParaRPr lang="sk-SK"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Our participants mention the overall generational clash about many topics in parenthood (breastfeeding, letting the baby cry when distressed, corporal punishment, respectful parenting, daycare appropriate age etc.) that the previous generations did differently and have strong opinions about, which they express, sometimes insensitively.</a:t>
            </a:r>
            <a:endParaRPr lang="sk-SK" dirty="0">
              <a:solidFill>
                <a:srgbClr val="000000"/>
              </a:solidFill>
              <a:latin typeface="Times New Roman" panose="02020603050405020304" pitchFamily="18" charset="0"/>
            </a:endParaRPr>
          </a:p>
          <a:p>
            <a:endParaRPr lang="sk-SK" dirty="0">
              <a:solidFill>
                <a:srgbClr val="000000"/>
              </a:solidFill>
              <a:latin typeface="Times New Roman" panose="02020603050405020304" pitchFamily="18" charset="0"/>
            </a:endParaRPr>
          </a:p>
          <a:p>
            <a:r>
              <a:rPr lang="en-US" sz="1800" b="0" i="0" u="none" strike="noStrike" dirty="0" err="1">
                <a:solidFill>
                  <a:srgbClr val="000000"/>
                </a:solidFill>
                <a:effectLst/>
                <a:latin typeface="Times New Roman" panose="02020603050405020304" pitchFamily="18" charset="0"/>
              </a:rPr>
              <a:t>Lucka</a:t>
            </a:r>
            <a:r>
              <a:rPr lang="en-US" sz="1800" b="0" i="0" u="none" strike="noStrike" dirty="0">
                <a:solidFill>
                  <a:srgbClr val="000000"/>
                </a:solidFill>
                <a:effectLst/>
                <a:latin typeface="Times New Roman" panose="02020603050405020304" pitchFamily="18" charset="0"/>
              </a:rPr>
              <a:t> and Markéta both recall being told that if they didn’t have children, they would one day regret it. And </a:t>
            </a:r>
            <a:r>
              <a:rPr lang="en-US" sz="1800" b="0" i="0" u="none" strike="noStrike" dirty="0" err="1">
                <a:solidFill>
                  <a:srgbClr val="000000"/>
                </a:solidFill>
                <a:effectLst/>
                <a:latin typeface="Times New Roman" panose="02020603050405020304" pitchFamily="18" charset="0"/>
              </a:rPr>
              <a:t>Lucka</a:t>
            </a:r>
            <a:r>
              <a:rPr lang="en-US" sz="1800" b="0" i="0" u="none" strike="noStrike" dirty="0">
                <a:solidFill>
                  <a:srgbClr val="000000"/>
                </a:solidFill>
                <a:effectLst/>
                <a:latin typeface="Times New Roman" panose="02020603050405020304" pitchFamily="18" charset="0"/>
              </a:rPr>
              <a:t> criticizes the societal expectation from women to stay home on maternity leave for 3 years. She thinks it´s an outdated notion from the past.</a:t>
            </a:r>
            <a:endParaRPr lang="sk-SK" sz="1800" b="0" i="0" u="none" strike="noStrike" dirty="0">
              <a:solidFill>
                <a:srgbClr val="000000"/>
              </a:solidFill>
              <a:effectLst/>
              <a:latin typeface="Times New Roman" panose="02020603050405020304" pitchFamily="18" charset="0"/>
            </a:endParaRPr>
          </a:p>
          <a:p>
            <a:endParaRPr lang="sk-SK" dirty="0">
              <a:solidFill>
                <a:srgbClr val="000000"/>
              </a:solidFill>
              <a:latin typeface="Times New Roman" panose="02020603050405020304" pitchFamily="18" charset="0"/>
            </a:endParaRPr>
          </a:p>
          <a:p>
            <a:pPr algn="just" rtl="0">
              <a:spcBef>
                <a:spcPts val="1400"/>
              </a:spcBef>
              <a:spcAft>
                <a:spcPts val="1400"/>
              </a:spcAft>
            </a:pPr>
            <a:r>
              <a:rPr lang="sk-SK" sz="1800" b="0" i="0" u="none" strike="noStrike" dirty="0">
                <a:solidFill>
                  <a:srgbClr val="000000"/>
                </a:solidFill>
                <a:effectLst/>
                <a:latin typeface="Times New Roman" panose="02020603050405020304" pitchFamily="18" charset="0"/>
              </a:rPr>
              <a:t>Emma: </a:t>
            </a:r>
            <a:r>
              <a:rPr lang="en-US" sz="1800" b="0" i="0" u="none" strike="noStrike" dirty="0">
                <a:solidFill>
                  <a:srgbClr val="000000"/>
                </a:solidFill>
                <a:effectLst/>
                <a:latin typeface="Times New Roman" panose="02020603050405020304" pitchFamily="18" charset="0"/>
              </a:rPr>
              <a:t>“People think they somehow have the right to butt in — to tell you how to raise your own child. So it’s also teaching me that — it’s still a process, I’m still learning something every day — to stand my ground more, to protect that space, like: this is my child, I didn’t ask you for advice. You know? Like, if I wanted your advice, I’d ask. But you’re not going to tell me how to raise my own kid.” </a:t>
            </a:r>
            <a:endParaRPr lang="sk-SK" sz="1800" b="0" i="0" u="none" strike="noStrike" dirty="0">
              <a:solidFill>
                <a:srgbClr val="000000"/>
              </a:solidFill>
              <a:effectLst/>
              <a:latin typeface="Times New Roman" panose="02020603050405020304" pitchFamily="18" charset="0"/>
            </a:endParaRPr>
          </a:p>
          <a:p>
            <a:br>
              <a:rPr lang="en-US" dirty="0"/>
            </a:br>
            <a:endParaRPr lang="en-US" b="0" dirty="0">
              <a:effectLst/>
            </a:endParaRPr>
          </a:p>
          <a:p>
            <a:br>
              <a:rPr lang="en-US" dirty="0"/>
            </a:br>
            <a:endParaRPr lang="cs-CZ" dirty="0"/>
          </a:p>
        </p:txBody>
      </p:sp>
    </p:spTree>
    <p:extLst>
      <p:ext uri="{BB962C8B-B14F-4D97-AF65-F5344CB8AC3E}">
        <p14:creationId xmlns:p14="http://schemas.microsoft.com/office/powerpoint/2010/main" val="246919043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EF0E-4A8D-4F83-8406-58482A7350F5}"/>
              </a:ext>
            </a:extLst>
          </p:cNvPr>
          <p:cNvSpPr>
            <a:spLocks noGrp="1"/>
          </p:cNvSpPr>
          <p:nvPr>
            <p:ph type="title"/>
          </p:nvPr>
        </p:nvSpPr>
        <p:spPr/>
        <p:txBody>
          <a:bodyPr/>
          <a:lstStyle/>
          <a:p>
            <a:pPr fontAlgn="base">
              <a:spcAft>
                <a:spcPts val="1400"/>
              </a:spcAft>
            </a:pPr>
            <a:r>
              <a:rPr lang="en-US" dirty="0"/>
              <a:t>Second child</a:t>
            </a:r>
          </a:p>
        </p:txBody>
      </p:sp>
      <p:sp>
        <p:nvSpPr>
          <p:cNvPr id="3" name="TextovéPole 2">
            <a:extLst>
              <a:ext uri="{FF2B5EF4-FFF2-40B4-BE49-F238E27FC236}">
                <a16:creationId xmlns:a16="http://schemas.microsoft.com/office/drawing/2014/main" id="{3E304600-F0D9-379B-D857-9B755683D295}"/>
              </a:ext>
            </a:extLst>
          </p:cNvPr>
          <p:cNvSpPr txBox="1"/>
          <p:nvPr/>
        </p:nvSpPr>
        <p:spPr>
          <a:xfrm>
            <a:off x="457200" y="1290320"/>
            <a:ext cx="11277600" cy="7263527"/>
          </a:xfrm>
          <a:prstGeom prst="rect">
            <a:avLst/>
          </a:prstGeom>
          <a:noFill/>
        </p:spPr>
        <p:txBody>
          <a:bodyPr wrap="square" rtlCol="0">
            <a:spAutoFit/>
          </a:bodyPr>
          <a:lstStyle/>
          <a:p>
            <a:r>
              <a:rPr lang="en-US" sz="1800" b="0" i="0" u="none" strike="noStrike" dirty="0">
                <a:solidFill>
                  <a:srgbClr val="000000"/>
                </a:solidFill>
                <a:effectLst/>
                <a:latin typeface="Times New Roman" panose="02020603050405020304" pitchFamily="18" charset="0"/>
              </a:rPr>
              <a:t>Ana told us: “Not that I would completely desire a second one. I was like, I’ll extend my maternity leave, this and that. Before my maternity leave ends, I’ll go for it, and I was, like, yeah </a:t>
            </a:r>
            <a:r>
              <a:rPr lang="en-US" sz="1800" b="0" i="0" u="none" strike="noStrike" dirty="0" err="1">
                <a:solidFill>
                  <a:srgbClr val="000000"/>
                </a:solidFill>
                <a:effectLst/>
                <a:latin typeface="Times New Roman" panose="02020603050405020304" pitchFamily="18" charset="0"/>
              </a:rPr>
              <a:t>yeah</a:t>
            </a:r>
            <a:r>
              <a:rPr lang="en-US" sz="1800" b="0" i="0" u="none" strike="noStrike" dirty="0">
                <a:solidFill>
                  <a:srgbClr val="000000"/>
                </a:solidFill>
                <a:effectLst/>
                <a:latin typeface="Times New Roman" panose="02020603050405020304" pitchFamily="18" charset="0"/>
              </a:rPr>
              <a:t>, why not. [...]But… when I think about it, it was a relatively rational decision. More than that inner desire to have another child, the pregnancy, enjoy the baby again.”</a:t>
            </a:r>
            <a:endParaRPr lang="sk-SK" sz="1800" b="0" i="0" u="none" strike="noStrike" dirty="0">
              <a:solidFill>
                <a:srgbClr val="000000"/>
              </a:solidFill>
              <a:effectLst/>
              <a:latin typeface="Times New Roman" panose="02020603050405020304" pitchFamily="18" charset="0"/>
            </a:endParaRPr>
          </a:p>
          <a:p>
            <a:endParaRPr lang="sk-SK" dirty="0">
              <a:solidFill>
                <a:srgbClr val="000000"/>
              </a:solidFill>
              <a:latin typeface="Times New Roman" panose="02020603050405020304" pitchFamily="18" charset="0"/>
            </a:endParaRPr>
          </a:p>
          <a:p>
            <a:r>
              <a:rPr lang="sk-SK" sz="1800" b="0" i="0" u="none" strike="noStrike" dirty="0" err="1">
                <a:solidFill>
                  <a:srgbClr val="000000"/>
                </a:solidFill>
                <a:effectLst/>
                <a:latin typeface="Times New Roman" panose="02020603050405020304" pitchFamily="18" charset="0"/>
              </a:rPr>
              <a:t>Vendula</a:t>
            </a:r>
            <a:r>
              <a:rPr lang="sk-SK" dirty="0">
                <a:solidFill>
                  <a:srgbClr val="000000"/>
                </a:solidFill>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“At the same time, for me it was a kind of rational reason, that, hmm, I always wanted two children, and I was afraid, I was aware that if I didn’t have a second child because of the older child — so I’m already angry at her, for how she is, for how difficult it is — then I would actually be adding to that anger, like, because of you I don’t have the second child.” </a:t>
            </a:r>
            <a:endParaRPr lang="sk-SK" sz="1800" b="0" i="0" u="none" strike="noStrike" dirty="0">
              <a:solidFill>
                <a:srgbClr val="000000"/>
              </a:solidFill>
              <a:effectLst/>
              <a:latin typeface="Times New Roman" panose="02020603050405020304" pitchFamily="18" charset="0"/>
            </a:endParaRPr>
          </a:p>
          <a:p>
            <a:endParaRPr lang="sk-SK" sz="1800" b="0" i="0" u="none" strike="noStrike" dirty="0">
              <a:solidFill>
                <a:srgbClr val="000000"/>
              </a:solidFill>
              <a:effectLst/>
              <a:latin typeface="Times New Roman" panose="02020603050405020304" pitchFamily="18" charset="0"/>
            </a:endParaRPr>
          </a:p>
          <a:p>
            <a:pPr algn="just" rtl="0">
              <a:spcBef>
                <a:spcPts val="1400"/>
              </a:spcBef>
              <a:spcAft>
                <a:spcPts val="1400"/>
              </a:spcAft>
            </a:pPr>
            <a:r>
              <a:rPr lang="en-US" sz="1800" b="0" i="0" u="none" strike="noStrike" dirty="0">
                <a:solidFill>
                  <a:srgbClr val="000000"/>
                </a:solidFill>
                <a:effectLst/>
                <a:latin typeface="Times New Roman" panose="02020603050405020304" pitchFamily="18" charset="0"/>
              </a:rPr>
              <a:t>Tea describes the situation like this: “And with the second child, it’s nonstop now. I’m dealing with it a lot, because I’m getting it from all sides — like, when will you have the second one, one child isn’t enough, you can’t do that to her that she’ll be an only child, and only children are terrible, and so on. It’s from all sides — my gynecologist says it, my friends, my family, and my husband would probably also like to have another child.”</a:t>
            </a:r>
            <a:endParaRPr lang="sk-SK" sz="1800" i="0" u="none" strike="noStrike" dirty="0">
              <a:solidFill>
                <a:srgbClr val="000000"/>
              </a:solidFill>
              <a:latin typeface="Times New Roman" panose="02020603050405020304" pitchFamily="18" charset="0"/>
            </a:endParaRPr>
          </a:p>
          <a:p>
            <a:pPr algn="just" rtl="0">
              <a:spcBef>
                <a:spcPts val="1400"/>
              </a:spcBef>
              <a:spcAft>
                <a:spcPts val="1400"/>
              </a:spcAft>
            </a:pPr>
            <a:br>
              <a:rPr lang="en-US" dirty="0"/>
            </a:br>
            <a:r>
              <a:rPr lang="en-US" sz="1800" b="0" i="0" u="none" strike="noStrike" dirty="0">
                <a:solidFill>
                  <a:srgbClr val="000000"/>
                </a:solidFill>
                <a:effectLst/>
                <a:latin typeface="Times New Roman" panose="02020603050405020304" pitchFamily="18" charset="0"/>
              </a:rPr>
              <a:t>Nevertheless, comments from family members and broader societal norms regarding only children lead some participants to experience internal conflict about their decision to have only one child, despite their personal lack of desire for another.</a:t>
            </a:r>
            <a:endParaRPr lang="en-US" b="0" dirty="0">
              <a:effectLst/>
            </a:endParaRPr>
          </a:p>
          <a:p>
            <a:pPr algn="just" rtl="0">
              <a:spcBef>
                <a:spcPts val="1400"/>
              </a:spcBef>
              <a:spcAft>
                <a:spcPts val="1400"/>
              </a:spcAft>
            </a:pPr>
            <a:br>
              <a:rPr lang="en-US" dirty="0"/>
            </a:br>
            <a:br>
              <a:rPr lang="en-US" dirty="0"/>
            </a:br>
            <a:endParaRPr lang="sk-SK" sz="1800" b="0" i="0" u="none" strike="noStrike" dirty="0">
              <a:solidFill>
                <a:srgbClr val="000000"/>
              </a:solidFill>
              <a:effectLst/>
              <a:latin typeface="Times New Roman" panose="02020603050405020304" pitchFamily="18" charset="0"/>
            </a:endParaRPr>
          </a:p>
          <a:p>
            <a:endParaRPr lang="cs-CZ" dirty="0"/>
          </a:p>
        </p:txBody>
      </p:sp>
    </p:spTree>
    <p:extLst>
      <p:ext uri="{BB962C8B-B14F-4D97-AF65-F5344CB8AC3E}">
        <p14:creationId xmlns:p14="http://schemas.microsoft.com/office/powerpoint/2010/main" val="194841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C9C45-287D-5698-F20D-0006803E9C64}"/>
              </a:ext>
            </a:extLst>
          </p:cNvPr>
          <p:cNvSpPr>
            <a:spLocks noGrp="1"/>
          </p:cNvSpPr>
          <p:nvPr>
            <p:ph type="title"/>
          </p:nvPr>
        </p:nvSpPr>
        <p:spPr/>
        <p:txBody>
          <a:bodyPr/>
          <a:lstStyle/>
          <a:p>
            <a:pPr fontAlgn="base">
              <a:spcAft>
                <a:spcPts val="1400"/>
              </a:spcAft>
            </a:pPr>
            <a:r>
              <a:rPr lang="en-US" dirty="0"/>
              <a:t>Trying to be a good parent</a:t>
            </a:r>
            <a:endParaRPr lang="cs-CZ" dirty="0"/>
          </a:p>
        </p:txBody>
      </p:sp>
      <p:sp>
        <p:nvSpPr>
          <p:cNvPr id="3" name="TextovéPole 2">
            <a:extLst>
              <a:ext uri="{FF2B5EF4-FFF2-40B4-BE49-F238E27FC236}">
                <a16:creationId xmlns:a16="http://schemas.microsoft.com/office/drawing/2014/main" id="{64EB3D5A-0FEF-75F2-0AB8-30FF0111B158}"/>
              </a:ext>
            </a:extLst>
          </p:cNvPr>
          <p:cNvSpPr txBox="1"/>
          <p:nvPr/>
        </p:nvSpPr>
        <p:spPr>
          <a:xfrm>
            <a:off x="426720" y="1463040"/>
            <a:ext cx="11480800" cy="5339923"/>
          </a:xfrm>
          <a:prstGeom prst="rect">
            <a:avLst/>
          </a:prstGeom>
          <a:noFill/>
        </p:spPr>
        <p:txBody>
          <a:bodyPr wrap="square" rtlCol="0">
            <a:spAutoFit/>
          </a:bodyPr>
          <a:lstStyle/>
          <a:p>
            <a:pPr algn="just" rtl="0">
              <a:spcBef>
                <a:spcPts val="1400"/>
              </a:spcBef>
              <a:spcAft>
                <a:spcPts val="1400"/>
              </a:spcAft>
            </a:pPr>
            <a:r>
              <a:rPr lang="en-US" sz="1800" b="0" i="0" u="none" strike="noStrike" dirty="0">
                <a:solidFill>
                  <a:srgbClr val="000000"/>
                </a:solidFill>
                <a:effectLst/>
                <a:latin typeface="Times New Roman" panose="02020603050405020304" pitchFamily="18" charset="0"/>
              </a:rPr>
              <a:t>For all our participants, the strongest motivation in their motherhood is to create a great life for their children. They love them deeply even despite all the struggles and despite the ambivalence in the emotions revolving around the motherhood role. </a:t>
            </a:r>
            <a:endParaRPr lang="en-US" b="0" dirty="0">
              <a:effectLst/>
            </a:endParaRPr>
          </a:p>
          <a:p>
            <a:r>
              <a:rPr lang="en-US" sz="1800" b="0" i="0" u="none" strike="noStrike" dirty="0">
                <a:solidFill>
                  <a:srgbClr val="000000"/>
                </a:solidFill>
                <a:effectLst/>
                <a:latin typeface="Times New Roman" panose="02020603050405020304" pitchFamily="18" charset="0"/>
              </a:rPr>
              <a:t>As Ana puts it: “[...] sometimes it doesn’t even come up [</a:t>
            </a:r>
            <a:r>
              <a:rPr lang="en-US" sz="1800" b="0" i="1" u="none" strike="noStrike" dirty="0">
                <a:solidFill>
                  <a:srgbClr val="000000"/>
                </a:solidFill>
                <a:effectLst/>
                <a:latin typeface="Times New Roman" panose="02020603050405020304" pitchFamily="18" charset="0"/>
              </a:rPr>
              <a:t>the feelings of regret</a:t>
            </a:r>
            <a:r>
              <a:rPr lang="en-US" sz="1800" b="0" i="0" u="none" strike="noStrike" dirty="0">
                <a:solidFill>
                  <a:srgbClr val="000000"/>
                </a:solidFill>
                <a:effectLst/>
                <a:latin typeface="Times New Roman" panose="02020603050405020304" pitchFamily="18" charset="0"/>
              </a:rPr>
              <a:t>] — when we have those better days. When I see those little feet, it might sound like a cliché, but honestly, so many times I just look at them and think — these defenseless little beings, who really have only us right now. And we’re the ones creating their inner world. So I have to, I really have to pull myself together." and "When I look at them, I think, these are my daughters. These are my daughters. It might be completely bizarre, but I just look at them, and it keeps hitting me over and over. These are the children I carried, gave birth to, and now they’re sitting here, and they are my little girls. “</a:t>
            </a:r>
            <a:endParaRPr lang="en-US" b="0" dirty="0">
              <a:effectLst/>
            </a:endParaRPr>
          </a:p>
          <a:p>
            <a:pPr rtl="0">
              <a:spcBef>
                <a:spcPts val="1400"/>
              </a:spcBef>
              <a:spcAft>
                <a:spcPts val="1400"/>
              </a:spcAft>
            </a:pPr>
            <a:r>
              <a:rPr lang="en-US" sz="1800" b="0" i="0" u="none" strike="noStrike" dirty="0">
                <a:solidFill>
                  <a:srgbClr val="000000"/>
                </a:solidFill>
                <a:effectLst/>
                <a:latin typeface="Times New Roman" panose="02020603050405020304" pitchFamily="18" charset="0"/>
              </a:rPr>
              <a:t>Emma talks about breaking the taboo: "It’s good to spread this, that a woman can feel  like I felt that she doesn’t want the child </a:t>
            </a:r>
            <a:r>
              <a:rPr lang="en-US" sz="1800" b="0" i="1" u="none" strike="noStrike" dirty="0">
                <a:solidFill>
                  <a:srgbClr val="000000"/>
                </a:solidFill>
                <a:effectLst/>
                <a:latin typeface="Times New Roman" panose="02020603050405020304" pitchFamily="18" charset="0"/>
              </a:rPr>
              <a:t>[right after the childbirth</a:t>
            </a:r>
            <a:r>
              <a:rPr lang="en-US" sz="1800" b="0" i="0" u="none" strike="noStrike" dirty="0">
                <a:solidFill>
                  <a:srgbClr val="000000"/>
                </a:solidFill>
                <a:effectLst/>
                <a:latin typeface="Times New Roman" panose="02020603050405020304" pitchFamily="18" charset="0"/>
              </a:rPr>
              <a:t>], that it [</a:t>
            </a:r>
            <a:r>
              <a:rPr lang="en-US" sz="1800" b="0" i="1" u="none" strike="noStrike" dirty="0">
                <a:solidFill>
                  <a:srgbClr val="000000"/>
                </a:solidFill>
                <a:effectLst/>
                <a:latin typeface="Times New Roman" panose="02020603050405020304" pitchFamily="18" charset="0"/>
              </a:rPr>
              <a:t>motherhood</a:t>
            </a:r>
            <a:r>
              <a:rPr lang="en-US" sz="1800" b="0" i="0" u="none" strike="noStrike" dirty="0">
                <a:solidFill>
                  <a:srgbClr val="000000"/>
                </a:solidFill>
                <a:effectLst/>
                <a:latin typeface="Times New Roman" panose="02020603050405020304" pitchFamily="18" charset="0"/>
              </a:rPr>
              <a:t>] feels overwhelming, and that doesn’t mean she doesn’t love the child.„</a:t>
            </a:r>
            <a:br>
              <a:rPr lang="en-US" dirty="0"/>
            </a:br>
            <a:r>
              <a:rPr lang="en-US" sz="1800" b="0" i="0" u="none" strike="noStrike" dirty="0">
                <a:solidFill>
                  <a:srgbClr val="000000"/>
                </a:solidFill>
                <a:effectLst/>
                <a:latin typeface="Times New Roman" panose="02020603050405020304" pitchFamily="18" charset="0"/>
              </a:rPr>
              <a:t>Viola talks about her effort to never let her son feel like he was not wanted: "I think that maternal love for me is, I don’t know, I’d say about 70% stronger [</a:t>
            </a:r>
            <a:r>
              <a:rPr lang="en-US" sz="1800" b="0" i="1" u="none" strike="noStrike" dirty="0">
                <a:solidFill>
                  <a:srgbClr val="000000"/>
                </a:solidFill>
                <a:effectLst/>
                <a:latin typeface="Times New Roman" panose="02020603050405020304" pitchFamily="18" charset="0"/>
              </a:rPr>
              <a:t>than feelings of regret</a:t>
            </a:r>
            <a:r>
              <a:rPr lang="en-US" sz="1800" b="0" i="0" u="none" strike="noStrike" dirty="0">
                <a:solidFill>
                  <a:srgbClr val="000000"/>
                </a:solidFill>
                <a:effectLst/>
                <a:latin typeface="Times New Roman" panose="02020603050405020304" pitchFamily="18" charset="0"/>
              </a:rPr>
              <a:t>]. That the difficult moments, or even the thoughts about whether I should have done it or not </a:t>
            </a:r>
            <a:r>
              <a:rPr lang="en-US" sz="1800" b="0" i="1" u="none" strike="noStrike" dirty="0">
                <a:solidFill>
                  <a:srgbClr val="000000"/>
                </a:solidFill>
                <a:effectLst/>
                <a:latin typeface="Times New Roman" panose="02020603050405020304" pitchFamily="18" charset="0"/>
              </a:rPr>
              <a:t>[have a child</a:t>
            </a:r>
            <a:r>
              <a:rPr lang="en-US" sz="1800" b="0" i="0" u="none" strike="noStrike" dirty="0">
                <a:solidFill>
                  <a:srgbClr val="000000"/>
                </a:solidFill>
                <a:effectLst/>
                <a:latin typeface="Times New Roman" panose="02020603050405020304" pitchFamily="18" charset="0"/>
              </a:rPr>
              <a:t>], are strong at times, but in the overall context, they’re negligible, I hope."</a:t>
            </a:r>
            <a:endParaRPr lang="en-US" b="0" dirty="0">
              <a:effectLst/>
            </a:endParaRPr>
          </a:p>
          <a:p>
            <a:br>
              <a:rPr lang="en-US" dirty="0"/>
            </a:br>
            <a:endParaRPr lang="cs-CZ" dirty="0"/>
          </a:p>
        </p:txBody>
      </p:sp>
    </p:spTree>
    <p:extLst>
      <p:ext uri="{BB962C8B-B14F-4D97-AF65-F5344CB8AC3E}">
        <p14:creationId xmlns:p14="http://schemas.microsoft.com/office/powerpoint/2010/main" val="213799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70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2A34-2EE9-4924-82EC-C185DA298D9B}"/>
              </a:ext>
            </a:extLst>
          </p:cNvPr>
          <p:cNvSpPr>
            <a:spLocks noGrp="1"/>
          </p:cNvSpPr>
          <p:nvPr>
            <p:ph type="title"/>
          </p:nvPr>
        </p:nvSpPr>
        <p:spPr/>
        <p:txBody>
          <a:bodyPr/>
          <a:lstStyle/>
          <a:p>
            <a:endParaRPr lang="cs-CZ" dirty="0"/>
          </a:p>
        </p:txBody>
      </p:sp>
      <p:pic>
        <p:nvPicPr>
          <p:cNvPr id="5" name="Zástupný obsah 4">
            <a:extLst>
              <a:ext uri="{FF2B5EF4-FFF2-40B4-BE49-F238E27FC236}">
                <a16:creationId xmlns:a16="http://schemas.microsoft.com/office/drawing/2014/main" id="{8EA8FEA5-4214-D585-5844-947144A7FCB9}"/>
              </a:ext>
            </a:extLst>
          </p:cNvPr>
          <p:cNvPicPr>
            <a:picLocks noGrp="1" noChangeAspect="1"/>
          </p:cNvPicPr>
          <p:nvPr>
            <p:ph idx="1"/>
          </p:nvPr>
        </p:nvPicPr>
        <p:blipFill>
          <a:blip r:embed="rId2"/>
          <a:stretch>
            <a:fillRect/>
          </a:stretch>
        </p:blipFill>
        <p:spPr>
          <a:xfrm>
            <a:off x="333589" y="1991163"/>
            <a:ext cx="6511387" cy="4351338"/>
          </a:xfrm>
        </p:spPr>
      </p:pic>
      <p:sp>
        <p:nvSpPr>
          <p:cNvPr id="3" name="TextovéPole 2">
            <a:extLst>
              <a:ext uri="{FF2B5EF4-FFF2-40B4-BE49-F238E27FC236}">
                <a16:creationId xmlns:a16="http://schemas.microsoft.com/office/drawing/2014/main" id="{24760616-0E9F-F985-CE5C-0A79655B8EC5}"/>
              </a:ext>
            </a:extLst>
          </p:cNvPr>
          <p:cNvSpPr txBox="1"/>
          <p:nvPr/>
        </p:nvSpPr>
        <p:spPr>
          <a:xfrm>
            <a:off x="6242969" y="1991163"/>
            <a:ext cx="5232400" cy="4965462"/>
          </a:xfrm>
          <a:prstGeom prst="rect">
            <a:avLst/>
          </a:prstGeom>
          <a:noFill/>
        </p:spPr>
        <p:txBody>
          <a:bodyPr wrap="square" rtlCol="0">
            <a:spAutoFit/>
          </a:bodyPr>
          <a:lstStyle/>
          <a:p>
            <a:r>
              <a:rPr lang="sk-SK" dirty="0" err="1"/>
              <a:t>Orna</a:t>
            </a:r>
            <a:r>
              <a:rPr lang="sk-SK" dirty="0"/>
              <a:t> </a:t>
            </a:r>
            <a:r>
              <a:rPr lang="sk-SK" dirty="0" err="1"/>
              <a:t>Donath</a:t>
            </a:r>
            <a:r>
              <a:rPr lang="sk-SK" dirty="0"/>
              <a:t> (2015): </a:t>
            </a:r>
            <a:r>
              <a:rPr lang="sk-SK" dirty="0" err="1"/>
              <a:t>Regretting</a:t>
            </a:r>
            <a:r>
              <a:rPr lang="sk-SK" dirty="0"/>
              <a:t> </a:t>
            </a:r>
            <a:r>
              <a:rPr lang="sk-SK" dirty="0" err="1"/>
              <a:t>motherhood</a:t>
            </a:r>
            <a:endParaRPr lang="sk-SK" dirty="0"/>
          </a:p>
          <a:p>
            <a:endParaRPr lang="sk-SK" dirty="0"/>
          </a:p>
          <a:p>
            <a:pPr>
              <a:spcAft>
                <a:spcPts val="800"/>
              </a:spcAft>
            </a:pPr>
            <a:r>
              <a:rPr lang="sk-SK" sz="1800" dirty="0">
                <a:solidFill>
                  <a:srgbClr val="000000"/>
                </a:solidFill>
                <a:effectLst/>
                <a:latin typeface="Times New Roman" panose="02020603050405020304" pitchFamily="18" charset="0"/>
              </a:rPr>
              <a:t>Keby ste sa mohli vrátiť späť v čase s vedomosťami a skúsenosťami, ktoré máte teraz, mali by ste deti? </a:t>
            </a:r>
            <a:endParaRPr lang="sk-SK" sz="1800" dirty="0">
              <a:effectLst/>
              <a:latin typeface="Calibri" panose="020F0502020204030204" pitchFamily="34" charset="0"/>
            </a:endParaRPr>
          </a:p>
          <a:p>
            <a:pPr>
              <a:spcAft>
                <a:spcPts val="800"/>
              </a:spcAft>
            </a:pPr>
            <a:r>
              <a:rPr lang="sk-SK" sz="1800" dirty="0">
                <a:solidFill>
                  <a:srgbClr val="000000"/>
                </a:solidFill>
                <a:effectLst/>
                <a:latin typeface="Times New Roman" panose="02020603050405020304" pitchFamily="18" charset="0"/>
              </a:rPr>
              <a:t>Ako sa prejavuje ľútosť vo vašom každodennom živote? </a:t>
            </a:r>
            <a:endParaRPr lang="sk-SK" sz="1800" dirty="0">
              <a:effectLst/>
              <a:latin typeface="Calibri" panose="020F0502020204030204" pitchFamily="34" charset="0"/>
            </a:endParaRPr>
          </a:p>
          <a:p>
            <a:pPr>
              <a:spcAft>
                <a:spcPts val="800"/>
              </a:spcAft>
            </a:pPr>
            <a:r>
              <a:rPr lang="sk-SK" sz="1800" dirty="0">
                <a:solidFill>
                  <a:srgbClr val="000000"/>
                </a:solidFill>
                <a:effectLst/>
                <a:latin typeface="Times New Roman" panose="02020603050405020304" pitchFamily="18" charset="0"/>
              </a:rPr>
              <a:t>Kedy ste po prvýkrát pocítili túto ľútosť? </a:t>
            </a:r>
            <a:endParaRPr lang="sk-SK" sz="1800" dirty="0">
              <a:effectLst/>
              <a:latin typeface="Calibri" panose="020F0502020204030204" pitchFamily="34" charset="0"/>
            </a:endParaRPr>
          </a:p>
          <a:p>
            <a:pPr>
              <a:spcAft>
                <a:spcPts val="800"/>
              </a:spcAft>
            </a:pPr>
            <a:r>
              <a:rPr lang="sk-SK" sz="1800" dirty="0">
                <a:solidFill>
                  <a:srgbClr val="000000"/>
                </a:solidFill>
                <a:effectLst/>
                <a:latin typeface="Times New Roman" panose="02020603050405020304" pitchFamily="18" charset="0"/>
              </a:rPr>
              <a:t>Hovoríte o pocitoch ľútosti v materstve s niekým? Ako často? S kým? </a:t>
            </a:r>
            <a:endParaRPr lang="sk-SK" sz="1800" dirty="0">
              <a:effectLst/>
              <a:latin typeface="Calibri" panose="020F0502020204030204" pitchFamily="34" charset="0"/>
            </a:endParaRPr>
          </a:p>
          <a:p>
            <a:pPr>
              <a:spcAft>
                <a:spcPts val="800"/>
              </a:spcAft>
            </a:pPr>
            <a:r>
              <a:rPr lang="sk-SK" sz="1800" dirty="0">
                <a:solidFill>
                  <a:srgbClr val="000000"/>
                </a:solidFill>
                <a:effectLst/>
                <a:latin typeface="Times New Roman" panose="02020603050405020304" pitchFamily="18" charset="0"/>
              </a:rPr>
              <a:t>Existujú nejaké výhody alebo nevýhody mať deti? </a:t>
            </a:r>
            <a:endParaRPr lang="sk-SK" sz="1800" dirty="0">
              <a:effectLst/>
              <a:latin typeface="Calibri" panose="020F0502020204030204" pitchFamily="34" charset="0"/>
            </a:endParaRPr>
          </a:p>
          <a:p>
            <a:pPr>
              <a:spcAft>
                <a:spcPts val="800"/>
              </a:spcAft>
            </a:pPr>
            <a:r>
              <a:rPr lang="sk-SK" sz="1800" dirty="0">
                <a:solidFill>
                  <a:srgbClr val="000000"/>
                </a:solidFill>
                <a:effectLst/>
                <a:latin typeface="Times New Roman" panose="02020603050405020304" pitchFamily="18" charset="0"/>
              </a:rPr>
              <a:t>Rozmýšľali ste niekedy nad tým, že by si odišli (od rodiny, od dieťaťa)? </a:t>
            </a:r>
            <a:endParaRPr lang="sk-SK" sz="1800" dirty="0">
              <a:effectLst/>
              <a:latin typeface="Calibri" panose="020F0502020204030204" pitchFamily="34" charset="0"/>
            </a:endParaRPr>
          </a:p>
          <a:p>
            <a:pPr>
              <a:spcAft>
                <a:spcPts val="800"/>
              </a:spcAft>
            </a:pPr>
            <a:r>
              <a:rPr lang="sk-SK" sz="1800" dirty="0">
                <a:solidFill>
                  <a:srgbClr val="000000"/>
                </a:solidFill>
                <a:effectLst/>
                <a:latin typeface="Times New Roman" panose="02020603050405020304" pitchFamily="18" charset="0"/>
              </a:rPr>
              <a:t>Ako sa váš život zmenil po tom, čo ste mala dieťa? </a:t>
            </a:r>
            <a:endParaRPr lang="sk-SK" sz="1800" dirty="0">
              <a:effectLst/>
              <a:latin typeface="Calibri" panose="020F0502020204030204" pitchFamily="34" charset="0"/>
            </a:endParaRPr>
          </a:p>
          <a:p>
            <a:endParaRPr lang="sk-SK" dirty="0"/>
          </a:p>
          <a:p>
            <a:endParaRPr lang="cs-CZ" dirty="0"/>
          </a:p>
        </p:txBody>
      </p:sp>
    </p:spTree>
    <p:extLst>
      <p:ext uri="{BB962C8B-B14F-4D97-AF65-F5344CB8AC3E}">
        <p14:creationId xmlns:p14="http://schemas.microsoft.com/office/powerpoint/2010/main" val="373746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EEB-DA73-47C8-A619-B7326D9D92B0}"/>
              </a:ext>
            </a:extLst>
          </p:cNvPr>
          <p:cNvSpPr>
            <a:spLocks noGrp="1"/>
          </p:cNvSpPr>
          <p:nvPr>
            <p:ph type="title"/>
          </p:nvPr>
        </p:nvSpPr>
        <p:spPr/>
        <p:txBody>
          <a:bodyPr/>
          <a:lstStyle/>
          <a:p>
            <a:r>
              <a:rPr lang="sk-SK" dirty="0" err="1"/>
              <a:t>Method</a:t>
            </a:r>
            <a:endParaRPr lang="cs-CZ" dirty="0"/>
          </a:p>
        </p:txBody>
      </p:sp>
      <p:sp>
        <p:nvSpPr>
          <p:cNvPr id="3" name="Content Placeholder 2">
            <a:extLst>
              <a:ext uri="{FF2B5EF4-FFF2-40B4-BE49-F238E27FC236}">
                <a16:creationId xmlns:a16="http://schemas.microsoft.com/office/drawing/2014/main" id="{B684B278-2EA2-4B1B-A17A-3243C82C63A5}"/>
              </a:ext>
            </a:extLst>
          </p:cNvPr>
          <p:cNvSpPr>
            <a:spLocks noGrp="1"/>
          </p:cNvSpPr>
          <p:nvPr>
            <p:ph sz="half" idx="1"/>
          </p:nvPr>
        </p:nvSpPr>
        <p:spPr/>
        <p:txBody>
          <a:bodyPr/>
          <a:lstStyle/>
          <a:p>
            <a:r>
              <a:rPr lang="en-US" sz="1800" b="0" i="0" u="none" strike="noStrike" dirty="0">
                <a:solidFill>
                  <a:srgbClr val="000000"/>
                </a:solidFill>
                <a:effectLst/>
                <a:latin typeface="Times New Roman" panose="02020603050405020304" pitchFamily="18" charset="0"/>
              </a:rPr>
              <a:t>Participants were 10 Czech mothers, who responded to an article in the Universitas magazine published in December 2024. </a:t>
            </a:r>
            <a:endParaRPr lang="sk-SK"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Two participants were 30-34 years old, </a:t>
            </a:r>
            <a:endParaRPr lang="sk-SK"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seven were 35-40 years old </a:t>
            </a:r>
            <a:endParaRPr lang="sk-SK"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and one was 41-45 years old. </a:t>
            </a:r>
            <a:endParaRPr lang="sk-SK"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Two of them have two children (between 0-3 and 4-6 years of age; between 4-6 and 7-9 years of age),</a:t>
            </a:r>
            <a:endParaRPr lang="sk-SK"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 the rest have one child (seven have children between 0-3 years of age and one between 4-6 years of age).</a:t>
            </a:r>
            <a:endParaRPr lang="cs-CZ" dirty="0"/>
          </a:p>
        </p:txBody>
      </p:sp>
      <p:sp>
        <p:nvSpPr>
          <p:cNvPr id="4" name="Content Placeholder 3">
            <a:extLst>
              <a:ext uri="{FF2B5EF4-FFF2-40B4-BE49-F238E27FC236}">
                <a16:creationId xmlns:a16="http://schemas.microsoft.com/office/drawing/2014/main" id="{1F4BBA54-1D04-4A79-82FB-E389D2DCA4C3}"/>
              </a:ext>
            </a:extLst>
          </p:cNvPr>
          <p:cNvSpPr>
            <a:spLocks noGrp="1"/>
          </p:cNvSpPr>
          <p:nvPr>
            <p:ph sz="half" idx="2"/>
          </p:nvPr>
        </p:nvSpPr>
        <p:spPr/>
        <p:txBody>
          <a:bodyPr/>
          <a:lstStyle/>
          <a:p>
            <a:pPr algn="just" rtl="0">
              <a:spcBef>
                <a:spcPts val="1400"/>
              </a:spcBef>
              <a:spcAft>
                <a:spcPts val="1400"/>
              </a:spcAft>
            </a:pPr>
            <a:r>
              <a:rPr lang="en-US" sz="1800" b="0" i="0" u="none" strike="noStrike" dirty="0">
                <a:solidFill>
                  <a:srgbClr val="000000"/>
                </a:solidFill>
                <a:effectLst/>
                <a:latin typeface="Times New Roman" panose="02020603050405020304" pitchFamily="18" charset="0"/>
              </a:rPr>
              <a:t>Br</a:t>
            </a:r>
            <a:r>
              <a:rPr lang="sk-SK" sz="1800" b="0" i="0" u="none" strike="noStrike" dirty="0">
                <a:solidFill>
                  <a:srgbClr val="000000"/>
                </a:solidFill>
                <a:effectLst/>
                <a:latin typeface="Times New Roman" panose="02020603050405020304" pitchFamily="18" charset="0"/>
              </a:rPr>
              <a:t>au</a:t>
            </a:r>
            <a:r>
              <a:rPr lang="en-US" sz="1800" b="0" i="0" u="none" strike="noStrike" dirty="0">
                <a:solidFill>
                  <a:srgbClr val="000000"/>
                </a:solidFill>
                <a:effectLst/>
                <a:latin typeface="Times New Roman" panose="02020603050405020304" pitchFamily="18" charset="0"/>
              </a:rPr>
              <a:t>n´s and Clark</a:t>
            </a:r>
            <a:r>
              <a:rPr lang="sk-SK" sz="1800" b="0" i="0" u="none" strike="noStrike" dirty="0">
                <a:solidFill>
                  <a:srgbClr val="000000"/>
                </a:solidFill>
                <a:effectLst/>
                <a:latin typeface="Times New Roman" panose="02020603050405020304" pitchFamily="18" charset="0"/>
              </a:rPr>
              <a:t>e</a:t>
            </a:r>
            <a:r>
              <a:rPr lang="en-US" sz="1800" b="0" i="0" u="none" strike="noStrike" dirty="0">
                <a:solidFill>
                  <a:srgbClr val="000000"/>
                </a:solidFill>
                <a:effectLst/>
                <a:latin typeface="Times New Roman" panose="02020603050405020304" pitchFamily="18" charset="0"/>
              </a:rPr>
              <a:t>´s (2006) thematic analysis approach</a:t>
            </a:r>
            <a:endParaRPr lang="sk-SK" sz="1800" dirty="0">
              <a:solidFill>
                <a:srgbClr val="000000"/>
              </a:solidFill>
              <a:latin typeface="Times New Roman" panose="02020603050405020304" pitchFamily="18" charset="0"/>
            </a:endParaRPr>
          </a:p>
          <a:p>
            <a:pPr algn="just" rtl="0">
              <a:spcBef>
                <a:spcPts val="1400"/>
              </a:spcBef>
              <a:spcAft>
                <a:spcPts val="1400"/>
              </a:spcAft>
            </a:pPr>
            <a:r>
              <a:rPr lang="sk-SK" sz="1800" dirty="0" err="1">
                <a:solidFill>
                  <a:srgbClr val="000000"/>
                </a:solidFill>
                <a:latin typeface="Times New Roman" panose="02020603050405020304" pitchFamily="18" charset="0"/>
              </a:rPr>
              <a:t>Ou</a:t>
            </a:r>
            <a:r>
              <a:rPr lang="en-US" sz="1800" b="0" i="0" u="none" strike="noStrike" dirty="0">
                <a:solidFill>
                  <a:srgbClr val="000000"/>
                </a:solidFill>
                <a:effectLst/>
                <a:latin typeface="Times New Roman" panose="02020603050405020304" pitchFamily="18" charset="0"/>
              </a:rPr>
              <a:t>r analysis considers </a:t>
            </a:r>
            <a:r>
              <a:rPr lang="en-US" sz="1800" b="1" i="0" u="none" strike="noStrike" dirty="0">
                <a:solidFill>
                  <a:srgbClr val="000000"/>
                </a:solidFill>
                <a:effectLst/>
                <a:latin typeface="Times New Roman" panose="02020603050405020304" pitchFamily="18" charset="0"/>
              </a:rPr>
              <a:t>themes through a data set, is semantic and takes a realist perspective</a:t>
            </a:r>
            <a:r>
              <a:rPr lang="en-US" sz="1800" b="0" i="0" u="none" strike="noStrike" dirty="0">
                <a:solidFill>
                  <a:srgbClr val="000000"/>
                </a:solidFill>
                <a:effectLst/>
                <a:latin typeface="Times New Roman" panose="02020603050405020304" pitchFamily="18" charset="0"/>
              </a:rPr>
              <a:t>. </a:t>
            </a:r>
            <a:endParaRPr lang="en-US" b="0" dirty="0">
              <a:effectLst/>
            </a:endParaRPr>
          </a:p>
          <a:p>
            <a:r>
              <a:rPr lang="en-US" sz="1800" b="0" i="0" u="none" strike="noStrike" dirty="0">
                <a:solidFill>
                  <a:srgbClr val="000000"/>
                </a:solidFill>
                <a:effectLst/>
                <a:latin typeface="Times New Roman" panose="02020603050405020304" pitchFamily="18" charset="0"/>
              </a:rPr>
              <a:t>The semi-structured interview consisted of questions that were inspired by </a:t>
            </a:r>
            <a:r>
              <a:rPr lang="en-US" sz="1800" b="0" i="0" u="none" strike="noStrike" dirty="0" err="1">
                <a:solidFill>
                  <a:srgbClr val="000000"/>
                </a:solidFill>
                <a:effectLst/>
                <a:latin typeface="Times New Roman" panose="02020603050405020304" pitchFamily="18" charset="0"/>
              </a:rPr>
              <a:t>Orna</a:t>
            </a:r>
            <a:r>
              <a:rPr lang="en-US" sz="1800" b="0" i="0" u="none" strike="noStrike" dirty="0">
                <a:solidFill>
                  <a:srgbClr val="000000"/>
                </a:solidFill>
                <a:effectLst/>
                <a:latin typeface="Times New Roman" panose="02020603050405020304" pitchFamily="18" charset="0"/>
              </a:rPr>
              <a:t> Donath´s structure of interviews, based on her book and personal communication. </a:t>
            </a:r>
            <a:br>
              <a:rPr lang="en-US" dirty="0"/>
            </a:br>
            <a:endParaRPr lang="cs-CZ" dirty="0"/>
          </a:p>
        </p:txBody>
      </p:sp>
    </p:spTree>
    <p:extLst>
      <p:ext uri="{BB962C8B-B14F-4D97-AF65-F5344CB8AC3E}">
        <p14:creationId xmlns:p14="http://schemas.microsoft.com/office/powerpoint/2010/main" val="188831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7BD7-D619-467A-805D-D1ED2C3E4702}"/>
              </a:ext>
            </a:extLst>
          </p:cNvPr>
          <p:cNvSpPr>
            <a:spLocks noGrp="1"/>
          </p:cNvSpPr>
          <p:nvPr>
            <p:ph type="title"/>
          </p:nvPr>
        </p:nvSpPr>
        <p:spPr/>
        <p:txBody>
          <a:bodyPr/>
          <a:lstStyle/>
          <a:p>
            <a:endParaRPr lang="cs-CZ" dirty="0"/>
          </a:p>
        </p:txBody>
      </p:sp>
      <p:sp>
        <p:nvSpPr>
          <p:cNvPr id="3" name="Text Placeholder 2">
            <a:extLst>
              <a:ext uri="{FF2B5EF4-FFF2-40B4-BE49-F238E27FC236}">
                <a16:creationId xmlns:a16="http://schemas.microsoft.com/office/drawing/2014/main" id="{E3E70BBD-36A7-4CE4-88D1-87767887B6C5}"/>
              </a:ext>
            </a:extLst>
          </p:cNvPr>
          <p:cNvSpPr>
            <a:spLocks noGrp="1"/>
          </p:cNvSpPr>
          <p:nvPr>
            <p:ph type="body" idx="1"/>
          </p:nvPr>
        </p:nvSpPr>
        <p:spPr/>
        <p:txBody>
          <a:bodyPr/>
          <a:lstStyle/>
          <a:p>
            <a:endParaRPr lang="cs-CZ"/>
          </a:p>
        </p:txBody>
      </p:sp>
      <p:pic>
        <p:nvPicPr>
          <p:cNvPr id="5" name="Obrázek 4">
            <a:extLst>
              <a:ext uri="{FF2B5EF4-FFF2-40B4-BE49-F238E27FC236}">
                <a16:creationId xmlns:a16="http://schemas.microsoft.com/office/drawing/2014/main" id="{6C160334-25E2-66DD-1FAC-642443120F2A}"/>
              </a:ext>
            </a:extLst>
          </p:cNvPr>
          <p:cNvPicPr>
            <a:picLocks noChangeAspect="1"/>
          </p:cNvPicPr>
          <p:nvPr/>
        </p:nvPicPr>
        <p:blipFill>
          <a:blip r:embed="rId2"/>
          <a:stretch>
            <a:fillRect/>
          </a:stretch>
        </p:blipFill>
        <p:spPr>
          <a:xfrm>
            <a:off x="391172" y="282082"/>
            <a:ext cx="6777527" cy="3972910"/>
          </a:xfrm>
          <a:prstGeom prst="rect">
            <a:avLst/>
          </a:prstGeom>
        </p:spPr>
      </p:pic>
      <p:pic>
        <p:nvPicPr>
          <p:cNvPr id="7" name="Obrázek 6">
            <a:extLst>
              <a:ext uri="{FF2B5EF4-FFF2-40B4-BE49-F238E27FC236}">
                <a16:creationId xmlns:a16="http://schemas.microsoft.com/office/drawing/2014/main" id="{E90A5B58-FB47-7534-8B91-B792884E06BB}"/>
              </a:ext>
            </a:extLst>
          </p:cNvPr>
          <p:cNvPicPr>
            <a:picLocks noChangeAspect="1"/>
          </p:cNvPicPr>
          <p:nvPr/>
        </p:nvPicPr>
        <p:blipFill>
          <a:blip r:embed="rId3"/>
          <a:stretch>
            <a:fillRect/>
          </a:stretch>
        </p:blipFill>
        <p:spPr>
          <a:xfrm>
            <a:off x="6582103" y="2694998"/>
            <a:ext cx="4499632" cy="3211460"/>
          </a:xfrm>
          <a:prstGeom prst="rect">
            <a:avLst/>
          </a:prstGeom>
        </p:spPr>
      </p:pic>
      <p:sp>
        <p:nvSpPr>
          <p:cNvPr id="4" name="TextovéPole 3">
            <a:extLst>
              <a:ext uri="{FF2B5EF4-FFF2-40B4-BE49-F238E27FC236}">
                <a16:creationId xmlns:a16="http://schemas.microsoft.com/office/drawing/2014/main" id="{35FC4610-285B-B100-FA49-5B892AF4E2C6}"/>
              </a:ext>
            </a:extLst>
          </p:cNvPr>
          <p:cNvSpPr txBox="1"/>
          <p:nvPr/>
        </p:nvSpPr>
        <p:spPr>
          <a:xfrm>
            <a:off x="7630160" y="282082"/>
            <a:ext cx="4170668" cy="369332"/>
          </a:xfrm>
          <a:prstGeom prst="rect">
            <a:avLst/>
          </a:prstGeom>
          <a:noFill/>
        </p:spPr>
        <p:txBody>
          <a:bodyPr wrap="square" rtlCol="0">
            <a:spAutoFit/>
          </a:bodyPr>
          <a:lstStyle/>
          <a:p>
            <a:r>
              <a:rPr lang="sk-SK" dirty="0"/>
              <a:t>QDA </a:t>
            </a:r>
            <a:r>
              <a:rPr lang="sk-SK" dirty="0" err="1"/>
              <a:t>Miner</a:t>
            </a:r>
            <a:r>
              <a:rPr lang="sk-SK" dirty="0"/>
              <a:t> </a:t>
            </a:r>
            <a:r>
              <a:rPr lang="sk-SK" dirty="0" err="1"/>
              <a:t>Light</a:t>
            </a:r>
            <a:r>
              <a:rPr lang="sk-SK" dirty="0"/>
              <a:t> (</a:t>
            </a:r>
            <a:r>
              <a:rPr lang="sk-SK" dirty="0" err="1"/>
              <a:t>free</a:t>
            </a:r>
            <a:r>
              <a:rPr lang="sk-SK" dirty="0"/>
              <a:t> verzia) + </a:t>
            </a:r>
            <a:r>
              <a:rPr lang="sk-SK" dirty="0" err="1"/>
              <a:t>excel</a:t>
            </a:r>
            <a:endParaRPr lang="cs-CZ" dirty="0"/>
          </a:p>
        </p:txBody>
      </p:sp>
    </p:spTree>
    <p:extLst>
      <p:ext uri="{BB962C8B-B14F-4D97-AF65-F5344CB8AC3E}">
        <p14:creationId xmlns:p14="http://schemas.microsoft.com/office/powerpoint/2010/main" val="83873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47E1-942A-4325-8761-B115063B1CD4}"/>
              </a:ext>
            </a:extLst>
          </p:cNvPr>
          <p:cNvSpPr>
            <a:spLocks noGrp="1"/>
          </p:cNvSpPr>
          <p:nvPr>
            <p:ph type="title"/>
          </p:nvPr>
        </p:nvSpPr>
        <p:spPr/>
        <p:txBody>
          <a:bodyPr/>
          <a:lstStyle/>
          <a:p>
            <a:r>
              <a:rPr lang="sk-SK" dirty="0" err="1"/>
              <a:t>Analysis</a:t>
            </a:r>
            <a:endParaRPr lang="cs-CZ" dirty="0"/>
          </a:p>
        </p:txBody>
      </p:sp>
      <p:sp>
        <p:nvSpPr>
          <p:cNvPr id="3" name="Text Placeholder 2">
            <a:extLst>
              <a:ext uri="{FF2B5EF4-FFF2-40B4-BE49-F238E27FC236}">
                <a16:creationId xmlns:a16="http://schemas.microsoft.com/office/drawing/2014/main" id="{2DB55D87-EF18-46A3-A9C5-1441DDB76920}"/>
              </a:ext>
            </a:extLst>
          </p:cNvPr>
          <p:cNvSpPr>
            <a:spLocks noGrp="1"/>
          </p:cNvSpPr>
          <p:nvPr>
            <p:ph type="body" idx="1"/>
          </p:nvPr>
        </p:nvSpPr>
        <p:spPr/>
        <p:txBody>
          <a:bodyPr/>
          <a:lstStyle/>
          <a:p>
            <a:endParaRPr lang="cs-CZ"/>
          </a:p>
        </p:txBody>
      </p:sp>
      <p:sp>
        <p:nvSpPr>
          <p:cNvPr id="4" name="Content Placeholder 3">
            <a:extLst>
              <a:ext uri="{FF2B5EF4-FFF2-40B4-BE49-F238E27FC236}">
                <a16:creationId xmlns:a16="http://schemas.microsoft.com/office/drawing/2014/main" id="{9E448680-878D-496D-8966-5075CB7B7955}"/>
              </a:ext>
            </a:extLst>
          </p:cNvPr>
          <p:cNvSpPr>
            <a:spLocks noGrp="1"/>
          </p:cNvSpPr>
          <p:nvPr>
            <p:ph sz="half" idx="2"/>
          </p:nvPr>
        </p:nvSpPr>
        <p:spPr/>
        <p:txBody>
          <a:bodyPr>
            <a:normAutofit/>
          </a:bodyPr>
          <a:lstStyle/>
          <a:p>
            <a:pPr algn="just" rtl="0">
              <a:spcBef>
                <a:spcPts val="1400"/>
              </a:spcBef>
              <a:spcAft>
                <a:spcPts val="1400"/>
              </a:spcAft>
            </a:pPr>
            <a:r>
              <a:rPr lang="en-US" sz="1800" b="0" i="0" u="none" strike="noStrike" dirty="0">
                <a:solidFill>
                  <a:srgbClr val="000000"/>
                </a:solidFill>
                <a:effectLst/>
                <a:latin typeface="Times New Roman" panose="02020603050405020304" pitchFamily="18" charset="0"/>
              </a:rPr>
              <a:t>There were more than 400 codes after the initial coding. </a:t>
            </a:r>
            <a:endParaRPr lang="en-US" b="0" dirty="0">
              <a:effectLst/>
            </a:endParaRPr>
          </a:p>
          <a:p>
            <a:pPr algn="just" rtl="0">
              <a:spcBef>
                <a:spcPts val="1400"/>
              </a:spcBef>
              <a:spcAft>
                <a:spcPts val="1400"/>
              </a:spcAft>
            </a:pPr>
            <a:r>
              <a:rPr lang="en-US" sz="1800" b="0" i="0" u="none" strike="noStrike" dirty="0">
                <a:solidFill>
                  <a:srgbClr val="000000"/>
                </a:solidFill>
                <a:effectLst/>
                <a:latin typeface="Times New Roman" panose="02020603050405020304" pitchFamily="18" charset="0"/>
              </a:rPr>
              <a:t>there were eight themes defined from around 300+ codes</a:t>
            </a:r>
            <a:r>
              <a:rPr lang="sk-SK"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(around 90 were marked as miscellaneous and were not worked with further.</a:t>
            </a:r>
            <a:endParaRPr lang="en-US" sz="1200" b="0" dirty="0">
              <a:effectLst/>
            </a:endParaRPr>
          </a:p>
          <a:p>
            <a:pPr marL="0" indent="0">
              <a:buNone/>
            </a:pPr>
            <a:endParaRPr lang="sk-SK" sz="1800" b="0" i="0" u="none" strike="noStrike"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the miscellaneous codes</a:t>
            </a:r>
            <a:r>
              <a:rPr lang="sk-SK"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were related to descriptives of participant´s life; health issues; husband </a:t>
            </a:r>
            <a:r>
              <a:rPr lang="sk-SK" sz="1800" b="0" i="0" u="none" strike="noStrike" dirty="0" err="1">
                <a:solidFill>
                  <a:srgbClr val="000000"/>
                </a:solidFill>
                <a:effectLst/>
                <a:latin typeface="Times New Roman" panose="02020603050405020304" pitchFamily="18" charset="0"/>
              </a:rPr>
              <a:t>related</a:t>
            </a:r>
            <a:r>
              <a:rPr lang="sk-SK"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topic</a:t>
            </a:r>
            <a:r>
              <a:rPr lang="sk-SK"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description of pregnancy and childbirth; job related remarks; participant's nuclear family dynamics</a:t>
            </a:r>
            <a:r>
              <a:rPr lang="sk-SK" sz="1800" b="0" i="0" u="none" strike="noStrike" dirty="0">
                <a:solidFill>
                  <a:srgbClr val="000000"/>
                </a:solidFill>
                <a:effectLst/>
                <a:latin typeface="Times New Roman" panose="02020603050405020304" pitchFamily="18" charset="0"/>
              </a:rPr>
              <a:t>.</a:t>
            </a:r>
            <a:endParaRPr lang="cs-CZ" dirty="0"/>
          </a:p>
        </p:txBody>
      </p:sp>
      <p:sp>
        <p:nvSpPr>
          <p:cNvPr id="5" name="Text Placeholder 4">
            <a:extLst>
              <a:ext uri="{FF2B5EF4-FFF2-40B4-BE49-F238E27FC236}">
                <a16:creationId xmlns:a16="http://schemas.microsoft.com/office/drawing/2014/main" id="{1EA98204-95C9-4C3B-BB21-5B89FA96ECE2}"/>
              </a:ext>
            </a:extLst>
          </p:cNvPr>
          <p:cNvSpPr>
            <a:spLocks noGrp="1"/>
          </p:cNvSpPr>
          <p:nvPr>
            <p:ph type="body" sz="quarter" idx="3"/>
          </p:nvPr>
        </p:nvSpPr>
        <p:spPr/>
        <p:txBody>
          <a:bodyPr/>
          <a:lstStyle/>
          <a:p>
            <a:r>
              <a:rPr lang="sk-SK" dirty="0"/>
              <a:t>8 </a:t>
            </a:r>
            <a:r>
              <a:rPr lang="sk-SK" dirty="0" err="1"/>
              <a:t>final</a:t>
            </a:r>
            <a:r>
              <a:rPr lang="sk-SK" dirty="0"/>
              <a:t> </a:t>
            </a:r>
            <a:r>
              <a:rPr lang="sk-SK" dirty="0" err="1"/>
              <a:t>themes</a:t>
            </a:r>
            <a:endParaRPr lang="cs-CZ" dirty="0"/>
          </a:p>
        </p:txBody>
      </p:sp>
      <p:sp>
        <p:nvSpPr>
          <p:cNvPr id="6" name="Content Placeholder 5">
            <a:extLst>
              <a:ext uri="{FF2B5EF4-FFF2-40B4-BE49-F238E27FC236}">
                <a16:creationId xmlns:a16="http://schemas.microsoft.com/office/drawing/2014/main" id="{F7575E1E-EFFC-4BDC-A3AF-D8683AD9665B}"/>
              </a:ext>
            </a:extLst>
          </p:cNvPr>
          <p:cNvSpPr>
            <a:spLocks noGrp="1"/>
          </p:cNvSpPr>
          <p:nvPr>
            <p:ph sz="quarter" idx="4"/>
          </p:nvPr>
        </p:nvSpPr>
        <p:spPr/>
        <p:txBody>
          <a:bodyPr>
            <a:normAutofit/>
          </a:bodyPr>
          <a:lstStyle/>
          <a:p>
            <a:pPr algn="just" rtl="0" fontAlgn="base">
              <a:spcBef>
                <a:spcPts val="140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Motherhood: expectations vs. reality</a:t>
            </a:r>
          </a:p>
          <a:p>
            <a:pPr algn="just"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Being alone</a:t>
            </a:r>
          </a:p>
          <a:p>
            <a:pPr algn="just"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Losing oneself</a:t>
            </a:r>
          </a:p>
          <a:p>
            <a:pPr algn="just"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Regret (manifestation and temporal character)</a:t>
            </a:r>
          </a:p>
          <a:p>
            <a:pPr algn="just"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Regret related emotions in motherhood</a:t>
            </a:r>
          </a:p>
          <a:p>
            <a:pPr algn="just"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Motherhood surveillance</a:t>
            </a:r>
          </a:p>
          <a:p>
            <a:pPr algn="just"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Second child</a:t>
            </a:r>
          </a:p>
          <a:p>
            <a:pPr algn="just" rtl="0" fontAlgn="base">
              <a:spcBef>
                <a:spcPts val="0"/>
              </a:spcBef>
              <a:spcAft>
                <a:spcPts val="1400"/>
              </a:spcAft>
              <a:buFont typeface="+mj-lt"/>
              <a:buAutoNum type="arabicPeriod"/>
            </a:pPr>
            <a:r>
              <a:rPr lang="en-US" sz="1800" b="0" i="0" u="none" strike="noStrike" dirty="0">
                <a:solidFill>
                  <a:srgbClr val="000000"/>
                </a:solidFill>
                <a:effectLst/>
                <a:latin typeface="Times New Roman" panose="02020603050405020304" pitchFamily="18" charset="0"/>
              </a:rPr>
              <a:t>Trying to be a good parent</a:t>
            </a:r>
          </a:p>
          <a:p>
            <a:endParaRPr lang="cs-CZ" dirty="0"/>
          </a:p>
        </p:txBody>
      </p:sp>
    </p:spTree>
    <p:extLst>
      <p:ext uri="{BB962C8B-B14F-4D97-AF65-F5344CB8AC3E}">
        <p14:creationId xmlns:p14="http://schemas.microsoft.com/office/powerpoint/2010/main" val="360489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EF0E-4A8D-4F83-8406-58482A7350F5}"/>
              </a:ext>
            </a:extLst>
          </p:cNvPr>
          <p:cNvSpPr>
            <a:spLocks noGrp="1"/>
          </p:cNvSpPr>
          <p:nvPr>
            <p:ph type="title"/>
          </p:nvPr>
        </p:nvSpPr>
        <p:spPr/>
        <p:txBody>
          <a:bodyPr/>
          <a:lstStyle/>
          <a:p>
            <a:r>
              <a:rPr lang="cs-CZ" dirty="0" err="1"/>
              <a:t>Motherhood</a:t>
            </a:r>
            <a:r>
              <a:rPr lang="cs-CZ" dirty="0"/>
              <a:t>: </a:t>
            </a:r>
            <a:r>
              <a:rPr lang="cs-CZ" dirty="0" err="1"/>
              <a:t>expectations</a:t>
            </a:r>
            <a:r>
              <a:rPr lang="cs-CZ" dirty="0"/>
              <a:t> vs. reality</a:t>
            </a:r>
          </a:p>
        </p:txBody>
      </p:sp>
      <p:sp>
        <p:nvSpPr>
          <p:cNvPr id="3" name="TextovéPole 2">
            <a:extLst>
              <a:ext uri="{FF2B5EF4-FFF2-40B4-BE49-F238E27FC236}">
                <a16:creationId xmlns:a16="http://schemas.microsoft.com/office/drawing/2014/main" id="{A0B6C29F-110F-8128-40A7-CF24CA10FB20}"/>
              </a:ext>
            </a:extLst>
          </p:cNvPr>
          <p:cNvSpPr txBox="1"/>
          <p:nvPr/>
        </p:nvSpPr>
        <p:spPr>
          <a:xfrm>
            <a:off x="274320" y="1347877"/>
            <a:ext cx="11653520" cy="5601533"/>
          </a:xfrm>
          <a:prstGeom prst="rect">
            <a:avLst/>
          </a:prstGeom>
          <a:noFill/>
        </p:spPr>
        <p:txBody>
          <a:bodyPr wrap="square" rtlCol="0">
            <a:spAutoFit/>
          </a:bodyPr>
          <a:lstStyle/>
          <a:p>
            <a:pPr algn="just" rtl="0">
              <a:spcBef>
                <a:spcPts val="1400"/>
              </a:spcBef>
              <a:spcAft>
                <a:spcPts val="1400"/>
              </a:spcAft>
            </a:pPr>
            <a:r>
              <a:rPr lang="en-US" sz="1800" b="0" i="0" u="none" strike="noStrike" dirty="0">
                <a:solidFill>
                  <a:srgbClr val="000000"/>
                </a:solidFill>
                <a:effectLst/>
                <a:latin typeface="Times New Roman" panose="02020603050405020304" pitchFamily="18" charset="0"/>
              </a:rPr>
              <a:t>(Viola, one child, 0-3 y.): “But then something completely irrational happened — something just kind of snapped in my head, and I guess that typical thing started, like that maternal instinct kicking in. I don’t even know where it came from, from somewhere deep inside, and then I just felt like I </a:t>
            </a:r>
            <a:r>
              <a:rPr lang="en-US" sz="1800" b="0" i="1" u="none" strike="noStrike" dirty="0">
                <a:solidFill>
                  <a:srgbClr val="000000"/>
                </a:solidFill>
                <a:effectLst/>
                <a:latin typeface="Times New Roman" panose="02020603050405020304" pitchFamily="18" charset="0"/>
              </a:rPr>
              <a:t>had</a:t>
            </a:r>
            <a:r>
              <a:rPr lang="en-US" sz="1800" b="0" i="0" u="none" strike="noStrike" dirty="0">
                <a:solidFill>
                  <a:srgbClr val="000000"/>
                </a:solidFill>
                <a:effectLst/>
                <a:latin typeface="Times New Roman" panose="02020603050405020304" pitchFamily="18" charset="0"/>
              </a:rPr>
              <a:t> to have children. There wasn’t any rational reason for it at all, but…"</a:t>
            </a:r>
            <a:endParaRPr lang="en-US" b="0" dirty="0">
              <a:effectLst/>
            </a:endParaRPr>
          </a:p>
          <a:p>
            <a:pPr algn="just" rtl="0">
              <a:spcBef>
                <a:spcPts val="1400"/>
              </a:spcBef>
              <a:spcAft>
                <a:spcPts val="1400"/>
              </a:spcAft>
            </a:pPr>
            <a:br>
              <a:rPr lang="en-US" dirty="0"/>
            </a:br>
            <a:r>
              <a:rPr lang="en-US" sz="1800" b="0" i="0" u="none" strike="noStrike" dirty="0">
                <a:solidFill>
                  <a:srgbClr val="000000"/>
                </a:solidFill>
                <a:effectLst/>
                <a:latin typeface="Times New Roman" panose="02020603050405020304" pitchFamily="18" charset="0"/>
              </a:rPr>
              <a:t>Tea (one child, 0-3 years of age): “...but I have to say I was quite naïve about it — in my ideas of what it would be like. I also had these rosy expectations, like those images of children peacefully sleeping, with plenty of time for everything, and helpful grandmas always around (laughs). Well, I sobered up very, very quickly — realizing it wasn’t like that at all, that it was damn hard." </a:t>
            </a:r>
            <a:endParaRPr lang="en-US" b="0" dirty="0">
              <a:effectLst/>
            </a:endParaRPr>
          </a:p>
          <a:p>
            <a:pPr algn="just" rtl="0">
              <a:spcBef>
                <a:spcPts val="1400"/>
              </a:spcBef>
              <a:spcAft>
                <a:spcPts val="1400"/>
              </a:spcAft>
            </a:pPr>
            <a:br>
              <a:rPr lang="en-US" dirty="0">
                <a:solidFill>
                  <a:srgbClr val="000000"/>
                </a:solidFill>
                <a:latin typeface="Times New Roman" panose="02020603050405020304" pitchFamily="18" charset="0"/>
              </a:rPr>
            </a:br>
            <a:r>
              <a:rPr lang="sk-SK" dirty="0" err="1">
                <a:solidFill>
                  <a:srgbClr val="000000"/>
                </a:solidFill>
                <a:latin typeface="Times New Roman" panose="02020603050405020304" pitchFamily="18" charset="0"/>
              </a:rPr>
              <a:t>Ana</a:t>
            </a:r>
            <a:r>
              <a:rPr lang="sk-SK" dirty="0">
                <a:solidFill>
                  <a:srgbClr val="000000"/>
                </a:solidFill>
                <a:latin typeface="Times New Roman" panose="02020603050405020304" pitchFamily="18" charset="0"/>
              </a:rPr>
              <a:t> (</a:t>
            </a:r>
            <a:r>
              <a:rPr lang="sk-SK" dirty="0" err="1">
                <a:solidFill>
                  <a:srgbClr val="000000"/>
                </a:solidFill>
                <a:latin typeface="Times New Roman" panose="02020603050405020304" pitchFamily="18" charset="0"/>
              </a:rPr>
              <a:t>two</a:t>
            </a:r>
            <a:r>
              <a:rPr lang="sk-SK" dirty="0">
                <a:solidFill>
                  <a:srgbClr val="000000"/>
                </a:solidFill>
                <a:latin typeface="Times New Roman" panose="02020603050405020304" pitchFamily="18" charset="0"/>
              </a:rPr>
              <a:t> </a:t>
            </a:r>
            <a:r>
              <a:rPr lang="sk-SK" dirty="0" err="1">
                <a:solidFill>
                  <a:srgbClr val="000000"/>
                </a:solidFill>
                <a:latin typeface="Times New Roman" panose="02020603050405020304" pitchFamily="18" charset="0"/>
              </a:rPr>
              <a:t>children</a:t>
            </a:r>
            <a:r>
              <a:rPr lang="sk-SK" dirty="0">
                <a:solidFill>
                  <a:srgbClr val="000000"/>
                </a:solidFill>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”Honestly, I didn’t. I jumped into it headfirst and I wasn’t prepared at all. I had always thought that motherhood would fulfill me completely. I was looking forward to it — to being on maternity leave, pushing the pram... and then my first daughter absolutely hated the pram, completely, so I was like, </a:t>
            </a:r>
            <a:r>
              <a:rPr lang="en-US" sz="1800" b="0" i="1" u="none" strike="noStrike" dirty="0">
                <a:solidFill>
                  <a:srgbClr val="000000"/>
                </a:solidFill>
                <a:effectLst/>
                <a:latin typeface="Times New Roman" panose="02020603050405020304" pitchFamily="18" charset="0"/>
              </a:rPr>
              <a:t>what is this?” …”</a:t>
            </a:r>
            <a:r>
              <a:rPr lang="en-US" sz="1800" b="0" i="0" u="none" strike="noStrike" dirty="0">
                <a:solidFill>
                  <a:srgbClr val="000000"/>
                </a:solidFill>
                <a:effectLst/>
                <a:latin typeface="Times New Roman" panose="02020603050405020304" pitchFamily="18" charset="0"/>
              </a:rPr>
              <a:t> You can study a lot about it [</a:t>
            </a:r>
            <a:r>
              <a:rPr lang="en-US" sz="1800" b="0" i="1" u="none" strike="noStrike" dirty="0">
                <a:solidFill>
                  <a:srgbClr val="000000"/>
                </a:solidFill>
                <a:effectLst/>
                <a:latin typeface="Times New Roman" panose="02020603050405020304" pitchFamily="18" charset="0"/>
              </a:rPr>
              <a:t>motherhood and childcare</a:t>
            </a:r>
            <a:r>
              <a:rPr lang="en-US" sz="1800" b="0" i="0" u="none" strike="noStrike" dirty="0">
                <a:solidFill>
                  <a:srgbClr val="000000"/>
                </a:solidFill>
                <a:effectLst/>
                <a:latin typeface="Times New Roman" panose="02020603050405020304" pitchFamily="18" charset="0"/>
              </a:rPr>
              <a:t>], but nothing really prepares you for what it actually does </a:t>
            </a:r>
            <a:r>
              <a:rPr lang="en-US" sz="1800" b="0" i="1" u="none" strike="noStrike" dirty="0">
                <a:solidFill>
                  <a:srgbClr val="000000"/>
                </a:solidFill>
                <a:effectLst/>
                <a:latin typeface="Times New Roman" panose="02020603050405020304" pitchFamily="18" charset="0"/>
              </a:rPr>
              <a:t>to</a:t>
            </a:r>
            <a:r>
              <a:rPr lang="en-US" sz="1800" b="0" i="0" u="none" strike="noStrike" dirty="0">
                <a:solidFill>
                  <a:srgbClr val="000000"/>
                </a:solidFill>
                <a:effectLst/>
                <a:latin typeface="Times New Roman" panose="02020603050405020304" pitchFamily="18" charset="0"/>
              </a:rPr>
              <a:t> you."</a:t>
            </a:r>
            <a:endParaRPr lang="en-US" b="0" dirty="0">
              <a:effectLst/>
            </a:endParaRPr>
          </a:p>
          <a:p>
            <a:pPr algn="just" rtl="0">
              <a:spcBef>
                <a:spcPts val="1400"/>
              </a:spcBef>
              <a:spcAft>
                <a:spcPts val="1400"/>
              </a:spcAft>
            </a:pPr>
            <a:br>
              <a:rPr lang="en-US" dirty="0"/>
            </a:br>
            <a:br>
              <a:rPr lang="en-US" dirty="0"/>
            </a:br>
            <a:endParaRPr lang="cs-CZ" dirty="0"/>
          </a:p>
        </p:txBody>
      </p:sp>
    </p:spTree>
    <p:extLst>
      <p:ext uri="{BB962C8B-B14F-4D97-AF65-F5344CB8AC3E}">
        <p14:creationId xmlns:p14="http://schemas.microsoft.com/office/powerpoint/2010/main" val="219558666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EF0E-4A8D-4F83-8406-58482A7350F5}"/>
              </a:ext>
            </a:extLst>
          </p:cNvPr>
          <p:cNvSpPr>
            <a:spLocks noGrp="1"/>
          </p:cNvSpPr>
          <p:nvPr>
            <p:ph type="title"/>
          </p:nvPr>
        </p:nvSpPr>
        <p:spPr/>
        <p:txBody>
          <a:bodyPr/>
          <a:lstStyle/>
          <a:p>
            <a:pPr fontAlgn="base">
              <a:spcAft>
                <a:spcPts val="1400"/>
              </a:spcAft>
            </a:pPr>
            <a:r>
              <a:rPr lang="cs-CZ" dirty="0" err="1"/>
              <a:t>Being</a:t>
            </a:r>
            <a:r>
              <a:rPr lang="cs-CZ" dirty="0"/>
              <a:t> </a:t>
            </a:r>
            <a:r>
              <a:rPr lang="cs-CZ" dirty="0" err="1"/>
              <a:t>alone</a:t>
            </a:r>
            <a:endParaRPr lang="cs-CZ" dirty="0"/>
          </a:p>
        </p:txBody>
      </p:sp>
      <p:sp>
        <p:nvSpPr>
          <p:cNvPr id="3" name="TextovéPole 2">
            <a:extLst>
              <a:ext uri="{FF2B5EF4-FFF2-40B4-BE49-F238E27FC236}">
                <a16:creationId xmlns:a16="http://schemas.microsoft.com/office/drawing/2014/main" id="{190EE948-F84D-11B3-83F7-C69EB5B4A399}"/>
              </a:ext>
            </a:extLst>
          </p:cNvPr>
          <p:cNvSpPr txBox="1"/>
          <p:nvPr/>
        </p:nvSpPr>
        <p:spPr>
          <a:xfrm>
            <a:off x="426720" y="1554480"/>
            <a:ext cx="11297920" cy="4867999"/>
          </a:xfrm>
          <a:prstGeom prst="rect">
            <a:avLst/>
          </a:prstGeom>
          <a:noFill/>
        </p:spPr>
        <p:txBody>
          <a:bodyPr wrap="square" rtlCol="0">
            <a:spAutoFit/>
          </a:bodyPr>
          <a:lstStyle/>
          <a:p>
            <a:pPr algn="just" rtl="0">
              <a:spcBef>
                <a:spcPts val="1400"/>
              </a:spcBef>
              <a:spcAft>
                <a:spcPts val="1400"/>
              </a:spcAft>
            </a:pPr>
            <a:r>
              <a:rPr lang="en-US" sz="1800" b="0" i="0" u="none" strike="noStrike" dirty="0">
                <a:solidFill>
                  <a:srgbClr val="000000"/>
                </a:solidFill>
                <a:effectLst/>
                <a:latin typeface="Times New Roman" panose="02020603050405020304" pitchFamily="18" charset="0"/>
              </a:rPr>
              <a:t>One interesting group of codes were describing a specific situation, where a participant moved to her husband´s city, where she did not have any social circles and then had a baby, which was a big contributing factor to negative maternal feelings. </a:t>
            </a:r>
            <a:endParaRPr lang="en-US" b="0" dirty="0">
              <a:effectLst/>
            </a:endParaRPr>
          </a:p>
          <a:p>
            <a:pPr algn="just" rtl="0">
              <a:spcBef>
                <a:spcPts val="1400"/>
              </a:spcBef>
              <a:spcAft>
                <a:spcPts val="1400"/>
              </a:spcAft>
            </a:pPr>
            <a:r>
              <a:rPr lang="en-US" sz="1800" b="0" i="0" u="none" strike="noStrike" dirty="0" err="1">
                <a:solidFill>
                  <a:srgbClr val="000000"/>
                </a:solidFill>
                <a:effectLst/>
                <a:latin typeface="Times New Roman" panose="02020603050405020304" pitchFamily="18" charset="0"/>
              </a:rPr>
              <a:t>Míša</a:t>
            </a:r>
            <a:r>
              <a:rPr lang="en-US" sz="1800" b="0" i="0" u="none" strike="noStrike" dirty="0">
                <a:solidFill>
                  <a:srgbClr val="000000"/>
                </a:solidFill>
                <a:effectLst/>
                <a:latin typeface="Times New Roman" panose="02020603050405020304" pitchFamily="18" charset="0"/>
              </a:rPr>
              <a:t>: "And so we decided that we’d move in together. There was a long consideration about whether here or there, and in the end I agreed to go here — which, looking back, I feel was the biggest mistake I’ve ever made. Because I’m not happy here, and it really affected my whole experience of motherhood and everything."</a:t>
            </a:r>
            <a:endParaRPr lang="en-US" b="0" dirty="0">
              <a:effectLst/>
            </a:endParaRPr>
          </a:p>
          <a:p>
            <a:pPr algn="just" rtl="0">
              <a:spcBef>
                <a:spcPts val="1400"/>
              </a:spcBef>
              <a:spcAft>
                <a:spcPts val="1400"/>
              </a:spcAft>
            </a:pPr>
            <a:br>
              <a:rPr lang="en-US" dirty="0"/>
            </a:br>
            <a:r>
              <a:rPr lang="en-US" sz="1800" b="0" i="0" u="none" strike="noStrike" dirty="0">
                <a:solidFill>
                  <a:srgbClr val="000000"/>
                </a:solidFill>
                <a:effectLst/>
                <a:latin typeface="Times New Roman" panose="02020603050405020304" pitchFamily="18" charset="0"/>
              </a:rPr>
              <a:t>Tea said: "What really changed for me in motherhood was the huge sense of isolation — I had never been used to that, and I think it was one of the main reasons why I wasn’t feeling well afterwards, or even now. Being at home all day with a child, without the chance to just have a normal conversation with people… and also the fact that many people simply can’t relate or don’t understand it. There was this really strong feeling of being on my own, or somehow cut off from others."</a:t>
            </a:r>
            <a:endParaRPr lang="en-US" b="0" dirty="0">
              <a:effectLst/>
            </a:endParaRPr>
          </a:p>
          <a:p>
            <a:br>
              <a:rPr lang="en-US" dirty="0"/>
            </a:br>
            <a:endParaRPr lang="cs-CZ" dirty="0"/>
          </a:p>
        </p:txBody>
      </p:sp>
    </p:spTree>
    <p:extLst>
      <p:ext uri="{BB962C8B-B14F-4D97-AF65-F5344CB8AC3E}">
        <p14:creationId xmlns:p14="http://schemas.microsoft.com/office/powerpoint/2010/main" val="377197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EF0E-4A8D-4F83-8406-58482A7350F5}"/>
              </a:ext>
            </a:extLst>
          </p:cNvPr>
          <p:cNvSpPr>
            <a:spLocks noGrp="1"/>
          </p:cNvSpPr>
          <p:nvPr>
            <p:ph type="title"/>
          </p:nvPr>
        </p:nvSpPr>
        <p:spPr/>
        <p:txBody>
          <a:bodyPr/>
          <a:lstStyle/>
          <a:p>
            <a:pPr fontAlgn="base">
              <a:spcAft>
                <a:spcPts val="1400"/>
              </a:spcAft>
            </a:pPr>
            <a:r>
              <a:rPr lang="en-US" dirty="0"/>
              <a:t>Losing oneself</a:t>
            </a:r>
          </a:p>
        </p:txBody>
      </p:sp>
      <p:sp>
        <p:nvSpPr>
          <p:cNvPr id="3" name="TextovéPole 2">
            <a:extLst>
              <a:ext uri="{FF2B5EF4-FFF2-40B4-BE49-F238E27FC236}">
                <a16:creationId xmlns:a16="http://schemas.microsoft.com/office/drawing/2014/main" id="{60920416-760B-F051-6185-1FE44E7F0DBD}"/>
              </a:ext>
            </a:extLst>
          </p:cNvPr>
          <p:cNvSpPr txBox="1"/>
          <p:nvPr/>
        </p:nvSpPr>
        <p:spPr>
          <a:xfrm>
            <a:off x="508000" y="1452880"/>
            <a:ext cx="11419840" cy="3954929"/>
          </a:xfrm>
          <a:prstGeom prst="rect">
            <a:avLst/>
          </a:prstGeom>
          <a:noFill/>
        </p:spPr>
        <p:txBody>
          <a:bodyPr wrap="square" rtlCol="0">
            <a:spAutoFit/>
          </a:bodyPr>
          <a:lstStyle/>
          <a:p>
            <a:pPr algn="just" rtl="0">
              <a:spcBef>
                <a:spcPts val="1400"/>
              </a:spcBef>
              <a:spcAft>
                <a:spcPts val="1400"/>
              </a:spcAft>
            </a:pPr>
            <a:r>
              <a:rPr lang="en-US" sz="1800" b="0" i="0" u="none" strike="noStrike" dirty="0">
                <a:solidFill>
                  <a:srgbClr val="000000"/>
                </a:solidFill>
                <a:effectLst/>
                <a:latin typeface="Times New Roman" panose="02020603050405020304" pitchFamily="18" charset="0"/>
              </a:rPr>
              <a:t>The theme of loss is represented in several areas of lives of our participants: losing oneself and one's identity, losing freedom and previous life, losing opportunities, changes and loss in relationship with a partner. </a:t>
            </a:r>
            <a:endParaRPr lang="en-US" b="0" dirty="0">
              <a:effectLst/>
            </a:endParaRPr>
          </a:p>
          <a:p>
            <a:pPr algn="just" rtl="0">
              <a:spcBef>
                <a:spcPts val="1400"/>
              </a:spcBef>
              <a:spcAft>
                <a:spcPts val="1400"/>
              </a:spcAft>
            </a:pPr>
            <a:br>
              <a:rPr lang="en-US" dirty="0"/>
            </a:br>
            <a:r>
              <a:rPr lang="en-US" sz="1800" b="0" i="0" u="none" strike="noStrike" dirty="0">
                <a:solidFill>
                  <a:srgbClr val="000000"/>
                </a:solidFill>
                <a:effectLst/>
                <a:latin typeface="Times New Roman" panose="02020603050405020304" pitchFamily="18" charset="0"/>
              </a:rPr>
              <a:t> </a:t>
            </a:r>
            <a:r>
              <a:rPr lang="sk-SK" sz="1800" b="0" i="0" u="none" strike="noStrike" dirty="0" err="1">
                <a:solidFill>
                  <a:srgbClr val="000000"/>
                </a:solidFill>
                <a:effectLst/>
                <a:latin typeface="Times New Roman" panose="02020603050405020304" pitchFamily="18" charset="0"/>
              </a:rPr>
              <a:t>Ana</a:t>
            </a:r>
            <a:r>
              <a:rPr lang="sk-SK"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“So I’m just a mom, [...] like a cleaning lady here at home, but where am </a:t>
            </a:r>
            <a:r>
              <a:rPr lang="en-US" sz="1800" b="0" i="1" u="none" strike="noStrike" dirty="0">
                <a:solidFill>
                  <a:srgbClr val="000000"/>
                </a:solidFill>
                <a:effectLst/>
                <a:latin typeface="Times New Roman" panose="02020603050405020304" pitchFamily="18" charset="0"/>
              </a:rPr>
              <a:t>I</a:t>
            </a:r>
            <a:r>
              <a:rPr lang="en-US" sz="1800" b="0" i="0" u="none" strike="noStrike" dirty="0">
                <a:solidFill>
                  <a:srgbClr val="000000"/>
                </a:solidFill>
                <a:effectLst/>
                <a:latin typeface="Times New Roman" panose="02020603050405020304" pitchFamily="18" charset="0"/>
              </a:rPr>
              <a:t>? Where are </a:t>
            </a:r>
            <a:r>
              <a:rPr lang="en-US" sz="1800" b="0" i="1" u="none" strike="noStrike" dirty="0">
                <a:solidFill>
                  <a:srgbClr val="000000"/>
                </a:solidFill>
                <a:effectLst/>
                <a:latin typeface="Times New Roman" panose="02020603050405020304" pitchFamily="18" charset="0"/>
              </a:rPr>
              <a:t>my</a:t>
            </a:r>
            <a:r>
              <a:rPr lang="en-US" sz="1800" b="0" i="0" u="none" strike="noStrike" dirty="0">
                <a:solidFill>
                  <a:srgbClr val="000000"/>
                </a:solidFill>
                <a:effectLst/>
                <a:latin typeface="Times New Roman" panose="02020603050405020304" pitchFamily="18" charset="0"/>
              </a:rPr>
              <a:t> hobbies, where is </a:t>
            </a:r>
            <a:r>
              <a:rPr lang="en-US" sz="1800" b="0" i="1" u="none" strike="noStrike" dirty="0">
                <a:solidFill>
                  <a:srgbClr val="000000"/>
                </a:solidFill>
                <a:effectLst/>
                <a:latin typeface="Times New Roman" panose="02020603050405020304" pitchFamily="18" charset="0"/>
              </a:rPr>
              <a:t>my</a:t>
            </a:r>
            <a:r>
              <a:rPr lang="en-US" sz="1800" b="0" i="0" u="none" strike="noStrike" dirty="0">
                <a:solidFill>
                  <a:srgbClr val="000000"/>
                </a:solidFill>
                <a:effectLst/>
                <a:latin typeface="Times New Roman" panose="02020603050405020304" pitchFamily="18" charset="0"/>
              </a:rPr>
              <a:t> life? That’s gone. And now I’m 35 — will it ever come back? [...] Oh my God, what happened to me? What did that child do to me? But it’s not the child that did it. It’s something that’s there somewhere, and the child somehow brings it out, that is completely instinctive… well…”</a:t>
            </a:r>
            <a:r>
              <a:rPr lang="sk-SK"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“So it’s unpleasant, and it feels to me like, it feels like since giving birth I haven’t been living, I’ve just been surviving. I still feel that strongly even now, that actually, like, I’m not living a full life.”</a:t>
            </a:r>
            <a:endParaRPr lang="en-US" b="0" dirty="0">
              <a:effectLst/>
            </a:endParaRPr>
          </a:p>
          <a:p>
            <a:br>
              <a:rPr lang="en-US" dirty="0"/>
            </a:br>
            <a:r>
              <a:rPr lang="sk-SK" dirty="0">
                <a:solidFill>
                  <a:srgbClr val="000000"/>
                </a:solidFill>
                <a:latin typeface="Times New Roman" panose="02020603050405020304" pitchFamily="18" charset="0"/>
              </a:rPr>
              <a:t>Lucka: </a:t>
            </a:r>
            <a:r>
              <a:rPr lang="en-US" dirty="0">
                <a:solidFill>
                  <a:srgbClr val="000000"/>
                </a:solidFill>
                <a:latin typeface="Times New Roman" panose="02020603050405020304" pitchFamily="18" charset="0"/>
              </a:rPr>
              <a:t>“I</a:t>
            </a:r>
            <a:r>
              <a:rPr lang="en-US" sz="1800" b="0" i="0" u="none" strike="noStrike" dirty="0">
                <a:solidFill>
                  <a:srgbClr val="000000"/>
                </a:solidFill>
                <a:effectLst/>
                <a:latin typeface="Times New Roman" panose="02020603050405020304" pitchFamily="18" charset="0"/>
              </a:rPr>
              <a:t> think that’s just terrible. Since the little one was born, no one has asked </a:t>
            </a:r>
            <a:r>
              <a:rPr lang="en-US" sz="1800" b="0" i="1" u="none" strike="noStrike" dirty="0">
                <a:solidFill>
                  <a:srgbClr val="000000"/>
                </a:solidFill>
                <a:effectLst/>
                <a:latin typeface="Times New Roman" panose="02020603050405020304" pitchFamily="18" charset="0"/>
              </a:rPr>
              <a:t>me</a:t>
            </a:r>
            <a:r>
              <a:rPr lang="en-US" sz="1800" b="0" i="0" u="none" strike="noStrike" dirty="0">
                <a:solidFill>
                  <a:srgbClr val="000000"/>
                </a:solidFill>
                <a:effectLst/>
                <a:latin typeface="Times New Roman" panose="02020603050405020304" pitchFamily="18" charset="0"/>
              </a:rPr>
              <a:t> how I’m doing. [when] the little one slept, [my mom asked] </a:t>
            </a:r>
            <a:r>
              <a:rPr lang="en-US" sz="1800" b="0" i="1" u="none" strike="noStrike" dirty="0">
                <a:solidFill>
                  <a:srgbClr val="000000"/>
                </a:solidFill>
                <a:effectLst/>
                <a:latin typeface="Times New Roman" panose="02020603050405020304" pitchFamily="18" charset="0"/>
              </a:rPr>
              <a:t>how is she</a:t>
            </a:r>
            <a:r>
              <a:rPr lang="en-US" sz="1800" b="0" i="0" u="none" strike="noStrike" dirty="0">
                <a:solidFill>
                  <a:srgbClr val="000000"/>
                </a:solidFill>
                <a:effectLst/>
                <a:latin typeface="Times New Roman" panose="02020603050405020304" pitchFamily="18" charset="0"/>
              </a:rPr>
              <a:t>, but I’m your daughter — you could maybe try asking </a:t>
            </a:r>
            <a:r>
              <a:rPr lang="en-US" sz="1800" b="0" i="1" u="none" strike="noStrike" dirty="0">
                <a:solidFill>
                  <a:srgbClr val="000000"/>
                </a:solidFill>
                <a:effectLst/>
                <a:latin typeface="Times New Roman" panose="02020603050405020304" pitchFamily="18" charset="0"/>
              </a:rPr>
              <a:t>me</a:t>
            </a:r>
            <a:r>
              <a:rPr lang="en-US" sz="1800" b="0" i="0" u="none" strike="noStrike" dirty="0">
                <a:solidFill>
                  <a:srgbClr val="000000"/>
                </a:solidFill>
                <a:effectLst/>
                <a:latin typeface="Times New Roman" panose="02020603050405020304" pitchFamily="18" charset="0"/>
              </a:rPr>
              <a:t> how I am. Yeah, like in that moment, nobody really cares about you as a person.</a:t>
            </a:r>
            <a:endParaRPr lang="cs-CZ" dirty="0"/>
          </a:p>
        </p:txBody>
      </p:sp>
    </p:spTree>
    <p:extLst>
      <p:ext uri="{BB962C8B-B14F-4D97-AF65-F5344CB8AC3E}">
        <p14:creationId xmlns:p14="http://schemas.microsoft.com/office/powerpoint/2010/main" val="235315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EF0E-4A8D-4F83-8406-58482A7350F5}"/>
              </a:ext>
            </a:extLst>
          </p:cNvPr>
          <p:cNvSpPr>
            <a:spLocks noGrp="1"/>
          </p:cNvSpPr>
          <p:nvPr>
            <p:ph type="title"/>
          </p:nvPr>
        </p:nvSpPr>
        <p:spPr/>
        <p:txBody>
          <a:bodyPr/>
          <a:lstStyle/>
          <a:p>
            <a:pPr fontAlgn="base">
              <a:spcAft>
                <a:spcPts val="1400"/>
              </a:spcAft>
            </a:pPr>
            <a:r>
              <a:rPr lang="en-US" dirty="0"/>
              <a:t>Regret (manifestation and temporal character)</a:t>
            </a:r>
          </a:p>
        </p:txBody>
      </p:sp>
      <p:sp>
        <p:nvSpPr>
          <p:cNvPr id="3" name="TextovéPole 2">
            <a:extLst>
              <a:ext uri="{FF2B5EF4-FFF2-40B4-BE49-F238E27FC236}">
                <a16:creationId xmlns:a16="http://schemas.microsoft.com/office/drawing/2014/main" id="{F4F94444-D3EA-B96E-8E35-45EC07C02D9E}"/>
              </a:ext>
            </a:extLst>
          </p:cNvPr>
          <p:cNvSpPr txBox="1"/>
          <p:nvPr/>
        </p:nvSpPr>
        <p:spPr>
          <a:xfrm>
            <a:off x="487680" y="1950720"/>
            <a:ext cx="11409680" cy="4426853"/>
          </a:xfrm>
          <a:prstGeom prst="rect">
            <a:avLst/>
          </a:prstGeom>
          <a:noFill/>
        </p:spPr>
        <p:txBody>
          <a:bodyPr wrap="square" rtlCol="0">
            <a:spAutoFit/>
          </a:bodyPr>
          <a:lstStyle/>
          <a:p>
            <a:pPr algn="just" rtl="0">
              <a:spcBef>
                <a:spcPts val="1400"/>
              </a:spcBef>
              <a:spcAft>
                <a:spcPts val="1400"/>
              </a:spcAft>
            </a:pPr>
            <a:r>
              <a:rPr lang="sk-SK" sz="1800" b="0" i="0" u="none" strike="noStrike" dirty="0">
                <a:solidFill>
                  <a:srgbClr val="000000"/>
                </a:solidFill>
                <a:effectLst/>
                <a:latin typeface="Times New Roman" panose="02020603050405020304" pitchFamily="18" charset="0"/>
              </a:rPr>
              <a:t>Markéta: </a:t>
            </a:r>
            <a:r>
              <a:rPr lang="en-US" sz="1800" b="0" i="0" u="none" strike="noStrike" dirty="0">
                <a:solidFill>
                  <a:srgbClr val="000000"/>
                </a:solidFill>
                <a:effectLst/>
                <a:latin typeface="Times New Roman" panose="02020603050405020304" pitchFamily="18" charset="0"/>
              </a:rPr>
              <a:t>“Now it’s harder for me [</a:t>
            </a:r>
            <a:r>
              <a:rPr lang="en-US" sz="1800" b="0" i="1" u="none" strike="noStrike" dirty="0">
                <a:solidFill>
                  <a:srgbClr val="000000"/>
                </a:solidFill>
                <a:effectLst/>
                <a:latin typeface="Times New Roman" panose="02020603050405020304" pitchFamily="18" charset="0"/>
              </a:rPr>
              <a:t>to say I wouldn´t have a baby again</a:t>
            </a:r>
            <a:r>
              <a:rPr lang="en-US" sz="1800" b="0" i="0" u="none" strike="noStrike" dirty="0">
                <a:solidFill>
                  <a:srgbClr val="000000"/>
                </a:solidFill>
                <a:effectLst/>
                <a:latin typeface="Times New Roman" panose="02020603050405020304" pitchFamily="18" charset="0"/>
              </a:rPr>
              <a:t>]. Since I know what he’s like and that he’s a nice child, I’d want to have him. But if I didn’t know that I’d have the same child, I’d probably say no. I wouldn’t be influenced by my emotional connection with this child, and if someone told me I wouldn’t have</a:t>
            </a:r>
            <a:r>
              <a:rPr lang="en-US" sz="1800" b="0" i="1" u="none" strike="noStrike" dirty="0">
                <a:solidFill>
                  <a:srgbClr val="000000"/>
                </a:solidFill>
                <a:effectLst/>
                <a:latin typeface="Times New Roman" panose="02020603050405020304" pitchFamily="18" charset="0"/>
              </a:rPr>
              <a:t> this</a:t>
            </a:r>
            <a:r>
              <a:rPr lang="en-US" sz="1800" b="0" i="0" u="none" strike="noStrike" dirty="0">
                <a:solidFill>
                  <a:srgbClr val="000000"/>
                </a:solidFill>
                <a:effectLst/>
                <a:latin typeface="Times New Roman" panose="02020603050405020304" pitchFamily="18" charset="0"/>
              </a:rPr>
              <a:t> child, I’d say no.”</a:t>
            </a:r>
            <a:endParaRPr lang="en-US" b="0" dirty="0">
              <a:effectLst/>
            </a:endParaRPr>
          </a:p>
          <a:p>
            <a:r>
              <a:rPr lang="en-US" sz="1800" b="0" i="0" u="none" strike="noStrike" dirty="0">
                <a:solidFill>
                  <a:srgbClr val="000000"/>
                </a:solidFill>
                <a:effectLst/>
                <a:latin typeface="Times New Roman" panose="02020603050405020304" pitchFamily="18" charset="0"/>
              </a:rPr>
              <a:t>Emma: “Maybe the first year, a year and a half, the first year when I had… I experienced these feelings all the time. That regret about motherhood. And then, over time, it started to fade a little.”</a:t>
            </a:r>
            <a:endParaRPr lang="sk-SK" sz="1800" b="0" i="0" u="none" strike="noStrike" dirty="0">
              <a:solidFill>
                <a:srgbClr val="000000"/>
              </a:solidFill>
              <a:effectLst/>
              <a:latin typeface="Times New Roman" panose="02020603050405020304" pitchFamily="18" charset="0"/>
            </a:endParaRPr>
          </a:p>
          <a:p>
            <a:endParaRPr lang="sk-SK" dirty="0">
              <a:solidFill>
                <a:srgbClr val="000000"/>
              </a:solidFill>
              <a:latin typeface="Times New Roman" panose="02020603050405020304" pitchFamily="18" charset="0"/>
            </a:endParaRPr>
          </a:p>
          <a:p>
            <a:r>
              <a:rPr lang="en-US" sz="1800" b="0" i="0" u="none" strike="noStrike" dirty="0" err="1">
                <a:solidFill>
                  <a:srgbClr val="000000"/>
                </a:solidFill>
                <a:effectLst/>
                <a:latin typeface="Times New Roman" panose="02020603050405020304" pitchFamily="18" charset="0"/>
              </a:rPr>
              <a:t>Lucka</a:t>
            </a:r>
            <a:r>
              <a:rPr lang="en-US" sz="1800" b="0" i="0" u="none" strike="noStrike" dirty="0">
                <a:solidFill>
                  <a:srgbClr val="000000"/>
                </a:solidFill>
                <a:effectLst/>
                <a:latin typeface="Times New Roman" panose="02020603050405020304" pitchFamily="18" charset="0"/>
              </a:rPr>
              <a:t> feels like the regret will never go away completely: “I don’t think so. That it’s, like, deeply rooted.” </a:t>
            </a:r>
            <a:r>
              <a:rPr lang="en-US" sz="1800" b="0" i="0" u="none" strike="noStrike" dirty="0" err="1">
                <a:solidFill>
                  <a:srgbClr val="000000"/>
                </a:solidFill>
                <a:effectLst/>
                <a:latin typeface="Times New Roman" panose="02020603050405020304" pitchFamily="18" charset="0"/>
              </a:rPr>
              <a:t>Eliška</a:t>
            </a:r>
            <a:r>
              <a:rPr lang="en-US" sz="1800" b="0" i="0" u="none" strike="noStrike" dirty="0">
                <a:solidFill>
                  <a:srgbClr val="000000"/>
                </a:solidFill>
                <a:effectLst/>
                <a:latin typeface="Times New Roman" panose="02020603050405020304" pitchFamily="18" charset="0"/>
              </a:rPr>
              <a:t> feels that regret is like a hook, that is somewhere inside and always will be there: “Look, it’s already there, it’s not something that, like… it comes like a hook, something there [</a:t>
            </a:r>
            <a:r>
              <a:rPr lang="en-US" sz="1800" b="0" i="1" u="none" strike="noStrike" dirty="0">
                <a:solidFill>
                  <a:srgbClr val="000000"/>
                </a:solidFill>
                <a:effectLst/>
                <a:latin typeface="Times New Roman" panose="02020603050405020304" pitchFamily="18" charset="0"/>
              </a:rPr>
              <a:t>inside</a:t>
            </a:r>
            <a:r>
              <a:rPr lang="en-US" sz="1800" b="0" i="0" u="none" strike="noStrike" dirty="0">
                <a:solidFill>
                  <a:srgbClr val="000000"/>
                </a:solidFill>
                <a:effectLst/>
                <a:latin typeface="Times New Roman" panose="02020603050405020304" pitchFamily="18" charset="0"/>
              </a:rPr>
              <a:t>]…”</a:t>
            </a:r>
            <a:endParaRPr lang="sk-SK" sz="1800" b="0" i="0" u="none" strike="noStrike" dirty="0">
              <a:solidFill>
                <a:srgbClr val="000000"/>
              </a:solidFill>
              <a:effectLst/>
              <a:latin typeface="Times New Roman" panose="02020603050405020304" pitchFamily="18" charset="0"/>
            </a:endParaRPr>
          </a:p>
          <a:p>
            <a:endParaRPr lang="sk-SK" dirty="0">
              <a:solidFill>
                <a:srgbClr val="000000"/>
              </a:solidFill>
              <a:latin typeface="Times New Roman" panose="02020603050405020304" pitchFamily="18" charset="0"/>
            </a:endParaRPr>
          </a:p>
          <a:p>
            <a:r>
              <a:rPr lang="en-US" sz="1800" b="0" i="0" u="none" strike="noStrike" dirty="0" err="1">
                <a:solidFill>
                  <a:srgbClr val="000000"/>
                </a:solidFill>
                <a:effectLst/>
                <a:latin typeface="Times New Roman" panose="02020603050405020304" pitchFamily="18" charset="0"/>
              </a:rPr>
              <a:t>Eliška</a:t>
            </a:r>
            <a:r>
              <a:rPr lang="en-US" sz="1800" b="0" i="0" u="none" strike="noStrike" dirty="0">
                <a:solidFill>
                  <a:srgbClr val="000000"/>
                </a:solidFill>
                <a:effectLst/>
                <a:latin typeface="Times New Roman" panose="02020603050405020304" pitchFamily="18" charset="0"/>
              </a:rPr>
              <a:t> thinks she may tell her daughter about her regret if she is brave enough to be this honest. But she would definitely talk about the demands of motherhood and that it is not for everyone. “"If I have the guts, then yeah. I think I might not tell her that I regretted having her (sorry, love), </a:t>
            </a:r>
            <a:r>
              <a:rPr lang="en-US" sz="1800" b="1" i="0" u="none" strike="noStrike" dirty="0">
                <a:solidFill>
                  <a:srgbClr val="000000"/>
                </a:solidFill>
                <a:effectLst/>
                <a:latin typeface="Times New Roman" panose="02020603050405020304" pitchFamily="18" charset="0"/>
              </a:rPr>
              <a:t>but that there are personalities who lose more than they gain</a:t>
            </a:r>
            <a:r>
              <a:rPr lang="en-US" sz="1800" b="0" i="0" u="none" strike="noStrike" dirty="0">
                <a:solidFill>
                  <a:srgbClr val="000000"/>
                </a:solidFill>
                <a:effectLst/>
                <a:latin typeface="Times New Roman" panose="02020603050405020304" pitchFamily="18" charset="0"/>
              </a:rPr>
              <a:t>. Who aren’t fulfilled by it, who just don’t get that ‘yay, I’m a mom’ feeling, you know."</a:t>
            </a:r>
            <a:br>
              <a:rPr lang="en-US" dirty="0"/>
            </a:br>
            <a:endParaRPr lang="cs-CZ" dirty="0"/>
          </a:p>
        </p:txBody>
      </p:sp>
    </p:spTree>
    <p:extLst>
      <p:ext uri="{BB962C8B-B14F-4D97-AF65-F5344CB8AC3E}">
        <p14:creationId xmlns:p14="http://schemas.microsoft.com/office/powerpoint/2010/main" val="4033791648"/>
      </p:ext>
    </p:extLst>
  </p:cSld>
  <p:clrMapOvr>
    <a:masterClrMapping/>
  </p:clrMapOvr>
</p:sld>
</file>

<file path=ppt/theme/theme1.xml><?xml version="1.0" encoding="utf-8"?>
<a:theme xmlns:a="http://schemas.openxmlformats.org/drawingml/2006/main" name="Office Theme">
  <a:themeElements>
    <a:clrScheme name="PRINS">
      <a:dk1>
        <a:srgbClr val="144F7E"/>
      </a:dk1>
      <a:lt1>
        <a:srgbClr val="F2F8FF"/>
      </a:lt1>
      <a:dk2>
        <a:srgbClr val="3F3F3F"/>
      </a:dk2>
      <a:lt2>
        <a:srgbClr val="FFFFFF"/>
      </a:lt2>
      <a:accent1>
        <a:srgbClr val="144F7E"/>
      </a:accent1>
      <a:accent2>
        <a:srgbClr val="FFA386"/>
      </a:accent2>
      <a:accent3>
        <a:srgbClr val="B6465F"/>
      </a:accent3>
      <a:accent4>
        <a:srgbClr val="F2F8FF"/>
      </a:accent4>
      <a:accent5>
        <a:srgbClr val="3F3F3F"/>
      </a:accent5>
      <a:accent6>
        <a:srgbClr val="B6465F"/>
      </a:accent6>
      <a:hlink>
        <a:srgbClr val="144F7E"/>
      </a:hlink>
      <a:folHlink>
        <a:srgbClr val="B6465F"/>
      </a:folHlink>
    </a:clrScheme>
    <a:fontScheme name="Custom 1">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blona_Prezentace" id="{4CD9CCC0-7CD1-4C7C-81A9-BB07E6FDF5A9}" vid="{23533CFA-0CC0-4AA4-90BB-D182B032A98F}"/>
    </a:ext>
  </a:extLst>
</a:theme>
</file>

<file path=ppt/theme/theme2.xml><?xml version="1.0" encoding="utf-8"?>
<a:theme xmlns:a="http://schemas.openxmlformats.org/drawingml/2006/main" name="Motiv Office">
  <a:themeElements>
    <a:clrScheme name="Office">
      <a:dk1>
        <a:sysClr val="windowText" lastClr="FFFFFF"/>
      </a:dk1>
      <a:lt1>
        <a:sysClr val="window" lastClr="000000"/>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1490B265BDD744CA411A860E57E0AE5" ma:contentTypeVersion="0" ma:contentTypeDescription="Vytvoří nový dokument" ma:contentTypeScope="" ma:versionID="34a692bffde28b0963ce3685f15f0398">
  <xsd:schema xmlns:xsd="http://www.w3.org/2001/XMLSchema" xmlns:xs="http://www.w3.org/2001/XMLSchema" xmlns:p="http://schemas.microsoft.com/office/2006/metadata/properties" targetNamespace="http://schemas.microsoft.com/office/2006/metadata/properties" ma:root="true" ma:fieldsID="356a39de006ecca0b50c64b3c1baaa6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82DF6-CFB7-4228-B42C-256F5D15B6CF}">
  <ds:schemaRefs>
    <ds:schemaRef ds:uri="http://schemas.microsoft.com/sharepoint/v3/contenttype/forms"/>
  </ds:schemaRefs>
</ds:datastoreItem>
</file>

<file path=customXml/itemProps2.xml><?xml version="1.0" encoding="utf-8"?>
<ds:datastoreItem xmlns:ds="http://schemas.openxmlformats.org/officeDocument/2006/customXml" ds:itemID="{7725DD41-63B0-43FD-A969-8303E42086E3}">
  <ds:schemaRefs>
    <ds:schemaRef ds:uri="http://schemas.microsoft.com/office/2006/metadata/properties"/>
    <ds:schemaRef ds:uri="http://schemas.microsoft.com/office/infopath/2007/PartnerControls"/>
    <ds:schemaRef ds:uri="c7747109-9d44-4bf6-b3a7-b5ea697b7fc8"/>
    <ds:schemaRef ds:uri="ba077927-661e-4de7-8a88-036e302867cb"/>
  </ds:schemaRefs>
</ds:datastoreItem>
</file>

<file path=customXml/itemProps3.xml><?xml version="1.0" encoding="utf-8"?>
<ds:datastoreItem xmlns:ds="http://schemas.openxmlformats.org/officeDocument/2006/customXml" ds:itemID="{51279103-0379-4B05-9B22-B9996E836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Sablona_Prezentace</Template>
  <TotalTime>157</TotalTime>
  <Words>2667</Words>
  <Application>Microsoft Office PowerPoint</Application>
  <PresentationFormat>Širokoúhlá obrazovka</PresentationFormat>
  <Paragraphs>90</Paragraphs>
  <Slides>14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Aptos</vt:lpstr>
      <vt:lpstr>Arial</vt:lpstr>
      <vt:lpstr>Calibri</vt:lpstr>
      <vt:lpstr>Helvetica</vt:lpstr>
      <vt:lpstr>Times New Roman</vt:lpstr>
      <vt:lpstr>Office Theme</vt:lpstr>
      <vt:lpstr>Materská ľútosť v českom kontexte:  tematická analýza hĺbkových rozhovorov</vt:lpstr>
      <vt:lpstr>Prezentace aplikace PowerPoint</vt:lpstr>
      <vt:lpstr>Method</vt:lpstr>
      <vt:lpstr>Prezentace aplikace PowerPoint</vt:lpstr>
      <vt:lpstr>Analysis</vt:lpstr>
      <vt:lpstr>Motherhood: expectations vs. reality</vt:lpstr>
      <vt:lpstr>Being alone</vt:lpstr>
      <vt:lpstr>Losing oneself</vt:lpstr>
      <vt:lpstr>Regret (manifestation and temporal character)</vt:lpstr>
      <vt:lpstr>Regret related emotions</vt:lpstr>
      <vt:lpstr>Motherhood surveillance</vt:lpstr>
      <vt:lpstr>Second child</vt:lpstr>
      <vt:lpstr>Trying to be a good parent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Stašek</dc:creator>
  <cp:keywords>PRINS</cp:keywords>
  <cp:lastModifiedBy>Jiří Sálus</cp:lastModifiedBy>
  <cp:revision>13</cp:revision>
  <dcterms:created xsi:type="dcterms:W3CDTF">2025-04-07T07:26:46Z</dcterms:created>
  <dcterms:modified xsi:type="dcterms:W3CDTF">2026-01-04T16:11:35Z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0x01010021490B265BDD744CA411A860E57E0AE5</vt:lpwstr>
  </property>
  <property fmtid="{D5CDD505-2E9C-101B-9397-08002B2CF9AE}" pid="3" name="MediaServiceImageTags">
    <vt:lpwstr/>
  </property>
</Properties>
</file>