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23"/>
  </p:notesMasterIdLst>
  <p:sldIdLst>
    <p:sldId id="265" r:id="rId3"/>
    <p:sldId id="264" r:id="rId4"/>
    <p:sldId id="259" r:id="rId5"/>
    <p:sldId id="277" r:id="rId6"/>
    <p:sldId id="258" r:id="rId7"/>
    <p:sldId id="261" r:id="rId8"/>
    <p:sldId id="262" r:id="rId9"/>
    <p:sldId id="263" r:id="rId10"/>
    <p:sldId id="281" r:id="rId11"/>
    <p:sldId id="266" r:id="rId12"/>
    <p:sldId id="268" r:id="rId13"/>
    <p:sldId id="270" r:id="rId14"/>
    <p:sldId id="282" r:id="rId15"/>
    <p:sldId id="276" r:id="rId16"/>
    <p:sldId id="271" r:id="rId17"/>
    <p:sldId id="278" r:id="rId18"/>
    <p:sldId id="275" r:id="rId19"/>
    <p:sldId id="256" r:id="rId20"/>
    <p:sldId id="274" r:id="rId21"/>
    <p:sldId id="280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22" autoAdjust="0"/>
    <p:restoredTop sz="94660"/>
  </p:normalViewPr>
  <p:slideViewPr>
    <p:cSldViewPr snapToGrid="0">
      <p:cViewPr varScale="1">
        <p:scale>
          <a:sx n="68" d="100"/>
          <a:sy n="68" d="100"/>
        </p:scale>
        <p:origin x="4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E2D92-66FC-4DF0-A00E-1DA935450131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27B937-236A-4EAE-9238-31ADBE5A7F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9382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E7D5AD-96C7-4EFB-8699-B0E51272379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0360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E7D5AD-96C7-4EFB-8699-B0E51272379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9315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35BF1-B24A-47AF-B267-B11D6A7505B1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7E70-D0E6-402F-B5D1-B54581854A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231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35BF1-B24A-47AF-B267-B11D6A7505B1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7E70-D0E6-402F-B5D1-B54581854A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1109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35BF1-B24A-47AF-B267-B11D6A7505B1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7E70-D0E6-402F-B5D1-B54581854A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0712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6986-F664-4B53-9E3F-AFB2B48B9B3D}" type="datetimeFigureOut">
              <a:rPr lang="cs-CZ" smtClean="0">
                <a:solidFill>
                  <a:srgbClr val="575F6D"/>
                </a:solidFill>
              </a:rPr>
              <a:pPr/>
              <a:t>15.12.2025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FAD0-927C-4D78-9496-76BCC7AD058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0546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6986-F664-4B53-9E3F-AFB2B48B9B3D}" type="datetimeFigureOut">
              <a:rPr lang="cs-CZ" smtClean="0">
                <a:solidFill>
                  <a:srgbClr val="575F6D"/>
                </a:solidFill>
              </a:rPr>
              <a:pPr/>
              <a:t>15.12.2025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FAD0-927C-4D78-9496-76BCC7AD058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2774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6986-F664-4B53-9E3F-AFB2B48B9B3D}" type="datetimeFigureOut">
              <a:rPr lang="cs-CZ" smtClean="0">
                <a:solidFill>
                  <a:srgbClr val="FFF39D"/>
                </a:solidFill>
              </a:rPr>
              <a:pPr/>
              <a:t>15.12.2025</a:t>
            </a:fld>
            <a:endParaRPr lang="cs-CZ">
              <a:solidFill>
                <a:srgbClr val="FFF39D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FFF39D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FAD0-927C-4D78-9496-76BCC7AD058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3689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6986-F664-4B53-9E3F-AFB2B48B9B3D}" type="datetimeFigureOut">
              <a:rPr lang="cs-CZ" smtClean="0">
                <a:solidFill>
                  <a:srgbClr val="575F6D"/>
                </a:solidFill>
              </a:rPr>
              <a:pPr/>
              <a:t>15.12.2025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FAD0-927C-4D78-9496-76BCC7AD058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15865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6986-F664-4B53-9E3F-AFB2B48B9B3D}" type="datetimeFigureOut">
              <a:rPr lang="cs-CZ" smtClean="0">
                <a:solidFill>
                  <a:srgbClr val="575F6D"/>
                </a:solidFill>
              </a:rPr>
              <a:pPr/>
              <a:t>15.12.2025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FAD0-927C-4D78-9496-76BCC7AD058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76629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6986-F664-4B53-9E3F-AFB2B48B9B3D}" type="datetimeFigureOut">
              <a:rPr lang="cs-CZ" smtClean="0">
                <a:solidFill>
                  <a:srgbClr val="575F6D"/>
                </a:solidFill>
              </a:rPr>
              <a:pPr/>
              <a:t>15.12.2025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FAD0-927C-4D78-9496-76BCC7AD058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73041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6986-F664-4B53-9E3F-AFB2B48B9B3D}" type="datetimeFigureOut">
              <a:rPr lang="cs-CZ" smtClean="0">
                <a:solidFill>
                  <a:srgbClr val="575F6D"/>
                </a:solidFill>
              </a:rPr>
              <a:pPr/>
              <a:t>15.12.2025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FAD0-927C-4D78-9496-76BCC7AD058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42204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6986-F664-4B53-9E3F-AFB2B48B9B3D}" type="datetimeFigureOut">
              <a:rPr lang="cs-CZ" smtClean="0">
                <a:solidFill>
                  <a:srgbClr val="575F6D"/>
                </a:solidFill>
              </a:rPr>
              <a:pPr/>
              <a:t>15.12.2025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FAD0-927C-4D78-9496-76BCC7AD058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4469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35BF1-B24A-47AF-B267-B11D6A7505B1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7E70-D0E6-402F-B5D1-B54581854A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29520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6986-F664-4B53-9E3F-AFB2B48B9B3D}" type="datetimeFigureOut">
              <a:rPr lang="cs-CZ" smtClean="0">
                <a:solidFill>
                  <a:srgbClr val="575F6D"/>
                </a:solidFill>
              </a:rPr>
              <a:pPr/>
              <a:t>15.12.2025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FAD0-927C-4D78-9496-76BCC7AD058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5414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6986-F664-4B53-9E3F-AFB2B48B9B3D}" type="datetimeFigureOut">
              <a:rPr lang="cs-CZ" smtClean="0">
                <a:solidFill>
                  <a:srgbClr val="575F6D"/>
                </a:solidFill>
              </a:rPr>
              <a:pPr/>
              <a:t>15.12.2025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FAD0-927C-4D78-9496-76BCC7AD058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59725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6986-F664-4B53-9E3F-AFB2B48B9B3D}" type="datetimeFigureOut">
              <a:rPr lang="cs-CZ" smtClean="0">
                <a:solidFill>
                  <a:srgbClr val="575F6D"/>
                </a:solidFill>
              </a:rPr>
              <a:pPr/>
              <a:t>15.12.2025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FAD0-927C-4D78-9496-76BCC7AD058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126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35BF1-B24A-47AF-B267-B11D6A7505B1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7E70-D0E6-402F-B5D1-B54581854A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5147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35BF1-B24A-47AF-B267-B11D6A7505B1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7E70-D0E6-402F-B5D1-B54581854A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1108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35BF1-B24A-47AF-B267-B11D6A7505B1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7E70-D0E6-402F-B5D1-B54581854A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7133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35BF1-B24A-47AF-B267-B11D6A7505B1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7E70-D0E6-402F-B5D1-B54581854A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5911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35BF1-B24A-47AF-B267-B11D6A7505B1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7E70-D0E6-402F-B5D1-B54581854A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8001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35BF1-B24A-47AF-B267-B11D6A7505B1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7E70-D0E6-402F-B5D1-B54581854A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8168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35BF1-B24A-47AF-B267-B11D6A7505B1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7E70-D0E6-402F-B5D1-B54581854A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4607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chemeClr val="accent1">
                <a:lumMod val="5000"/>
                <a:lumOff val="95000"/>
              </a:schemeClr>
            </a:gs>
            <a:gs pos="45000">
              <a:schemeClr val="accent1">
                <a:lumMod val="45000"/>
                <a:lumOff val="55000"/>
              </a:schemeClr>
            </a:gs>
            <a:gs pos="63000">
              <a:schemeClr val="accent1">
                <a:lumMod val="45000"/>
                <a:lumOff val="55000"/>
              </a:schemeClr>
            </a:gs>
            <a:gs pos="77000">
              <a:schemeClr val="bg2">
                <a:alpha val="95000"/>
                <a:lumMod val="99000"/>
                <a:lumOff val="1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35BF1-B24A-47AF-B267-B11D6A7505B1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57E70-D0E6-402F-B5D1-B54581854A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6616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35BF1-B24A-47AF-B267-B11D6A7505B1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57E70-D0E6-402F-B5D1-B54581854A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5491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esomar.org/publications/global-market-research-2025" TargetMode="External"/><Relationship Id="rId2" Type="http://schemas.openxmlformats.org/officeDocument/2006/relationships/hyperlink" Target="https://www.eib.org/attachments/thematic/the_eib_climate_survey_2019_2020_en.pdf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undp.org/publications/peoples-climate-vote" TargetMode="External"/><Relationship Id="rId5" Type="http://schemas.openxmlformats.org/officeDocument/2006/relationships/hyperlink" Target="http://www.alnap.org/resource/10033" TargetMode="External"/><Relationship Id="rId4" Type="http://schemas.openxmlformats.org/officeDocument/2006/relationships/hyperlink" Target="https://simar.cz/simar-vyrocka-2024-final-small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Proměny kvalitativního výzkumu. Proměny výzkumníka? </a:t>
            </a: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Miloslav Lapka</a:t>
            </a:r>
          </a:p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0152" y="4559531"/>
            <a:ext cx="3359187" cy="60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128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47791"/>
          </a:xfrm>
        </p:spPr>
        <p:txBody>
          <a:bodyPr>
            <a:normAutofit fontScale="90000"/>
          </a:bodyPr>
          <a:lstStyle/>
          <a:p>
            <a:r>
              <a:rPr lang="cs-CZ" sz="3600" dirty="0"/>
              <a:t>Ad 2.</a:t>
            </a:r>
            <a:r>
              <a:rPr lang="cs-CZ" dirty="0"/>
              <a:t>	</a:t>
            </a:r>
            <a:r>
              <a:rPr lang="cs-CZ" sz="3600" dirty="0"/>
              <a:t>Metodologické kvalitativní pochybování je doménou akademického  výzkumu</a:t>
            </a:r>
            <a:br>
              <a:rPr lang="cs-CZ" sz="3600" dirty="0"/>
            </a:br>
            <a:endParaRPr lang="cs-CZ" sz="3600" dirty="0"/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838200" y="1213659"/>
            <a:ext cx="10515600" cy="552857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3600" dirty="0"/>
              <a:t>Pozdější tradice kvalitativního výzkumu,  </a:t>
            </a:r>
            <a:r>
              <a:rPr lang="cs-CZ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pozitivismus</a:t>
            </a:r>
            <a:r>
              <a:rPr lang="cs-CZ" sz="3600" dirty="0"/>
              <a:t> v genech kvantitativního výzkumu</a:t>
            </a:r>
          </a:p>
          <a:p>
            <a:pPr marL="0" indent="0">
              <a:buNone/>
            </a:pPr>
            <a:r>
              <a:rPr lang="cs-CZ" sz="3600" dirty="0"/>
              <a:t> Kde je kvalitativní výzkum objektivní? </a:t>
            </a:r>
            <a:r>
              <a:rPr lang="cs-CZ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Pozitivistická</a:t>
            </a:r>
            <a:r>
              <a:rPr lang="cs-CZ" sz="3600" dirty="0"/>
              <a:t> kritéria neplatí:</a:t>
            </a:r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r>
              <a:rPr lang="cs-CZ" sz="3600" dirty="0"/>
              <a:t>= Je validní?</a:t>
            </a:r>
          </a:p>
          <a:p>
            <a:pPr marL="0" indent="0">
              <a:buNone/>
            </a:pPr>
            <a:r>
              <a:rPr lang="cs-CZ" sz="3600" dirty="0"/>
              <a:t>=Je </a:t>
            </a:r>
            <a:r>
              <a:rPr lang="cs-CZ" sz="3600" dirty="0" err="1"/>
              <a:t>reliabilní</a:t>
            </a:r>
            <a:r>
              <a:rPr lang="cs-CZ" sz="3600" dirty="0"/>
              <a:t>?</a:t>
            </a:r>
          </a:p>
          <a:p>
            <a:pPr marL="0" indent="0">
              <a:buNone/>
            </a:pPr>
            <a:r>
              <a:rPr lang="cs-CZ" sz="3600" dirty="0"/>
              <a:t>=Je reprezentativní?</a:t>
            </a:r>
          </a:p>
          <a:p>
            <a:pPr marL="0" indent="0">
              <a:buNone/>
            </a:pPr>
            <a:r>
              <a:rPr lang="cs-CZ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Fenomenologie </a:t>
            </a:r>
            <a:r>
              <a:rPr lang="cs-CZ" sz="3600" dirty="0"/>
              <a:t>v genech kvalitativního výzkumu: „Objektivní“  znamená: </a:t>
            </a:r>
          </a:p>
          <a:p>
            <a:pPr marL="0" indent="0">
              <a:buNone/>
            </a:pPr>
            <a:r>
              <a:rPr lang="cs-CZ" sz="3600" dirty="0"/>
              <a:t>"esence prožité zkušenosti" (kvalita/věrohodnost/spolehlivost) – jde o věrný, hluboký a holistický (celostní) popis jevu z pohledu účastníka, s důrazem na vyřazení předpojatosti (fenomenologická redukce) a odhalení skrytých významů (fenomenologická redukce/vyřazování předsudků).</a:t>
            </a:r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r>
              <a:rPr lang="cs-CZ" sz="3600" dirty="0"/>
              <a:t>=Je důvěryhodný? Vnitřní validita, pravdivost (</a:t>
            </a:r>
            <a:r>
              <a:rPr lang="cs-CZ" sz="3600" dirty="0" err="1"/>
              <a:t>Credibility</a:t>
            </a:r>
            <a:r>
              <a:rPr lang="cs-CZ" sz="3600" dirty="0"/>
              <a:t>)</a:t>
            </a:r>
          </a:p>
          <a:p>
            <a:pPr marL="0" indent="0">
              <a:buNone/>
            </a:pPr>
            <a:r>
              <a:rPr lang="cs-CZ" sz="3600" dirty="0"/>
              <a:t>=Je přenositelný? (</a:t>
            </a:r>
            <a:r>
              <a:rPr lang="cs-CZ" sz="3600" dirty="0" err="1"/>
              <a:t>Transferability</a:t>
            </a:r>
            <a:r>
              <a:rPr lang="cs-CZ" sz="3600" dirty="0"/>
              <a:t>, </a:t>
            </a:r>
            <a:r>
              <a:rPr lang="cs-CZ" sz="3600" dirty="0" err="1"/>
              <a:t>Thick</a:t>
            </a:r>
            <a:r>
              <a:rPr lang="cs-CZ" sz="3600" dirty="0"/>
              <a:t> </a:t>
            </a:r>
            <a:r>
              <a:rPr lang="cs-CZ" sz="3600" dirty="0" err="1"/>
              <a:t>description</a:t>
            </a:r>
            <a:r>
              <a:rPr lang="cs-CZ" sz="3600" dirty="0"/>
              <a:t>) </a:t>
            </a:r>
          </a:p>
          <a:p>
            <a:pPr marL="0" indent="0">
              <a:buNone/>
            </a:pPr>
            <a:r>
              <a:rPr lang="cs-CZ" sz="3600" dirty="0"/>
              <a:t>=Je spolehlivý? Konzistence (</a:t>
            </a:r>
            <a:r>
              <a:rPr lang="cs-CZ" sz="3600" dirty="0" err="1"/>
              <a:t>Dependability</a:t>
            </a:r>
            <a:r>
              <a:rPr lang="cs-CZ" sz="3600" dirty="0"/>
              <a:t>): </a:t>
            </a:r>
          </a:p>
          <a:p>
            <a:pPr marL="0" indent="0">
              <a:buNone/>
            </a:pPr>
            <a:r>
              <a:rPr lang="cs-CZ" sz="3600" dirty="0"/>
              <a:t>=Je potvrditelný? Objektivita (</a:t>
            </a:r>
            <a:r>
              <a:rPr lang="cs-CZ" sz="3600" dirty="0" err="1"/>
              <a:t>Confirmability</a:t>
            </a:r>
            <a:r>
              <a:rPr lang="cs-CZ" sz="3600" dirty="0"/>
              <a:t>)</a:t>
            </a:r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r>
              <a:rPr lang="cs-CZ" sz="3600" dirty="0"/>
              <a:t>(</a:t>
            </a:r>
            <a:r>
              <a:rPr lang="cs-CZ" sz="3600" dirty="0" err="1"/>
              <a:t>Spencer</a:t>
            </a:r>
            <a:r>
              <a:rPr lang="cs-CZ" sz="3600" dirty="0"/>
              <a:t> a kol., 2003, str. 40, </a:t>
            </a:r>
            <a:r>
              <a:rPr lang="cs-CZ" sz="3600" dirty="0" err="1"/>
              <a:t>Schwandt</a:t>
            </a:r>
            <a:r>
              <a:rPr lang="cs-CZ" sz="3600" dirty="0"/>
              <a:t>, 1997, </a:t>
            </a:r>
            <a:r>
              <a:rPr lang="cs-CZ" sz="3600" dirty="0" err="1"/>
              <a:t>Neusar</a:t>
            </a:r>
            <a:r>
              <a:rPr lang="cs-CZ" sz="3600" dirty="0"/>
              <a:t>, 2014, </a:t>
            </a:r>
            <a:r>
              <a:rPr lang="en-US" sz="3600" dirty="0"/>
              <a:t>Silverman,</a:t>
            </a:r>
            <a:r>
              <a:rPr lang="cs-CZ" sz="3600" dirty="0"/>
              <a:t> </a:t>
            </a:r>
            <a:r>
              <a:rPr lang="en-US" sz="3600" dirty="0"/>
              <a:t>2013). </a:t>
            </a:r>
            <a:endParaRPr lang="cs-CZ" sz="36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003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1775521" y="908719"/>
          <a:ext cx="8352925" cy="56433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2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1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2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24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26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21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821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14535"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Přechod umožňuje Max</a:t>
                      </a:r>
                      <a:r>
                        <a:rPr lang="cs-CZ" sz="12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Weber, </a:t>
                      </a:r>
                      <a:r>
                        <a:rPr lang="cs-CZ" sz="1200" baseline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Parsons</a:t>
                      </a:r>
                      <a:r>
                        <a:rPr lang="cs-CZ" sz="12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a především inspirace  Edmundem </a:t>
                      </a:r>
                      <a:r>
                        <a:rPr lang="cs-CZ" sz="1200" baseline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Husserlem</a:t>
                      </a:r>
                      <a:r>
                        <a:rPr lang="cs-CZ" sz="12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Krize evropských věd a transcendentální fenomenologie. Praha 1972 – Jan Patočka  Přirozený svět jako filozofický problém (1936)</a:t>
                      </a:r>
                    </a:p>
                  </a:txBody>
                  <a:tcPr marL="33815" marR="33815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27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Max Weber (1864 - 1920, </a:t>
                      </a:r>
                      <a:r>
                        <a:rPr lang="en-US" sz="1200" dirty="0" err="1">
                          <a:effectLst/>
                        </a:rPr>
                        <a:t>Německo</a:t>
                      </a:r>
                      <a:r>
                        <a:rPr lang="en-US" sz="1200" dirty="0">
                          <a:effectLst/>
                        </a:rPr>
                        <a:t>)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Pád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hodnot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nová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protestanstká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etika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Analýza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pochopit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motivy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jednání</a:t>
                      </a:r>
                      <a:r>
                        <a:rPr lang="en-US" sz="1400" dirty="0">
                          <a:effectLst/>
                        </a:rPr>
                        <a:t> – </a:t>
                      </a:r>
                      <a:r>
                        <a:rPr lang="en-US" sz="1400" dirty="0" err="1">
                          <a:effectLst/>
                        </a:rPr>
                        <a:t>chápající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nehodnotící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X </a:t>
                      </a:r>
                      <a:r>
                        <a:rPr lang="en-US" sz="1400" dirty="0" err="1">
                          <a:effectLst/>
                        </a:rPr>
                        <a:t>Kapitalistická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břemeno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hromadění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zisku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uniformita</a:t>
                      </a:r>
                      <a:r>
                        <a:rPr lang="en-US" sz="1400" dirty="0">
                          <a:effectLst/>
                        </a:rPr>
                        <a:t> – </a:t>
                      </a:r>
                      <a:r>
                        <a:rPr lang="en-US" sz="1400" dirty="0" err="1">
                          <a:effectLst/>
                        </a:rPr>
                        <a:t>obhajoba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individua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Moderní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spol</a:t>
                      </a:r>
                      <a:r>
                        <a:rPr lang="en-US" sz="1400" dirty="0">
                          <a:effectLst/>
                        </a:rPr>
                        <a:t>. </a:t>
                      </a:r>
                      <a:r>
                        <a:rPr lang="cs-CZ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již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náb</a:t>
                      </a:r>
                      <a:r>
                        <a:rPr lang="cs-CZ" sz="1400" dirty="0">
                          <a:effectLst/>
                        </a:rPr>
                        <a:t>.</a:t>
                      </a:r>
                      <a:r>
                        <a:rPr lang="cs-CZ" sz="1400" baseline="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nepotřebuje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ke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své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obhajobě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Chápající</a:t>
                      </a:r>
                      <a:r>
                        <a:rPr lang="cs-CZ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sociologie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Kvalitativní 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901"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Fenomenologie</a:t>
                      </a:r>
                    </a:p>
                  </a:txBody>
                  <a:tcPr marL="33815" marR="33815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693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Alfred </a:t>
                      </a:r>
                      <a:r>
                        <a:rPr lang="cs-CZ" sz="12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Schutz</a:t>
                      </a:r>
                      <a:r>
                        <a:rPr lang="cs-CZ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(1899 – 1959)</a:t>
                      </a:r>
                    </a:p>
                  </a:txBody>
                  <a:tcPr marL="33815" marR="33815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33815" marR="338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pojetí sociologie jako vědy odlišné od přírodních věd. Ve společenských vědách totiž existuje dvojí hermeneutika – sociologové přikládají význam lidskému světu, který už ale na významech postaven je. </a:t>
                      </a:r>
                    </a:p>
                  </a:txBody>
                  <a:tcPr marL="33815" marR="338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Sociologická teorie je konstrukt konstruktu každodenního života a tuto skutečnost si musí uvědomit.</a:t>
                      </a:r>
                    </a:p>
                  </a:txBody>
                  <a:tcPr marL="33815" marR="338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Fenomenologie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Kvalitativní</a:t>
                      </a:r>
                    </a:p>
                  </a:txBody>
                  <a:tcPr marL="33815" marR="3381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143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Peter Berger.</a:t>
                      </a:r>
                      <a:r>
                        <a:rPr lang="cs-CZ" sz="12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(1929) </a:t>
                      </a:r>
                      <a:r>
                        <a:rPr lang="cs-CZ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Thomas  </a:t>
                      </a:r>
                      <a:r>
                        <a:rPr lang="cs-CZ" sz="12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Luckmann</a:t>
                      </a:r>
                      <a:r>
                        <a:rPr lang="cs-CZ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(1927)</a:t>
                      </a:r>
                    </a:p>
                  </a:txBody>
                  <a:tcPr marL="33815" marR="33815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Konstrukce</a:t>
                      </a:r>
                      <a:r>
                        <a:rPr lang="cs-CZ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sociální reality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Jak</a:t>
                      </a:r>
                      <a:r>
                        <a:rPr lang="cs-CZ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se udržuje přirozená realita našeho sociálního života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Svět je</a:t>
                      </a:r>
                      <a:r>
                        <a:rPr lang="cs-CZ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subjektivní i objektivní 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Sociální</a:t>
                      </a:r>
                      <a:r>
                        <a:rPr lang="cs-CZ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konstruktivismus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19536" y="260648"/>
            <a:ext cx="7467600" cy="490066"/>
          </a:xfrm>
        </p:spPr>
        <p:txBody>
          <a:bodyPr>
            <a:noAutofit/>
          </a:bodyPr>
          <a:lstStyle/>
          <a:p>
            <a:r>
              <a:rPr lang="cs-CZ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Ad 2.  Fenomenologická škola</a:t>
            </a:r>
            <a:r>
              <a:rPr lang="cs-CZ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endParaRPr lang="cs-CZ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525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1775521" y="908719"/>
          <a:ext cx="8136601" cy="55066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9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92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21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169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Erwin </a:t>
                      </a:r>
                      <a:r>
                        <a:rPr lang="cs-CZ" sz="12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Goffman</a:t>
                      </a:r>
                      <a:r>
                        <a:rPr lang="cs-CZ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(1922 – 1982)</a:t>
                      </a:r>
                    </a:p>
                  </a:txBody>
                  <a:tcPr marL="33815" marR="338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sociální vztahy jsou budovány sociální interakcí na symbolické úrovni.</a:t>
                      </a:r>
                    </a:p>
                  </a:txBody>
                  <a:tcPr marL="33815" marR="338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/>
                        <a:t>Pro </a:t>
                      </a:r>
                      <a:r>
                        <a:rPr lang="cs-CZ" sz="1400" dirty="0" err="1"/>
                        <a:t>Goffmana</a:t>
                      </a:r>
                      <a:r>
                        <a:rPr lang="cs-CZ" sz="1400" dirty="0"/>
                        <a:t> není společnost jednolitým celkem. Musíme jednat různě za různých podmínek, kontext v němž jednáme není společnost jako celek, ale pouze malý výsek, v němž se nalézáme.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15" marR="338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Symbolický</a:t>
                      </a:r>
                      <a:r>
                        <a:rPr lang="cs-CZ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400" baseline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interakcionismus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Kvalitativní</a:t>
                      </a:r>
                    </a:p>
                  </a:txBody>
                  <a:tcPr marL="33815" marR="3381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4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Harold </a:t>
                      </a:r>
                      <a:r>
                        <a:rPr lang="cs-CZ" sz="12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Garfinkel</a:t>
                      </a:r>
                      <a:r>
                        <a:rPr lang="cs-CZ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(1917-2011)</a:t>
                      </a:r>
                    </a:p>
                  </a:txBody>
                  <a:tcPr marL="33815" marR="338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absolutní  situační  podmíněnost, a tedy neopakovatelnost lidského chování a interakce </a:t>
                      </a:r>
                    </a:p>
                  </a:txBody>
                  <a:tcPr marL="33815" marR="338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Jeho metody, například „etnometodologické indiference“ nebo „rušivého experimentu“ (např. projet jednosměrnou ulici v protisměru) – podobně jako </a:t>
                      </a:r>
                      <a:r>
                        <a:rPr lang="cs-CZ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Husserlovo</a:t>
                      </a:r>
                      <a:r>
                        <a:rPr lang="cs-CZ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„uzávorkování“ –, vůbec neznamenají, že by sociální řád podceňoval. Je jen přesvědčen, že právě v takových situacích se nejlépe ukáže, jak mu účastníci sami rozumějí.</a:t>
                      </a:r>
                    </a:p>
                  </a:txBody>
                  <a:tcPr marL="33815" marR="338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Etnometodologie</a:t>
                      </a: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Soubor technik</a:t>
                      </a:r>
                      <a:r>
                        <a:rPr lang="cs-CZ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 metod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Kvalitativní</a:t>
                      </a:r>
                    </a:p>
                  </a:txBody>
                  <a:tcPr marL="33815" marR="3381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19536" y="260648"/>
            <a:ext cx="7467600" cy="490066"/>
          </a:xfrm>
        </p:spPr>
        <p:txBody>
          <a:bodyPr>
            <a:noAutofit/>
          </a:bodyPr>
          <a:lstStyle/>
          <a:p>
            <a:r>
              <a:rPr lang="cs-CZ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AD 2. Ovlivněni fenomenologickou školou</a:t>
            </a:r>
          </a:p>
        </p:txBody>
      </p:sp>
    </p:spTree>
    <p:extLst>
      <p:ext uri="{BB962C8B-B14F-4D97-AF65-F5344CB8AC3E}">
        <p14:creationId xmlns:p14="http://schemas.microsoft.com/office/powerpoint/2010/main" val="2986319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Ad 2. Sedm a dost!?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615440"/>
            <a:ext cx="5181600" cy="4561523"/>
          </a:xfrm>
        </p:spPr>
        <p:txBody>
          <a:bodyPr>
            <a:noAutofit/>
          </a:bodyPr>
          <a:lstStyle/>
          <a:p>
            <a:r>
              <a:rPr lang="cs-CZ" dirty="0"/>
              <a:t>Akademické pochybování</a:t>
            </a:r>
          </a:p>
          <a:p>
            <a:r>
              <a:rPr lang="cs-CZ" dirty="0"/>
              <a:t>Komerční praxe</a:t>
            </a:r>
          </a:p>
          <a:p>
            <a:r>
              <a:rPr lang="cs-CZ" dirty="0"/>
              <a:t>Interpretujeme stále příběhy zajímající společnost pod hlavičkou sociologie? 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000" dirty="0"/>
              <a:t>(</a:t>
            </a:r>
            <a:r>
              <a:rPr lang="cs-CZ" sz="2000" dirty="0" err="1"/>
              <a:t>Strauss</a:t>
            </a:r>
            <a:r>
              <a:rPr lang="cs-CZ" sz="2000" dirty="0"/>
              <a:t> &amp; </a:t>
            </a:r>
            <a:r>
              <a:rPr lang="cs-CZ" sz="2000" dirty="0" err="1"/>
              <a:t>Corbin</a:t>
            </a:r>
            <a:r>
              <a:rPr lang="cs-CZ" sz="2000" dirty="0"/>
              <a:t>, 1999, </a:t>
            </a:r>
            <a:r>
              <a:rPr lang="cs-CZ" sz="2000" dirty="0" err="1"/>
              <a:t>Hendl</a:t>
            </a:r>
            <a:r>
              <a:rPr lang="cs-CZ" sz="2000" dirty="0"/>
              <a:t>, 2016)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249679"/>
            <a:ext cx="5181600" cy="5374641"/>
          </a:xfrm>
        </p:spPr>
        <p:txBody>
          <a:bodyPr>
            <a:normAutofit fontScale="55000" lnSpcReduction="20000"/>
          </a:bodyPr>
          <a:lstStyle/>
          <a:p>
            <a:r>
              <a:rPr lang="cs-CZ" sz="3600" dirty="0"/>
              <a:t>Příklady: </a:t>
            </a:r>
          </a:p>
          <a:p>
            <a:pPr marL="0" indent="0">
              <a:buNone/>
            </a:pPr>
            <a:r>
              <a:rPr lang="en-US" sz="3600" dirty="0"/>
              <a:t>Semi-</a:t>
            </a:r>
            <a:r>
              <a:rPr lang="en-US" sz="3600" dirty="0" err="1"/>
              <a:t>smíšený</a:t>
            </a:r>
            <a:r>
              <a:rPr lang="cs-CZ" sz="3600" dirty="0"/>
              <a:t> výzkum a</a:t>
            </a:r>
            <a:r>
              <a:rPr lang="en-US" sz="3600" dirty="0" err="1"/>
              <a:t>kademický</a:t>
            </a:r>
            <a:r>
              <a:rPr lang="en-US" sz="3600" dirty="0"/>
              <a:t> a big data:</a:t>
            </a:r>
          </a:p>
          <a:p>
            <a:r>
              <a:rPr lang="en-US" sz="3600" dirty="0"/>
              <a:t>The United Nations Development </a:t>
            </a:r>
            <a:r>
              <a:rPr lang="en-US" sz="3600" dirty="0" err="1"/>
              <a:t>Programme</a:t>
            </a:r>
            <a:r>
              <a:rPr lang="en-US" sz="3600" dirty="0"/>
              <a:t> and University of Oxford</a:t>
            </a:r>
            <a:r>
              <a:rPr lang="cs-CZ" sz="3600" dirty="0"/>
              <a:t>. </a:t>
            </a:r>
            <a:r>
              <a:rPr lang="en-US" sz="3600" dirty="0"/>
              <a:t>(UNDP and University of Oxford, 2021).</a:t>
            </a:r>
          </a:p>
          <a:p>
            <a:pPr marL="0" indent="0">
              <a:buNone/>
            </a:pPr>
            <a:r>
              <a:rPr lang="en-US" sz="3600" dirty="0"/>
              <a:t>1.2 million </a:t>
            </a:r>
            <a:r>
              <a:rPr lang="en-US" sz="3600" dirty="0" err="1"/>
              <a:t>respon</a:t>
            </a:r>
            <a:r>
              <a:rPr lang="cs-CZ" sz="3600" dirty="0" err="1"/>
              <a:t>dentů</a:t>
            </a:r>
            <a:r>
              <a:rPr lang="en-US" sz="3600" dirty="0"/>
              <a:t> </a:t>
            </a:r>
            <a:r>
              <a:rPr lang="cs-CZ" sz="3600" dirty="0"/>
              <a:t>z </a:t>
            </a:r>
            <a:r>
              <a:rPr lang="en-US" sz="3600" dirty="0"/>
              <a:t> 50 countries </a:t>
            </a:r>
            <a:r>
              <a:rPr lang="cs-CZ" sz="3600" dirty="0"/>
              <a:t>pokrývajících</a:t>
            </a:r>
            <a:r>
              <a:rPr lang="en-US" sz="3600" dirty="0"/>
              <a:t> 56 % </a:t>
            </a:r>
            <a:r>
              <a:rPr lang="cs-CZ" sz="3600" dirty="0"/>
              <a:t>světové populace</a:t>
            </a:r>
            <a:r>
              <a:rPr lang="en-US" sz="3600" dirty="0"/>
              <a:t>. </a:t>
            </a:r>
            <a:endParaRPr lang="cs-CZ" sz="3600" dirty="0"/>
          </a:p>
          <a:p>
            <a:r>
              <a:rPr lang="en-US" sz="3600" dirty="0"/>
              <a:t>UNDP and University of Oxford, 2021. Peoples’ Climate Vote 2021. https://www.undp.org/publications/peoples-climate-vote (accessed 2 May 2024).EIB. European Investment Bank, 2020. </a:t>
            </a:r>
          </a:p>
          <a:p>
            <a:pPr marL="0" indent="0">
              <a:buNone/>
            </a:pPr>
            <a:r>
              <a:rPr lang="cs-CZ" sz="3600" dirty="0" err="1"/>
              <a:t>Semi</a:t>
            </a:r>
            <a:r>
              <a:rPr lang="cs-CZ" sz="3600" dirty="0"/>
              <a:t>-smíšený výzkum a</a:t>
            </a:r>
            <a:r>
              <a:rPr lang="en-US" sz="3600" dirty="0" err="1"/>
              <a:t>kademický</a:t>
            </a:r>
            <a:r>
              <a:rPr lang="en-US" sz="3600" dirty="0"/>
              <a:t> a </a:t>
            </a:r>
            <a:r>
              <a:rPr lang="en-US" sz="3600" dirty="0" err="1"/>
              <a:t>tržní</a:t>
            </a:r>
            <a:r>
              <a:rPr lang="en-US" sz="3600" dirty="0"/>
              <a:t>:  European Investment Bank</a:t>
            </a:r>
            <a:r>
              <a:rPr lang="cs-CZ" sz="3600" dirty="0"/>
              <a:t>.</a:t>
            </a:r>
          </a:p>
          <a:p>
            <a:pPr marL="0" indent="0">
              <a:buNone/>
            </a:pPr>
            <a:r>
              <a:rPr lang="cs-CZ" sz="3600" dirty="0"/>
              <a:t>Dotazník pokrývá 30 zemí z celého světa s více než 30 000 respondenty </a:t>
            </a:r>
            <a:r>
              <a:rPr lang="en-US" sz="3600" dirty="0"/>
              <a:t>(EIB, 2020).</a:t>
            </a:r>
          </a:p>
          <a:p>
            <a:r>
              <a:rPr lang="en-US" sz="3600" dirty="0"/>
              <a:t>The EIB climate survey 2019-2020. https://www.eib.org/attachments/thematic/the_eib_climate_survey_2019_2020_en.pdf. (accessed 30 May 2024).</a:t>
            </a:r>
          </a:p>
          <a:p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120496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Ad 2. Nebezpečí o</a:t>
            </a:r>
            <a:r>
              <a:rPr lang="it-IT" sz="3200" dirty="0"/>
              <a:t>slabení </a:t>
            </a:r>
            <a:r>
              <a:rPr lang="en-US" sz="3200" dirty="0"/>
              <a:t>inter</a:t>
            </a:r>
            <a:r>
              <a:rPr lang="cs-CZ" sz="3200" dirty="0" err="1"/>
              <a:t>pretativní</a:t>
            </a:r>
            <a:r>
              <a:rPr lang="cs-CZ" sz="3200" dirty="0"/>
              <a:t> </a:t>
            </a:r>
            <a:r>
              <a:rPr lang="it-IT" sz="3200" dirty="0"/>
              <a:t>funkce sociologie</a:t>
            </a:r>
            <a:r>
              <a:rPr lang="cs-CZ" sz="3200" dirty="0"/>
              <a:t> v kvalitativním výzkumu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Marginální příběhy, extrémní skupiny  -   snaha zaujmout šokem</a:t>
            </a:r>
          </a:p>
          <a:p>
            <a:r>
              <a:rPr lang="cs-CZ" dirty="0"/>
              <a:t>Nulová interpretace, splývání s narací účastníků – povídání o povídání</a:t>
            </a:r>
          </a:p>
          <a:p>
            <a:r>
              <a:rPr lang="cs-CZ" dirty="0"/>
              <a:t>Vytváření nadbytečných typologických rámců – každý autor má svůj vlastní rámec nebo svá data musí nacpat do již popsaných rámců</a:t>
            </a:r>
          </a:p>
          <a:p>
            <a:r>
              <a:rPr lang="cs-CZ" dirty="0"/>
              <a:t>Psychologizování na úrok sociologie </a:t>
            </a:r>
          </a:p>
          <a:p>
            <a:r>
              <a:rPr lang="cs-CZ" dirty="0"/>
              <a:t>Revoluční pravdy – past silného příběhu pro výzkumníka</a:t>
            </a:r>
          </a:p>
          <a:p>
            <a:r>
              <a:rPr lang="cs-CZ" dirty="0"/>
              <a:t>Malé vzorky a jejich nesystematický výběr</a:t>
            </a:r>
          </a:p>
          <a:p>
            <a:r>
              <a:rPr lang="cs-CZ" dirty="0"/>
              <a:t>Složitý jazyk jako posílení „vědeckosti“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404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3737"/>
          </a:xfrm>
        </p:spPr>
        <p:txBody>
          <a:bodyPr>
            <a:noAutofit/>
          </a:bodyPr>
          <a:lstStyle/>
          <a:p>
            <a:r>
              <a:rPr lang="cs-CZ" sz="3200" dirty="0"/>
              <a:t>Ad 3. Teoretická proměna výzkumníka </a:t>
            </a:r>
            <a:br>
              <a:rPr lang="cs-CZ" sz="3200" dirty="0"/>
            </a:br>
            <a:r>
              <a:rPr lang="cs-CZ" sz="3200" dirty="0"/>
              <a:t>v kvalitativním výzkumu I. </a:t>
            </a:r>
            <a:br>
              <a:rPr lang="cs-CZ" sz="3200" dirty="0"/>
            </a:br>
            <a:endParaRPr lang="cs-CZ" sz="32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838200" y="1148862"/>
            <a:ext cx="5181600" cy="5424658"/>
          </a:xfrm>
        </p:spPr>
        <p:txBody>
          <a:bodyPr>
            <a:normAutofit fontScale="40000" lnSpcReduction="20000"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cs-CZ" kern="100" dirty="0"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      </a:t>
            </a:r>
            <a:r>
              <a:rPr lang="cs-CZ" kern="100" dirty="0">
                <a:latin typeface="Aptos"/>
                <a:ea typeface="Aptos"/>
                <a:cs typeface="Times New Roman" panose="02020603050405020304" pitchFamily="18" charset="0"/>
              </a:rPr>
              <a:t>                                               ┌────────────────┐            ┌───────────      ────────────┐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cs-CZ" kern="100" dirty="0">
                <a:latin typeface="Aptos"/>
                <a:ea typeface="Aptos"/>
                <a:cs typeface="Times New Roman" panose="02020603050405020304" pitchFamily="18" charset="0"/>
              </a:rPr>
              <a:t>│  REFLEXIVITA │                    │  TERÉNNÍ VLIV  │            │  ROLE A POZICE        │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cs-CZ" kern="100" dirty="0">
                <a:latin typeface="Aptos"/>
                <a:ea typeface="Aptos"/>
                <a:cs typeface="Times New Roman" panose="02020603050405020304" pitchFamily="18" charset="0"/>
              </a:rPr>
              <a:t>└───────</a:t>
            </a:r>
            <a:r>
              <a:rPr lang="en-US" kern="100" dirty="0">
                <a:latin typeface="MS Gothic" panose="020B0609070205080204" pitchFamily="49" charset="-128"/>
                <a:ea typeface="Aptos"/>
                <a:cs typeface="MS Gothic" panose="020B0609070205080204" pitchFamily="49" charset="-128"/>
              </a:rPr>
              <a:t>┬</a:t>
            </a:r>
            <a:r>
              <a:rPr lang="cs-CZ" kern="100" dirty="0">
                <a:latin typeface="Aptos"/>
                <a:ea typeface="Aptos"/>
                <a:cs typeface="Aptos"/>
              </a:rPr>
              <a:t>──────┘</a:t>
            </a:r>
            <a:r>
              <a:rPr lang="cs-CZ" kern="100" dirty="0">
                <a:latin typeface="Aptos"/>
                <a:ea typeface="Aptos"/>
                <a:cs typeface="Times New Roman" panose="02020603050405020304" pitchFamily="18" charset="0"/>
              </a:rPr>
              <a:t>              </a:t>
            </a:r>
            <a:r>
              <a:rPr lang="cs-CZ" kern="100" dirty="0">
                <a:latin typeface="Aptos"/>
                <a:ea typeface="Aptos"/>
                <a:cs typeface="Aptos"/>
              </a:rPr>
              <a:t>└──────</a:t>
            </a:r>
            <a:r>
              <a:rPr lang="cs-CZ" kern="100" dirty="0">
                <a:latin typeface="MS Gothic" panose="020B0609070205080204" pitchFamily="49" charset="-128"/>
                <a:ea typeface="Aptos"/>
                <a:cs typeface="MS Gothic" panose="020B0609070205080204" pitchFamily="49" charset="-128"/>
              </a:rPr>
              <a:t>          </a:t>
            </a:r>
            <a:r>
              <a:rPr lang="cs-CZ" kern="100" dirty="0">
                <a:latin typeface="Aptos"/>
                <a:ea typeface="Aptos"/>
                <a:cs typeface="Aptos"/>
              </a:rPr>
              <a:t>────────┘</a:t>
            </a:r>
            <a:r>
              <a:rPr lang="cs-CZ" kern="100" dirty="0">
                <a:latin typeface="Aptos"/>
                <a:ea typeface="Aptos"/>
                <a:cs typeface="Times New Roman" panose="02020603050405020304" pitchFamily="18" charset="0"/>
              </a:rPr>
              <a:t>           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cs-CZ" kern="100" dirty="0">
                <a:latin typeface="Aptos"/>
                <a:ea typeface="Aptos"/>
                <a:cs typeface="Times New Roman" panose="02020603050405020304" pitchFamily="18" charset="0"/>
              </a:rPr>
              <a:t>                                                                 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cs-CZ" kern="100" dirty="0">
                <a:latin typeface="Aptos"/>
                <a:ea typeface="Aptos"/>
                <a:cs typeface="Times New Roman" panose="02020603050405020304" pitchFamily="18" charset="0"/>
              </a:rPr>
              <a:t>                </a:t>
            </a:r>
            <a:r>
              <a:rPr lang="cs-CZ" kern="100" dirty="0"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▼</a:t>
            </a:r>
            <a:r>
              <a:rPr lang="cs-CZ" kern="100" dirty="0">
                <a:latin typeface="Aptos"/>
                <a:ea typeface="Aptos"/>
                <a:cs typeface="Times New Roman" panose="02020603050405020304" pitchFamily="18" charset="0"/>
              </a:rPr>
              <a:t>                                                ▼                </a:t>
            </a:r>
            <a:r>
              <a:rPr lang="cs-CZ" kern="100" dirty="0"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  </a:t>
            </a:r>
            <a:r>
              <a:rPr lang="cs-CZ" kern="100" dirty="0">
                <a:latin typeface="Aptos"/>
                <a:ea typeface="Aptos"/>
                <a:cs typeface="Times New Roman" panose="02020603050405020304" pitchFamily="18" charset="0"/>
              </a:rPr>
              <a:t>                    </a:t>
            </a:r>
            <a:r>
              <a:rPr lang="cs-CZ" kern="100" dirty="0"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▼</a:t>
            </a:r>
            <a:endParaRPr lang="cs-CZ" kern="100" dirty="0">
              <a:latin typeface="Aptos"/>
              <a:ea typeface="Aptos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cs-CZ" kern="100" dirty="0">
                <a:latin typeface="Aptos"/>
                <a:ea typeface="Aptos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cs-CZ" sz="3200" kern="100" dirty="0">
                <a:latin typeface="Aptos"/>
                <a:ea typeface="Aptos"/>
                <a:cs typeface="Times New Roman" panose="02020603050405020304" pitchFamily="18" charset="0"/>
              </a:rPr>
              <a:t> změna sebepojetí                    emoční zátěž/empatie       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cs-CZ" sz="3200" kern="100" dirty="0">
                <a:latin typeface="Aptos"/>
                <a:ea typeface="Aptos"/>
                <a:cs typeface="Times New Roman" panose="02020603050405020304" pitchFamily="18" charset="0"/>
              </a:rPr>
              <a:t>                                                                                                   .</a:t>
            </a:r>
            <a:r>
              <a:rPr lang="cs-CZ" sz="3200" kern="100" dirty="0" err="1">
                <a:latin typeface="Aptos"/>
                <a:ea typeface="Aptos"/>
                <a:cs typeface="Times New Roman" panose="02020603050405020304" pitchFamily="18" charset="0"/>
              </a:rPr>
              <a:t>insider</a:t>
            </a:r>
            <a:r>
              <a:rPr lang="cs-CZ" sz="3200" kern="100" dirty="0">
                <a:latin typeface="Aptos"/>
                <a:ea typeface="Aptos"/>
                <a:cs typeface="Times New Roman" panose="02020603050405020304" pitchFamily="18" charset="0"/>
              </a:rPr>
              <a:t> ↔ outsider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cs-CZ" sz="3200" kern="100" dirty="0">
                <a:latin typeface="Aptos"/>
                <a:ea typeface="Aptos"/>
                <a:cs typeface="Times New Roman" panose="02020603050405020304" pitchFamily="18" charset="0"/>
              </a:rPr>
              <a:t> kritika vlastních předsudků       posun hodnot                          profesionál ↔ člověk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cs-CZ" sz="3200" kern="100" dirty="0">
                <a:latin typeface="Aptos"/>
                <a:ea typeface="Aptos"/>
                <a:cs typeface="Times New Roman" panose="02020603050405020304" pitchFamily="18" charset="0"/>
              </a:rPr>
              <a:t>nové způsoby interpretace         přebírání perspektiv                pozorovatel ↔ účastník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cs-CZ" sz="3200" kern="100" dirty="0">
                <a:latin typeface="Aptos"/>
                <a:ea typeface="Aptos"/>
                <a:cs typeface="Times New Roman" panose="02020603050405020304" pitchFamily="18" charset="0"/>
              </a:rPr>
              <a:t>.vytváří nové „já“                        dlouhý kontakt mění postoje     vyjednávání loajality</a:t>
            </a:r>
          </a:p>
          <a:p>
            <a:endParaRPr lang="cs-CZ" sz="32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6172200" y="946205"/>
            <a:ext cx="5181600" cy="578855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cs-CZ" dirty="0"/>
              <a:t>┌─────────────────────────┐</a:t>
            </a:r>
          </a:p>
          <a:p>
            <a:pPr marL="0" indent="0">
              <a:buNone/>
            </a:pPr>
            <a:r>
              <a:rPr lang="cs-CZ" dirty="0"/>
              <a:t>          │  KOGNITIVNÍ ZMĚNY      │                             │  EMOČNÍ PROMĚNA         │</a:t>
            </a:r>
          </a:p>
          <a:p>
            <a:pPr marL="0" indent="0">
              <a:buNone/>
            </a:pPr>
            <a:r>
              <a:rPr lang="cs-CZ" dirty="0"/>
              <a:t>   └──────────┬─────────────┘       └──────────┬──────────────┘             </a:t>
            </a:r>
          </a:p>
          <a:p>
            <a:pPr marL="0" indent="0">
              <a:buNone/>
            </a:pPr>
            <a:r>
              <a:rPr lang="cs-CZ" dirty="0"/>
              <a:t>                           ▼                                                             ▼</a:t>
            </a:r>
          </a:p>
          <a:p>
            <a:pPr marL="0" indent="0">
              <a:buNone/>
            </a:pPr>
            <a:r>
              <a:rPr lang="cs-CZ" dirty="0"/>
              <a:t>  </a:t>
            </a:r>
            <a:r>
              <a:rPr lang="cs-CZ" sz="4300" dirty="0"/>
              <a:t>• teoretická senzitivita        • únava vs. nadšení</a:t>
            </a:r>
          </a:p>
          <a:p>
            <a:pPr marL="0" indent="0">
              <a:buNone/>
            </a:pPr>
            <a:r>
              <a:rPr lang="cs-CZ" sz="4300" dirty="0"/>
              <a:t>• nové rámce uvažování       • empatie, zranitelnost</a:t>
            </a:r>
          </a:p>
          <a:p>
            <a:pPr marL="0" indent="0">
              <a:buNone/>
            </a:pPr>
            <a:r>
              <a:rPr lang="cs-CZ" sz="4300" dirty="0"/>
              <a:t> • hlubší interpretace             • zpracování silných příběhů</a:t>
            </a:r>
          </a:p>
          <a:p>
            <a:pPr marL="0" indent="0">
              <a:buNone/>
            </a:pPr>
            <a:r>
              <a:rPr lang="cs-CZ" sz="4300" dirty="0"/>
              <a:t> • větší komplexnost myšlení  • rozvoj emoční inteligence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                       ▼</a:t>
            </a:r>
          </a:p>
          <a:p>
            <a:pPr marL="0" indent="0">
              <a:buNone/>
            </a:pPr>
            <a:r>
              <a:rPr lang="cs-CZ" dirty="0"/>
              <a:t>                        ┌───────────────────────────────┐</a:t>
            </a:r>
          </a:p>
          <a:p>
            <a:pPr marL="0" indent="0">
              <a:buNone/>
            </a:pPr>
            <a:r>
              <a:rPr lang="cs-CZ" dirty="0"/>
              <a:t>                        │ PROFESNÍ A OSOBNÍ RŮST         │</a:t>
            </a:r>
          </a:p>
          <a:p>
            <a:pPr marL="0" indent="0">
              <a:buNone/>
            </a:pPr>
            <a:r>
              <a:rPr lang="cs-CZ" dirty="0"/>
              <a:t>                        └────────────────┬──────────────┘</a:t>
            </a:r>
          </a:p>
          <a:p>
            <a:pPr marL="0" indent="0">
              <a:buNone/>
            </a:pPr>
            <a:r>
              <a:rPr lang="cs-CZ" dirty="0"/>
              <a:t>                                                             ▼</a:t>
            </a:r>
          </a:p>
          <a:p>
            <a:pPr marL="0" indent="0">
              <a:buNone/>
            </a:pPr>
            <a:r>
              <a:rPr lang="cs-CZ" dirty="0"/>
              <a:t>                                 </a:t>
            </a:r>
            <a:r>
              <a:rPr lang="cs-CZ" sz="3500" dirty="0"/>
              <a:t>• zvyšující se sebevědomí  </a:t>
            </a:r>
          </a:p>
          <a:p>
            <a:pPr marL="0" indent="0">
              <a:buNone/>
            </a:pPr>
            <a:r>
              <a:rPr lang="cs-CZ" sz="3500" dirty="0"/>
              <a:t>                            • větší citlivost k etice  </a:t>
            </a:r>
          </a:p>
          <a:p>
            <a:pPr marL="0" indent="0">
              <a:buNone/>
            </a:pPr>
            <a:r>
              <a:rPr lang="cs-CZ" sz="3500" dirty="0"/>
              <a:t>                            • jasnější profesní identita  </a:t>
            </a:r>
          </a:p>
          <a:p>
            <a:pPr marL="0" indent="0">
              <a:buNone/>
            </a:pPr>
            <a:r>
              <a:rPr lang="cs-CZ" sz="3500" dirty="0"/>
              <a:t>                            • hlubší vztah k oboru  </a:t>
            </a:r>
          </a:p>
          <a:p>
            <a:pPr marL="0" indent="0">
              <a:buNone/>
            </a:pPr>
            <a:r>
              <a:rPr lang="cs-CZ" sz="3500" dirty="0"/>
              <a:t>                            • schopnost nést ambivalenci 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838201" y="5645426"/>
            <a:ext cx="563416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(</a:t>
            </a:r>
            <a:r>
              <a:rPr lang="cs-CZ" sz="1600" dirty="0" err="1"/>
              <a:t>Spencer</a:t>
            </a:r>
            <a:r>
              <a:rPr lang="cs-CZ" sz="1600" dirty="0"/>
              <a:t> a kol.,2003m </a:t>
            </a:r>
            <a:r>
              <a:rPr lang="cs-CZ" sz="1600" dirty="0" err="1"/>
              <a:t>Neusar</a:t>
            </a:r>
            <a:r>
              <a:rPr lang="cs-CZ" sz="1600" dirty="0"/>
              <a:t>, 2014, </a:t>
            </a:r>
            <a:r>
              <a:rPr lang="cs-CZ" sz="1600" dirty="0" err="1"/>
              <a:t>Silverman</a:t>
            </a:r>
            <a:r>
              <a:rPr lang="cs-CZ" sz="1600" dirty="0"/>
              <a:t>, 2013)</a:t>
            </a:r>
          </a:p>
          <a:p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25678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1C788C-228D-39E9-55B0-6162F9BF6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977" y="72023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cs-CZ" sz="3600" dirty="0"/>
              <a:t>AD 3. Teoretická proměna výzkumníka </a:t>
            </a:r>
            <a:br>
              <a:rPr lang="cs-CZ" sz="3600" dirty="0"/>
            </a:br>
            <a:r>
              <a:rPr lang="cs-CZ" sz="3600" dirty="0"/>
              <a:t>v kvalitativním výzkumu II.</a:t>
            </a:r>
            <a:r>
              <a:rPr lang="cs-CZ" dirty="0"/>
              <a:t> </a:t>
            </a:r>
            <a:br>
              <a:rPr lang="cs-CZ" dirty="0"/>
            </a:br>
            <a:endParaRPr lang="cs-CZ" dirty="0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B56E28D9-BAB4-C286-AAEC-5DC91BDEBB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2024" y="1839817"/>
            <a:ext cx="9350269" cy="4836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3765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Ad 3. Proměna - shrnutí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Budování důvěry, porozumění kontextu</a:t>
            </a:r>
          </a:p>
          <a:p>
            <a:r>
              <a:rPr lang="cs-CZ" dirty="0"/>
              <a:t>Tvorba interpretací, objevování významů, budování teorie</a:t>
            </a:r>
          </a:p>
          <a:p>
            <a:r>
              <a:rPr lang="cs-CZ" dirty="0"/>
              <a:t>Vliv na data (výzkumník jako součást), nutnost sebereflexe</a:t>
            </a:r>
          </a:p>
          <a:p>
            <a:r>
              <a:rPr lang="cs-CZ" dirty="0"/>
              <a:t>Vytvoření bohatého popisu a interpretace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X</a:t>
            </a:r>
          </a:p>
          <a:p>
            <a:r>
              <a:rPr lang="cs-CZ" dirty="0"/>
              <a:t>Nedůvěra v kvalitativní metody</a:t>
            </a:r>
          </a:p>
          <a:p>
            <a:r>
              <a:rPr lang="cs-CZ" dirty="0"/>
              <a:t>Odklon od těchto výzkumů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42502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ovéPole 54"/>
          <p:cNvSpPr txBox="1"/>
          <p:nvPr/>
        </p:nvSpPr>
        <p:spPr>
          <a:xfrm>
            <a:off x="5538531" y="6016157"/>
            <a:ext cx="4537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b="1" dirty="0">
                <a:solidFill>
                  <a:schemeClr val="bg1">
                    <a:lumMod val="65000"/>
                  </a:schemeClr>
                </a:solidFill>
              </a:rPr>
              <a:t>?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2441197" y="3431097"/>
            <a:ext cx="6996418" cy="5872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5788404" y="1887522"/>
            <a:ext cx="8390" cy="346465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2969703" y="1887522"/>
            <a:ext cx="1551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kvantitativní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7206145" y="1896126"/>
            <a:ext cx="1551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kvalitativní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2969702" y="4236332"/>
            <a:ext cx="1551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akademický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7266268" y="4220952"/>
            <a:ext cx="1551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tržní</a:t>
            </a:r>
          </a:p>
        </p:txBody>
      </p:sp>
      <p:sp>
        <p:nvSpPr>
          <p:cNvPr id="16" name="Pravá složená závorka 15"/>
          <p:cNvSpPr/>
          <p:nvPr/>
        </p:nvSpPr>
        <p:spPr>
          <a:xfrm>
            <a:off x="9144001" y="2684477"/>
            <a:ext cx="687898" cy="1610686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9928371" y="3305154"/>
            <a:ext cx="1551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smíšený</a:t>
            </a:r>
          </a:p>
        </p:txBody>
      </p:sp>
      <p:sp>
        <p:nvSpPr>
          <p:cNvPr id="18" name="Pravá složená závorka 17"/>
          <p:cNvSpPr/>
          <p:nvPr/>
        </p:nvSpPr>
        <p:spPr>
          <a:xfrm rot="10800000">
            <a:off x="2083266" y="2638337"/>
            <a:ext cx="687898" cy="1610686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Pravá složená závorka 18"/>
          <p:cNvSpPr/>
          <p:nvPr/>
        </p:nvSpPr>
        <p:spPr>
          <a:xfrm rot="16200000">
            <a:off x="5444455" y="1082179"/>
            <a:ext cx="687898" cy="1610686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Pravá složená závorka 19"/>
          <p:cNvSpPr/>
          <p:nvPr/>
        </p:nvSpPr>
        <p:spPr>
          <a:xfrm rot="5400000">
            <a:off x="5452845" y="4546833"/>
            <a:ext cx="687898" cy="1610686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extovéPole 20"/>
          <p:cNvSpPr txBox="1"/>
          <p:nvPr/>
        </p:nvSpPr>
        <p:spPr>
          <a:xfrm>
            <a:off x="5332602" y="1048297"/>
            <a:ext cx="1551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smíšený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5357769" y="5775604"/>
            <a:ext cx="1551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smíšený</a:t>
            </a:r>
          </a:p>
        </p:txBody>
      </p:sp>
      <p:cxnSp>
        <p:nvCxnSpPr>
          <p:cNvPr id="24" name="Přímá spojnice se šipkou 23"/>
          <p:cNvCxnSpPr>
            <a:stCxn id="14" idx="3"/>
          </p:cNvCxnSpPr>
          <p:nvPr/>
        </p:nvCxnSpPr>
        <p:spPr>
          <a:xfrm flipV="1">
            <a:off x="4521665" y="2420056"/>
            <a:ext cx="2607583" cy="200094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>
            <a:stCxn id="31" idx="3"/>
          </p:cNvCxnSpPr>
          <p:nvPr/>
        </p:nvCxnSpPr>
        <p:spPr>
          <a:xfrm>
            <a:off x="4444768" y="2519576"/>
            <a:ext cx="2758554" cy="193874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2704054" y="4655459"/>
            <a:ext cx="1884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metodologie</a:t>
            </a:r>
          </a:p>
          <a:p>
            <a:pPr algn="ctr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a metody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6839825" y="4646906"/>
            <a:ext cx="1884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praxe</a:t>
            </a:r>
          </a:p>
          <a:p>
            <a:pPr algn="ctr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big data 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2560042" y="2196410"/>
            <a:ext cx="1884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redukce</a:t>
            </a:r>
          </a:p>
          <a:p>
            <a:pPr algn="ctr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informace</a:t>
            </a:r>
          </a:p>
        </p:txBody>
      </p:sp>
      <p:sp>
        <p:nvSpPr>
          <p:cNvPr id="32" name="TextovéPole 31"/>
          <p:cNvSpPr txBox="1"/>
          <p:nvPr/>
        </p:nvSpPr>
        <p:spPr>
          <a:xfrm>
            <a:off x="6967057" y="2183476"/>
            <a:ext cx="1884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redukce</a:t>
            </a:r>
          </a:p>
          <a:p>
            <a:pPr algn="ctr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respondentů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7206145" y="3275792"/>
            <a:ext cx="1551963" cy="646331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20 %  ČR</a:t>
            </a:r>
          </a:p>
          <a:p>
            <a:pPr algn="ctr"/>
            <a:r>
              <a:rPr lang="cs-CZ" dirty="0"/>
              <a:t>tržní</a:t>
            </a:r>
          </a:p>
        </p:txBody>
      </p:sp>
      <p:sp>
        <p:nvSpPr>
          <p:cNvPr id="34" name="TextovéPole 33"/>
          <p:cNvSpPr txBox="1"/>
          <p:nvPr/>
        </p:nvSpPr>
        <p:spPr>
          <a:xfrm>
            <a:off x="3164270" y="3246431"/>
            <a:ext cx="1551963" cy="646331"/>
          </a:xfrm>
          <a:prstGeom prst="rect">
            <a:avLst/>
          </a:prstGeom>
          <a:solidFill>
            <a:schemeClr val="bg1">
              <a:alpha val="7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80 %  ČR</a:t>
            </a:r>
          </a:p>
          <a:p>
            <a:pPr algn="ctr"/>
            <a:r>
              <a:rPr lang="cs-CZ" dirty="0"/>
              <a:t>tržní</a:t>
            </a:r>
          </a:p>
        </p:txBody>
      </p:sp>
      <p:sp>
        <p:nvSpPr>
          <p:cNvPr id="35" name="TextovéPole 34"/>
          <p:cNvSpPr txBox="1"/>
          <p:nvPr/>
        </p:nvSpPr>
        <p:spPr>
          <a:xfrm>
            <a:off x="3116753" y="3216745"/>
            <a:ext cx="155196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45-55 %  ČR</a:t>
            </a:r>
          </a:p>
          <a:p>
            <a:pPr algn="ctr"/>
            <a:r>
              <a:rPr lang="cs-CZ" dirty="0"/>
              <a:t>akademický</a:t>
            </a:r>
          </a:p>
        </p:txBody>
      </p:sp>
      <p:sp>
        <p:nvSpPr>
          <p:cNvPr id="36" name="TextovéPole 35"/>
          <p:cNvSpPr txBox="1"/>
          <p:nvPr/>
        </p:nvSpPr>
        <p:spPr>
          <a:xfrm>
            <a:off x="7283042" y="3261127"/>
            <a:ext cx="155196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15-25 %  ČR</a:t>
            </a:r>
          </a:p>
          <a:p>
            <a:pPr algn="ctr"/>
            <a:r>
              <a:rPr lang="cs-CZ" dirty="0"/>
              <a:t>akademický</a:t>
            </a:r>
          </a:p>
        </p:txBody>
      </p:sp>
      <p:sp>
        <p:nvSpPr>
          <p:cNvPr id="45" name="TextovéPole 44"/>
          <p:cNvSpPr txBox="1"/>
          <p:nvPr/>
        </p:nvSpPr>
        <p:spPr>
          <a:xfrm>
            <a:off x="2208384" y="2876554"/>
            <a:ext cx="3292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/>
              <a:t>výzkumné otázky o společnosti</a:t>
            </a:r>
          </a:p>
        </p:txBody>
      </p:sp>
      <p:sp>
        <p:nvSpPr>
          <p:cNvPr id="46" name="TextovéPole 45"/>
          <p:cNvSpPr txBox="1"/>
          <p:nvPr/>
        </p:nvSpPr>
        <p:spPr>
          <a:xfrm>
            <a:off x="6294418" y="2780044"/>
            <a:ext cx="3292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/>
              <a:t>výzkumné otázky o skupinách</a:t>
            </a:r>
          </a:p>
        </p:txBody>
      </p:sp>
      <p:sp>
        <p:nvSpPr>
          <p:cNvPr id="47" name="TextovéPole 46"/>
          <p:cNvSpPr txBox="1"/>
          <p:nvPr/>
        </p:nvSpPr>
        <p:spPr>
          <a:xfrm>
            <a:off x="2245827" y="5328503"/>
            <a:ext cx="3292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/>
              <a:t>výzkumné otázky o společnosti</a:t>
            </a:r>
          </a:p>
        </p:txBody>
      </p:sp>
      <p:sp>
        <p:nvSpPr>
          <p:cNvPr id="48" name="TextovéPole 47"/>
          <p:cNvSpPr txBox="1"/>
          <p:nvPr/>
        </p:nvSpPr>
        <p:spPr>
          <a:xfrm>
            <a:off x="6738155" y="5304669"/>
            <a:ext cx="3292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/>
              <a:t>výzkumné otázky </a:t>
            </a:r>
            <a:r>
              <a:rPr lang="cs-CZ" sz="1400" dirty="0" err="1"/>
              <a:t>komodifikace</a:t>
            </a:r>
            <a:endParaRPr lang="cs-CZ" sz="1400" dirty="0"/>
          </a:p>
        </p:txBody>
      </p:sp>
      <p:pic>
        <p:nvPicPr>
          <p:cNvPr id="49" name="Obrázek 4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640" y="5696125"/>
            <a:ext cx="1160686" cy="1160686"/>
          </a:xfrm>
          <a:prstGeom prst="rect">
            <a:avLst/>
          </a:prstGeom>
        </p:spPr>
      </p:pic>
      <p:pic>
        <p:nvPicPr>
          <p:cNvPr id="51" name="Obrázek 5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6262" y="5498612"/>
            <a:ext cx="1985728" cy="1323818"/>
          </a:xfrm>
          <a:prstGeom prst="rect">
            <a:avLst/>
          </a:prstGeom>
        </p:spPr>
      </p:pic>
      <p:sp>
        <p:nvSpPr>
          <p:cNvPr id="52" name="TextovéPole 51"/>
          <p:cNvSpPr txBox="1"/>
          <p:nvPr/>
        </p:nvSpPr>
        <p:spPr>
          <a:xfrm>
            <a:off x="2245827" y="6283494"/>
            <a:ext cx="7326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velké společenské otázky</a:t>
            </a:r>
          </a:p>
        </p:txBody>
      </p:sp>
      <p:pic>
        <p:nvPicPr>
          <p:cNvPr id="53" name="Obrázek 5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9248" y="6088504"/>
            <a:ext cx="971999" cy="647999"/>
          </a:xfrm>
          <a:prstGeom prst="rect">
            <a:avLst/>
          </a:prstGeom>
        </p:spPr>
      </p:pic>
      <p:pic>
        <p:nvPicPr>
          <p:cNvPr id="54" name="Obrázek 5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461" y="6160521"/>
            <a:ext cx="633395" cy="63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040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29" grpId="0"/>
      <p:bldP spid="30" grpId="0"/>
      <p:bldP spid="31" grpId="0"/>
      <p:bldP spid="32" grpId="0"/>
      <p:bldP spid="33" grpId="0" animBg="1"/>
      <p:bldP spid="34" grpId="0" animBg="1"/>
      <p:bldP spid="35" grpId="0" animBg="1"/>
      <p:bldP spid="36" grpId="0" animBg="1"/>
      <p:bldP spid="45" grpId="0"/>
      <p:bldP spid="46" grpId="0"/>
      <p:bldP spid="47" grpId="0"/>
      <p:bldP spid="48" grpId="0"/>
      <p:bldP spid="5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Literatura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207886" y="1820678"/>
            <a:ext cx="5181600" cy="4351338"/>
          </a:xfrm>
        </p:spPr>
        <p:txBody>
          <a:bodyPr>
            <a:normAutofit/>
          </a:bodyPr>
          <a:lstStyle/>
          <a:p>
            <a:endParaRPr lang="cs-CZ" sz="2500" dirty="0">
              <a:latin typeface="+mj-lt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81BECF93-A932-509F-7B6C-877DB1D16D44}"/>
              </a:ext>
            </a:extLst>
          </p:cNvPr>
          <p:cNvSpPr txBox="1"/>
          <p:nvPr/>
        </p:nvSpPr>
        <p:spPr>
          <a:xfrm>
            <a:off x="3129280" y="120184"/>
            <a:ext cx="7782560" cy="71634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cs-CZ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EIB.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European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Investment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Bank, 2020.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EIB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climate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survey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2019-2020. </a:t>
            </a:r>
            <a:r>
              <a:rPr lang="cs-CZ" sz="1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https://www.eib.org/attachments/thematic/the_eib_climate_survey_2019_2020_en.pdf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accessed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30 May 2024).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ESOMAR (2025).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Global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Market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Research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2025. Amsterdam: ESOMAR.  Dostupné z: </a:t>
            </a:r>
            <a:r>
              <a:rPr lang="cs-CZ" sz="1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https://esomar.org/publications/global-market-research-2025</a:t>
            </a:r>
            <a:endParaRPr lang="cs-CZ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Hendl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J. (2016). Kvalitativní výzkum: základní teorie, metody a aplikace (Čtvrté, přepracované a rozšířené vydání). Praha: Portál.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Neusar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Aleš. (2014). Věřit či nevěřit. Interpretace v kvalitativním výzkumu (CZ verze článku: To trust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not to trust?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Interpretations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qualitative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research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).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Human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Affairs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24. 178-188.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Schwandt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T. A. (1997).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Qualitative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Inquiry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A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Dictionary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Terms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Thousand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Oaks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Sage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Silverman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D. (2013).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Doing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Qualitative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Research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(4th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ed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.). London: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Sage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SIMAR (2024). Výroční zpráva o stavu výzkumného trhu v ČR 2024. Praha: Sdružení agentur pro výzkum trhu a veřejného mínění. Dostupné z: </a:t>
            </a:r>
            <a:r>
              <a:rPr lang="cs-CZ" sz="1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https://simar.cz/simar-vyrocka-2024-final-small.pdf</a:t>
            </a:r>
            <a:endParaRPr lang="cs-CZ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Spencer, L.,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Ritchie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J., Lewis, J., &amp;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Dillon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L. (2003).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Quality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Qualitative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Evaluation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A framework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assessing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research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evidence. London: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Strategy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Unit.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Retrieved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from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http://www.alnap.org/resource/10033</a:t>
            </a:r>
            <a:endParaRPr lang="cs-CZ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Strauss, A. L., &amp;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Corbin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J. (1999). Základy kvalitativního výzkumu: postupy a techniky metody zakotvené teorie. Sdružení Podané ruce.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UNDP and University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Oxford, 2021.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Peoples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’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Climate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Vote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2021. </a:t>
            </a:r>
            <a:r>
              <a:rPr lang="cs-CZ" sz="1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6"/>
              </a:rPr>
              <a:t>https://www.undp.org/publications/peoples-climate-vote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cs-CZ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accessed</a:t>
            </a:r>
            <a:r>
              <a:rPr lang="cs-CZ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2 May 2024)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55020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– tři teze: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Kvalitativní výzkum není marginální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Metodologické kvalitativní pochybování je doménou akademického     výzkumu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Ne vždy dochází k proměně výzkumníka v kvalitativním výzkumu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r>
              <a:rPr lang="cs-CZ" dirty="0"/>
              <a:t>Pokus o shrnutí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53250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3450" y="154577"/>
            <a:ext cx="7758448" cy="6449786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1624694" y="628650"/>
            <a:ext cx="941922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Děkuji za Vaši pozornost</a:t>
            </a:r>
          </a:p>
          <a:p>
            <a:pPr algn="ctr"/>
            <a:r>
              <a:rPr lang="cs-CZ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</a:t>
            </a:r>
          </a:p>
        </p:txBody>
      </p:sp>
      <p:sp>
        <p:nvSpPr>
          <p:cNvPr id="3" name="Obdélník 2"/>
          <p:cNvSpPr/>
          <p:nvPr/>
        </p:nvSpPr>
        <p:spPr>
          <a:xfrm>
            <a:off x="5233307" y="4808764"/>
            <a:ext cx="2024743" cy="92856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?</a:t>
            </a:r>
            <a:r>
              <a:rPr lang="cs-CZ" sz="5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endParaRPr lang="cs-CZ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7756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913015" y="1122217"/>
            <a:ext cx="10515600" cy="4372495"/>
          </a:xfrm>
        </p:spPr>
        <p:txBody>
          <a:bodyPr>
            <a:normAutofit fontScale="90000"/>
          </a:bodyPr>
          <a:lstStyle/>
          <a:p>
            <a:r>
              <a:rPr lang="cs-CZ" sz="3200" dirty="0"/>
              <a:t>Ad 1. Kvalitativní výzkum kvantitativně:</a:t>
            </a:r>
            <a:br>
              <a:rPr lang="cs-CZ" sz="3200" dirty="0"/>
            </a:br>
            <a:br>
              <a:rPr lang="cs-CZ" sz="3200" dirty="0"/>
            </a:br>
            <a:r>
              <a:rPr lang="cs-CZ" sz="3200" dirty="0"/>
              <a:t>Zkoumat kvalitativní výzkum v intencích samotného kvalitativního akademického výzkumu vede do nekonečných metodologických debat a pochyb. Zkusme se podívat na kvalitativní výzkum kvantitativně pomocí nepřesných čísel.</a:t>
            </a:r>
            <a:br>
              <a:rPr lang="cs-CZ" sz="3200" dirty="0"/>
            </a:br>
            <a:br>
              <a:rPr lang="cs-CZ" sz="3200" dirty="0"/>
            </a:br>
            <a:r>
              <a:rPr lang="cs-CZ" sz="3200" dirty="0"/>
              <a:t>Testem kvalitativního výzkumu je jeho potřebnost a použitelnost v praxi komerčního výzkumu.</a:t>
            </a:r>
            <a:br>
              <a:rPr lang="cs-CZ" sz="3200" dirty="0"/>
            </a:br>
            <a:br>
              <a:rPr lang="cs-CZ" sz="3200" dirty="0"/>
            </a:b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145781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 1. Oblasti výzkumu v ČR, kde se významně používá kvalitativní výzkum</a:t>
            </a:r>
          </a:p>
        </p:txBody>
      </p:sp>
    </p:spTree>
    <p:extLst>
      <p:ext uri="{BB962C8B-B14F-4D97-AF65-F5344CB8AC3E}">
        <p14:creationId xmlns:p14="http://schemas.microsoft.com/office/powerpoint/2010/main" val="1308108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010250"/>
              </p:ext>
            </p:extLst>
          </p:nvPr>
        </p:nvGraphicFramePr>
        <p:xfrm>
          <a:off x="1504602" y="4"/>
          <a:ext cx="9057296" cy="70205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4324">
                  <a:extLst>
                    <a:ext uri="{9D8B030D-6E8A-4147-A177-3AD203B41FA5}">
                      <a16:colId xmlns:a16="http://schemas.microsoft.com/office/drawing/2014/main" val="1591256118"/>
                    </a:ext>
                  </a:extLst>
                </a:gridCol>
                <a:gridCol w="2264324">
                  <a:extLst>
                    <a:ext uri="{9D8B030D-6E8A-4147-A177-3AD203B41FA5}">
                      <a16:colId xmlns:a16="http://schemas.microsoft.com/office/drawing/2014/main" val="3810278061"/>
                    </a:ext>
                  </a:extLst>
                </a:gridCol>
                <a:gridCol w="2264324">
                  <a:extLst>
                    <a:ext uri="{9D8B030D-6E8A-4147-A177-3AD203B41FA5}">
                      <a16:colId xmlns:a16="http://schemas.microsoft.com/office/drawing/2014/main" val="4210523814"/>
                    </a:ext>
                  </a:extLst>
                </a:gridCol>
                <a:gridCol w="2264324">
                  <a:extLst>
                    <a:ext uri="{9D8B030D-6E8A-4147-A177-3AD203B41FA5}">
                      <a16:colId xmlns:a16="http://schemas.microsoft.com/office/drawing/2014/main" val="420928869"/>
                    </a:ext>
                  </a:extLst>
                </a:gridCol>
              </a:tblGrid>
              <a:tr h="3838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>
                          <a:effectLst/>
                        </a:rPr>
                        <a:t>Typické kvalitativní metody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Typické otázky / témata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Instituce a pracoviště v ČR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Oblast výzkumu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extLst>
                  <a:ext uri="{0D108BD9-81ED-4DB2-BD59-A6C34878D82A}">
                    <a16:rowId xmlns:a16="http://schemas.microsoft.com/office/drawing/2014/main" val="2759907491"/>
                  </a:ext>
                </a:extLst>
              </a:tr>
              <a:tr h="3838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>
                          <a:effectLst/>
                        </a:rPr>
                        <a:t>Rozhovory, FG, etnografie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Komunity, marginalizace, identita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Sociologický ústav AV ČR, FSS MU, FSV UK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Sociologie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extLst>
                  <a:ext uri="{0D108BD9-81ED-4DB2-BD59-A6C34878D82A}">
                    <a16:rowId xmlns:a16="http://schemas.microsoft.com/office/drawing/2014/main" val="18552959"/>
                  </a:ext>
                </a:extLst>
              </a:tr>
              <a:tr h="5758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>
                          <a:effectLst/>
                        </a:rPr>
                        <a:t>Terénní výzkum, pozorování, narativní analýzy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Kultura, rituály, hodnoty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FF UK, FHS UK, ZČU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Antropologie / etnografie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extLst>
                  <a:ext uri="{0D108BD9-81ED-4DB2-BD59-A6C34878D82A}">
                    <a16:rowId xmlns:a16="http://schemas.microsoft.com/office/drawing/2014/main" val="2544870933"/>
                  </a:ext>
                </a:extLst>
              </a:tr>
              <a:tr h="3838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>
                          <a:effectLst/>
                        </a:rPr>
                        <a:t>Hloubkové rozhovory, IPA, narativní analýza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Prožívání, životní zkušenost, trauma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FF MU, FF UK, UPOL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Psychologie (kvalitativní)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extLst>
                  <a:ext uri="{0D108BD9-81ED-4DB2-BD59-A6C34878D82A}">
                    <a16:rowId xmlns:a16="http://schemas.microsoft.com/office/drawing/2014/main" val="533239272"/>
                  </a:ext>
                </a:extLst>
              </a:tr>
              <a:tr h="5758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>
                          <a:effectLst/>
                        </a:rPr>
                        <a:t>Rozhovory s pacienty, fenomenologická analýza, </a:t>
                      </a:r>
                      <a:r>
                        <a:rPr lang="cs-CZ" sz="1200" kern="0" dirty="0" err="1">
                          <a:effectLst/>
                        </a:rPr>
                        <a:t>focus</a:t>
                      </a:r>
                      <a:r>
                        <a:rPr lang="cs-CZ" sz="1200" kern="0" dirty="0">
                          <a:effectLst/>
                        </a:rPr>
                        <a:t> </a:t>
                      </a:r>
                      <a:r>
                        <a:rPr lang="cs-CZ" sz="1200" kern="0" dirty="0" err="1">
                          <a:effectLst/>
                        </a:rPr>
                        <a:t>groups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Pacientská zkušenost, adherence, kvalita života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Fakultní nemocnice (Motol, Brno, Ostrava), IKEM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Lékařské vědy – klinická výzkumná pracoviště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extLst>
                  <a:ext uri="{0D108BD9-81ED-4DB2-BD59-A6C34878D82A}">
                    <a16:rowId xmlns:a16="http://schemas.microsoft.com/office/drawing/2014/main" val="691961832"/>
                  </a:ext>
                </a:extLst>
              </a:tr>
              <a:tr h="3838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>
                          <a:effectLst/>
                        </a:rPr>
                        <a:t>Rozhovory, pozorování, tematická analýza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Péče, komunikace, potřeby pacientů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ZSF JU, 3. LF UK, LF MU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Ošetřovatelství a zdravotní péče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extLst>
                  <a:ext uri="{0D108BD9-81ED-4DB2-BD59-A6C34878D82A}">
                    <a16:rowId xmlns:a16="http://schemas.microsoft.com/office/drawing/2014/main" val="952753102"/>
                  </a:ext>
                </a:extLst>
              </a:tr>
              <a:tr h="3838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>
                          <a:effectLst/>
                        </a:rPr>
                        <a:t>Rozhovory, </a:t>
                      </a:r>
                      <a:r>
                        <a:rPr lang="cs-CZ" sz="1200" kern="0" dirty="0" err="1">
                          <a:effectLst/>
                        </a:rPr>
                        <a:t>fokusní</a:t>
                      </a:r>
                      <a:r>
                        <a:rPr lang="cs-CZ" sz="1200" kern="0" dirty="0">
                          <a:effectLst/>
                        </a:rPr>
                        <a:t> skupiny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Chování veřejnosti, životní styl, bariéry v prevenci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ÚZIS, SZÚ, LF UK (Hradec), Ostravská univerzita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Veřejné zdraví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extLst>
                  <a:ext uri="{0D108BD9-81ED-4DB2-BD59-A6C34878D82A}">
                    <a16:rowId xmlns:a16="http://schemas.microsoft.com/office/drawing/2014/main" val="1650287079"/>
                  </a:ext>
                </a:extLst>
              </a:tr>
              <a:tr h="3838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>
                          <a:effectLst/>
                        </a:rPr>
                        <a:t>Rozhovory, případové studie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Užívání léků, pacientské chování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FaF UK, FaF VFU *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Farmacie a farmakoekonomie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extLst>
                  <a:ext uri="{0D108BD9-81ED-4DB2-BD59-A6C34878D82A}">
                    <a16:rowId xmlns:a16="http://schemas.microsoft.com/office/drawing/2014/main" val="2446964531"/>
                  </a:ext>
                </a:extLst>
              </a:tr>
              <a:tr h="3838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>
                          <a:effectLst/>
                        </a:rPr>
                        <a:t>Případové studie, rozhovory, participace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Životní situace klientů, práce s minoritami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Ostravská univerzita, HK, Jabok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Sociální práce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extLst>
                  <a:ext uri="{0D108BD9-81ED-4DB2-BD59-A6C34878D82A}">
                    <a16:rowId xmlns:a16="http://schemas.microsoft.com/office/drawing/2014/main" val="1371788183"/>
                  </a:ext>
                </a:extLst>
              </a:tr>
              <a:tr h="3838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>
                          <a:effectLst/>
                        </a:rPr>
                        <a:t>Diskurzivní analýza, obsahová analýza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Mediální recepce, konstrukce reality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FSV UK, FSS MU, FMK UTB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Mediální studia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extLst>
                  <a:ext uri="{0D108BD9-81ED-4DB2-BD59-A6C34878D82A}">
                    <a16:rowId xmlns:a16="http://schemas.microsoft.com/office/drawing/2014/main" val="2551066463"/>
                  </a:ext>
                </a:extLst>
              </a:tr>
              <a:tr h="3838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>
                          <a:effectLst/>
                        </a:rPr>
                        <a:t>Rozhovory, textové analýzy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Identita, rovnost, mocenské struktury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FHS UK, Sociologický ústav AV ČR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Genderová studia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extLst>
                  <a:ext uri="{0D108BD9-81ED-4DB2-BD59-A6C34878D82A}">
                    <a16:rowId xmlns:a16="http://schemas.microsoft.com/office/drawing/2014/main" val="433105433"/>
                  </a:ext>
                </a:extLst>
              </a:tr>
              <a:tr h="3838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 err="1">
                          <a:effectLst/>
                        </a:rPr>
                        <a:t>Interpretativní</a:t>
                      </a:r>
                      <a:r>
                        <a:rPr lang="cs-CZ" sz="1200" kern="0" dirty="0">
                          <a:effectLst/>
                        </a:rPr>
                        <a:t> metody, etnografie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Kulturní praxe, estetika, komunita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FF UK, JAMU, AMU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Kulturální studia / umění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extLst>
                  <a:ext uri="{0D108BD9-81ED-4DB2-BD59-A6C34878D82A}">
                    <a16:rowId xmlns:a16="http://schemas.microsoft.com/office/drawing/2014/main" val="3347099966"/>
                  </a:ext>
                </a:extLst>
              </a:tr>
              <a:tr h="5758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>
                          <a:effectLst/>
                        </a:rPr>
                        <a:t>Akční výzkum, pozorování, případové studie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>
                          <a:effectLst/>
                        </a:rPr>
                        <a:t>Výuka, interakce, klima školy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PedF UK, PdF MU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>
                          <a:effectLst/>
                        </a:rPr>
                        <a:t>Pedagogika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extLst>
                  <a:ext uri="{0D108BD9-81ED-4DB2-BD59-A6C34878D82A}">
                    <a16:rowId xmlns:a16="http://schemas.microsoft.com/office/drawing/2014/main" val="753312215"/>
                  </a:ext>
                </a:extLst>
              </a:tr>
              <a:tr h="3838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>
                          <a:effectLst/>
                        </a:rPr>
                        <a:t>Focus groups, IDI, etnografie</a:t>
                      </a:r>
                      <a:endParaRPr lang="cs-CZ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>
                          <a:effectLst/>
                        </a:rPr>
                        <a:t>Motivace spotřebitelů, zákaznické cesty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 err="1">
                          <a:effectLst/>
                        </a:rPr>
                        <a:t>Ipsos</a:t>
                      </a:r>
                      <a:r>
                        <a:rPr lang="cs-CZ" sz="1200" kern="0" dirty="0">
                          <a:effectLst/>
                        </a:rPr>
                        <a:t>, </a:t>
                      </a:r>
                      <a:r>
                        <a:rPr lang="cs-CZ" sz="1200" kern="0" dirty="0" err="1">
                          <a:effectLst/>
                        </a:rPr>
                        <a:t>Kantar</a:t>
                      </a:r>
                      <a:r>
                        <a:rPr lang="cs-CZ" sz="1200" kern="0" dirty="0">
                          <a:effectLst/>
                        </a:rPr>
                        <a:t>, </a:t>
                      </a:r>
                      <a:r>
                        <a:rPr lang="cs-CZ" sz="1200" kern="0" dirty="0" err="1">
                          <a:effectLst/>
                        </a:rPr>
                        <a:t>Nielsen</a:t>
                      </a:r>
                      <a:r>
                        <a:rPr lang="cs-CZ" sz="1200" kern="0" dirty="0">
                          <a:effectLst/>
                        </a:rPr>
                        <a:t>, STEM/MARK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>
                          <a:effectLst/>
                        </a:rPr>
                        <a:t>Marketing &amp; komerční výzkum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extLst>
                  <a:ext uri="{0D108BD9-81ED-4DB2-BD59-A6C34878D82A}">
                    <a16:rowId xmlns:a16="http://schemas.microsoft.com/office/drawing/2014/main" val="1388655172"/>
                  </a:ext>
                </a:extLst>
              </a:tr>
              <a:tr h="5758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>
                          <a:effectLst/>
                        </a:rPr>
                        <a:t>Uživatelské rozhovory, testování, pozorování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>
                          <a:effectLst/>
                        </a:rPr>
                        <a:t>Práce s digitálními produkty, chování uživatelů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>
                          <a:effectLst/>
                        </a:rPr>
                        <a:t>Škoda Auto </a:t>
                      </a:r>
                      <a:r>
                        <a:rPr lang="cs-CZ" sz="1200" kern="0" dirty="0" err="1">
                          <a:effectLst/>
                        </a:rPr>
                        <a:t>DigLab</a:t>
                      </a:r>
                      <a:r>
                        <a:rPr lang="cs-CZ" sz="1200" kern="0" dirty="0">
                          <a:effectLst/>
                        </a:rPr>
                        <a:t>, Seznam.cz, </a:t>
                      </a:r>
                      <a:r>
                        <a:rPr lang="cs-CZ" sz="1200" kern="0" dirty="0" err="1">
                          <a:effectLst/>
                        </a:rPr>
                        <a:t>Avast</a:t>
                      </a:r>
                      <a:r>
                        <a:rPr lang="cs-CZ" sz="1200" kern="0" dirty="0">
                          <a:effectLst/>
                        </a:rPr>
                        <a:t>, Kiwi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kern="0" dirty="0">
                          <a:effectLst/>
                        </a:rPr>
                        <a:t>UX a design výzkum</a:t>
                      </a:r>
                      <a:endParaRPr lang="cs-CZ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90" marR="8090" marT="8090" marB="8090" anchor="ctr"/>
                </a:tc>
                <a:extLst>
                  <a:ext uri="{0D108BD9-81ED-4DB2-BD59-A6C34878D82A}">
                    <a16:rowId xmlns:a16="http://schemas.microsoft.com/office/drawing/2014/main" val="3871403170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10814858" y="1521229"/>
            <a:ext cx="11055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Vlastní data, tabulka s pomocí AI.</a:t>
            </a:r>
          </a:p>
        </p:txBody>
      </p:sp>
    </p:spTree>
    <p:extLst>
      <p:ext uri="{BB962C8B-B14F-4D97-AF65-F5344CB8AC3E}">
        <p14:creationId xmlns:p14="http://schemas.microsoft.com/office/powerpoint/2010/main" val="1340615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313229" y="61450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cs-CZ" sz="3200" dirty="0"/>
              <a:t>Ad 1. Podíl kvalitativního výzkumu v Sociologickém časopise    (2004–2024). 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4147982"/>
              </p:ext>
            </p:extLst>
          </p:nvPr>
        </p:nvGraphicFramePr>
        <p:xfrm>
          <a:off x="882072" y="2200277"/>
          <a:ext cx="10028153" cy="39417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kument" r:id="rId2" imgW="5775241" imgH="2270175" progId="Word.Document.12">
                  <p:embed/>
                </p:oleObj>
              </mc:Choice>
              <mc:Fallback>
                <p:oleObj name="Dokument" r:id="rId2" imgW="5775241" imgH="227017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82072" y="2200277"/>
                        <a:ext cx="10028153" cy="39417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bdélník 5"/>
          <p:cNvSpPr/>
          <p:nvPr/>
        </p:nvSpPr>
        <p:spPr>
          <a:xfrm>
            <a:off x="556953" y="5818909"/>
            <a:ext cx="89195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Vlastní odhad na základě charakteru časopisu, obsahů 20 let, typu publikovaných studií, analýza pomocí AI.  </a:t>
            </a:r>
          </a:p>
        </p:txBody>
      </p:sp>
    </p:spTree>
    <p:extLst>
      <p:ext uri="{BB962C8B-B14F-4D97-AF65-F5344CB8AC3E}">
        <p14:creationId xmlns:p14="http://schemas.microsoft.com/office/powerpoint/2010/main" val="2785749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Ad 1. Srovnání světového a českého trhu (ESOMAR vs. SIMAR)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469504"/>
              </p:ext>
            </p:extLst>
          </p:nvPr>
        </p:nvGraphicFramePr>
        <p:xfrm>
          <a:off x="838199" y="1853737"/>
          <a:ext cx="10515603" cy="4485700"/>
        </p:xfrm>
        <a:graphic>
          <a:graphicData uri="http://schemas.openxmlformats.org/drawingml/2006/table">
            <a:tbl>
              <a:tblPr firstRow="1" firstCol="1" bandRow="1"/>
              <a:tblGrid>
                <a:gridCol w="1502229">
                  <a:extLst>
                    <a:ext uri="{9D8B030D-6E8A-4147-A177-3AD203B41FA5}">
                      <a16:colId xmlns:a16="http://schemas.microsoft.com/office/drawing/2014/main" val="40003998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7036073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1218382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799957622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4339980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28324298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563233105"/>
                    </a:ext>
                  </a:extLst>
                </a:gridCol>
              </a:tblGrid>
              <a:tr h="11749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b="1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Rok</a:t>
                      </a:r>
                      <a:endParaRPr lang="cs-CZ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b="1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Celkový obrat svět (mld. USD)</a:t>
                      </a:r>
                      <a:endParaRPr lang="cs-CZ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b="1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Podíl kvalitativní svět (%)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b="1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Obrat kvalitativní svět (mld. USD)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b="1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Celkový obrat ČR (mld. Kč)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b="1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Podíl kvalitativní ČR (%)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b="1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Obrat kvalitativní ČR (mld. Kč)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579487"/>
                  </a:ext>
                </a:extLst>
              </a:tr>
              <a:tr h="6129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cs-CZ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~95</a:t>
                      </a:r>
                      <a:endParaRPr lang="cs-CZ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17 %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~16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~3,5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22 %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~0,77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1551370"/>
                  </a:ext>
                </a:extLst>
              </a:tr>
              <a:tr h="6129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cs-CZ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~110</a:t>
                      </a:r>
                      <a:endParaRPr lang="cs-CZ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16 %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~18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~3,6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21 %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~0,76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0828138"/>
                  </a:ext>
                </a:extLst>
              </a:tr>
              <a:tr h="6129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cs-CZ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~120</a:t>
                      </a:r>
                      <a:endParaRPr lang="cs-CZ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15 %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~18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~3,8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20 %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~0,76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1710882"/>
                  </a:ext>
                </a:extLst>
              </a:tr>
              <a:tr h="6129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cs-CZ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~130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15 %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~20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~3,82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20 %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~0,76</a:t>
                      </a:r>
                      <a:endParaRPr lang="cs-CZ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304060"/>
                  </a:ext>
                </a:extLst>
              </a:tr>
              <a:tr h="6129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cs-CZ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~140</a:t>
                      </a:r>
                      <a:endParaRPr lang="cs-CZ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15 %</a:t>
                      </a:r>
                      <a:endParaRPr lang="cs-CZ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~21</a:t>
                      </a:r>
                      <a:endParaRPr lang="cs-CZ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~4,19</a:t>
                      </a:r>
                      <a:endParaRPr lang="cs-CZ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20 %</a:t>
                      </a:r>
                      <a:endParaRPr lang="cs-CZ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2000" kern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~0,84</a:t>
                      </a:r>
                      <a:endParaRPr lang="cs-CZ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791212"/>
                  </a:ext>
                </a:extLst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213658" y="6517178"/>
            <a:ext cx="6558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Data s výročních zpráv ESOMSAR a SIMAR, pomocí AI</a:t>
            </a:r>
          </a:p>
        </p:txBody>
      </p:sp>
    </p:spTree>
    <p:extLst>
      <p:ext uri="{BB962C8B-B14F-4D97-AF65-F5344CB8AC3E}">
        <p14:creationId xmlns:p14="http://schemas.microsoft.com/office/powerpoint/2010/main" val="984789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18954" y="279953"/>
            <a:ext cx="10515600" cy="1325563"/>
          </a:xfrm>
        </p:spPr>
        <p:txBody>
          <a:bodyPr/>
          <a:lstStyle/>
          <a:p>
            <a:r>
              <a:rPr lang="cs-CZ" dirty="0"/>
              <a:t>Ad 1. Komentář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92595"/>
            <a:ext cx="4382386" cy="4284368"/>
          </a:xfrm>
        </p:spPr>
        <p:txBody>
          <a:bodyPr/>
          <a:lstStyle/>
          <a:p>
            <a:r>
              <a:rPr lang="cs-CZ" dirty="0"/>
              <a:t>Spojení světových dat z ESOMAR a českých dat ze SIMAR ukazuje, jak se trh liší v podílu kvalitativního výzkumu. 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4294967295"/>
          </p:nvPr>
        </p:nvSpPr>
        <p:spPr>
          <a:xfrm>
            <a:off x="6709144" y="1605516"/>
            <a:ext cx="5482855" cy="4837814"/>
          </a:xfrm>
        </p:spPr>
        <p:txBody>
          <a:bodyPr>
            <a:normAutofit/>
          </a:bodyPr>
          <a:lstStyle/>
          <a:p>
            <a:r>
              <a:rPr lang="cs-CZ" dirty="0"/>
              <a:t>Globálně je to stabilních ~15 %, zatímco v Česku se drží kolem 20 %, – český trh je relativně více „kvalitativní“.</a:t>
            </a:r>
          </a:p>
          <a:p>
            <a:pPr marL="0" indent="0">
              <a:buNone/>
            </a:pPr>
            <a:r>
              <a:rPr lang="cs-CZ" dirty="0"/>
              <a:t>Kvalitativní trh se po roce 2020 stabilizoval  </a:t>
            </a:r>
            <a:r>
              <a:rPr lang="cs-CZ" sz="2000" dirty="0"/>
              <a:t>(SIMAR,2025)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sz="2000" dirty="0"/>
              <a:t>(SIMAR 2023/24 ročenka, souhrn 2005–2024 tabulek)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063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06760" cy="1325563"/>
          </a:xfrm>
        </p:spPr>
        <p:txBody>
          <a:bodyPr>
            <a:normAutofit/>
          </a:bodyPr>
          <a:lstStyle/>
          <a:p>
            <a:r>
              <a:rPr lang="cs-CZ" sz="3200" dirty="0"/>
              <a:t>Ad 1. Podíl kvalitativního výzkumu podle témat tržního výzkumu</a:t>
            </a:r>
          </a:p>
        </p:txBody>
      </p:sp>
      <p:pic>
        <p:nvPicPr>
          <p:cNvPr id="10" name="Zástupný symbol pro obsah 9" descr="Generated Image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1" y="1249136"/>
            <a:ext cx="7466239" cy="518432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ovéPole 10"/>
          <p:cNvSpPr txBox="1"/>
          <p:nvPr/>
        </p:nvSpPr>
        <p:spPr>
          <a:xfrm>
            <a:off x="8311243" y="2237014"/>
            <a:ext cx="369025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Zpráva ESOMAR zdůrazňuje, že kvalitativní výzkum je klíčový v raných fázích inovací a při interpretaci spotřebitelských motivací.</a:t>
            </a:r>
          </a:p>
          <a:p>
            <a:endParaRPr lang="cs-CZ" dirty="0"/>
          </a:p>
          <a:p>
            <a:r>
              <a:rPr lang="cs-CZ" dirty="0"/>
              <a:t>Kvantitativní výzkum je dominantní v oblastech, kde je potřeba reprezentativní data a dlouhodobé sledování trendů.</a:t>
            </a:r>
          </a:p>
          <a:p>
            <a:endParaRPr lang="cs-CZ" dirty="0"/>
          </a:p>
          <a:p>
            <a:r>
              <a:rPr lang="cs-CZ" dirty="0"/>
              <a:t>Trend posledních let: kombinace obou přístupů – tzv. </a:t>
            </a:r>
            <a:r>
              <a:rPr lang="cs-CZ" dirty="0" err="1"/>
              <a:t>mixed</a:t>
            </a:r>
            <a:r>
              <a:rPr lang="cs-CZ" dirty="0"/>
              <a:t> </a:t>
            </a:r>
            <a:r>
              <a:rPr lang="cs-CZ" dirty="0" err="1"/>
              <a:t>methods</a:t>
            </a:r>
            <a:r>
              <a:rPr lang="cs-CZ" dirty="0"/>
              <a:t> – kdy se kvalitativní vhledy používají k vysvětlení číselných výsledků.</a:t>
            </a:r>
          </a:p>
          <a:p>
            <a:endParaRPr lang="cs-CZ" dirty="0"/>
          </a:p>
          <a:p>
            <a:r>
              <a:rPr lang="cs-CZ" sz="1600" dirty="0"/>
              <a:t>(ESOMAR, 2025). 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938892" y="6344950"/>
            <a:ext cx="3567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Graf: </a:t>
            </a:r>
            <a:r>
              <a:rPr lang="cs-CZ" dirty="0" err="1"/>
              <a:t>Esomar</a:t>
            </a:r>
            <a:r>
              <a:rPr lang="cs-CZ" dirty="0"/>
              <a:t>, 2025</a:t>
            </a:r>
          </a:p>
        </p:txBody>
      </p:sp>
    </p:spTree>
    <p:extLst>
      <p:ext uri="{BB962C8B-B14F-4D97-AF65-F5344CB8AC3E}">
        <p14:creationId xmlns:p14="http://schemas.microsoft.com/office/powerpoint/2010/main" val="1088974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FFFFFF"/>
      </a:dk1>
      <a:lt1>
        <a:sysClr val="window" lastClr="000000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iv Office">
  <a:themeElements>
    <a:clrScheme name="Kancelář">
      <a:dk1>
        <a:sysClr val="windowText" lastClr="FFFFFF"/>
      </a:dk1>
      <a:lt1>
        <a:sysClr val="window" lastClr="000000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FFFFFF"/>
      </a:dk1>
      <a:lt1>
        <a:sysClr val="window" lastClr="000000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2906</TotalTime>
  <Words>2120</Words>
  <Application>Microsoft Office PowerPoint</Application>
  <PresentationFormat>Širokoúhlá obrazovka</PresentationFormat>
  <Paragraphs>305</Paragraphs>
  <Slides>20</Slides>
  <Notes>2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9" baseType="lpstr">
      <vt:lpstr>MS Gothic</vt:lpstr>
      <vt:lpstr>Aptos</vt:lpstr>
      <vt:lpstr>Arial</vt:lpstr>
      <vt:lpstr>Calibri</vt:lpstr>
      <vt:lpstr>Calibri Light</vt:lpstr>
      <vt:lpstr>Times New Roman</vt:lpstr>
      <vt:lpstr>Motiv Office</vt:lpstr>
      <vt:lpstr>1_Motiv Office</vt:lpstr>
      <vt:lpstr>Dokument</vt:lpstr>
      <vt:lpstr>Proměny kvalitativního výzkumu. Proměny výzkumníka? </vt:lpstr>
      <vt:lpstr>Obsah – tři teze:</vt:lpstr>
      <vt:lpstr>Ad 1. Kvalitativní výzkum kvantitativně:  Zkoumat kvalitativní výzkum v intencích samotného kvalitativního akademického výzkumu vede do nekonečných metodologických debat a pochyb. Zkusme se podívat na kvalitativní výzkum kvantitativně pomocí nepřesných čísel.  Testem kvalitativního výzkumu je jeho potřebnost a použitelnost v praxi komerčního výzkumu.  </vt:lpstr>
      <vt:lpstr>Ad 1. Oblasti výzkumu v ČR, kde se významně používá kvalitativní výzkum</vt:lpstr>
      <vt:lpstr>Prezentace aplikace PowerPoint</vt:lpstr>
      <vt:lpstr>Ad 1. Podíl kvalitativního výzkumu v Sociologickém časopise    (2004–2024). </vt:lpstr>
      <vt:lpstr>Ad 1. Srovnání světového a českého trhu (ESOMAR vs. SIMAR)</vt:lpstr>
      <vt:lpstr>Ad 1. Komentář</vt:lpstr>
      <vt:lpstr>Ad 1. Podíl kvalitativního výzkumu podle témat tržního výzkumu</vt:lpstr>
      <vt:lpstr>Ad 2. Metodologické kvalitativní pochybování je doménou akademického  výzkumu </vt:lpstr>
      <vt:lpstr>Ad 2.  Fenomenologická škola </vt:lpstr>
      <vt:lpstr>AD 2. Ovlivněni fenomenologickou školou</vt:lpstr>
      <vt:lpstr>Ad 2. Sedm a dost!?</vt:lpstr>
      <vt:lpstr>Ad 2. Nebezpečí oslabení interpretativní funkce sociologie v kvalitativním výzkumu</vt:lpstr>
      <vt:lpstr>Ad 3. Teoretická proměna výzkumníka  v kvalitativním výzkumu I.  </vt:lpstr>
      <vt:lpstr>AD 3. Teoretická proměna výzkumníka  v kvalitativním výzkumu II.  </vt:lpstr>
      <vt:lpstr>Ad 3. Proměna - shrnutí</vt:lpstr>
      <vt:lpstr>Prezentace aplikace PowerPoint</vt:lpstr>
      <vt:lpstr>Literatura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Josef Maxa Bc.</dc:creator>
  <cp:lastModifiedBy>Jiří Sálus</cp:lastModifiedBy>
  <cp:revision>44</cp:revision>
  <dcterms:created xsi:type="dcterms:W3CDTF">2025-12-01T14:13:27Z</dcterms:created>
  <dcterms:modified xsi:type="dcterms:W3CDTF">2025-12-15T08:45:26Z</dcterms:modified>
</cp:coreProperties>
</file>